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68" r:id="rId4"/>
    <p:sldId id="269" r:id="rId5"/>
    <p:sldId id="262" r:id="rId6"/>
    <p:sldId id="258" r:id="rId7"/>
    <p:sldId id="263"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5" d="100"/>
          <a:sy n="65" d="100"/>
        </p:scale>
        <p:origin x="7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5A64F-5FCA-4D7F-A0D6-5C6E3119078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lt-LT"/>
        </a:p>
      </dgm:t>
    </dgm:pt>
    <dgm:pt modelId="{BA249C28-E836-4BCC-BEBC-1428120FAF6A}">
      <dgm:prSet phldrT="[Tekstas]" custT="1"/>
      <dgm:spPr/>
      <dgm:t>
        <a:bodyPr/>
        <a:lstStyle/>
        <a:p>
          <a:r>
            <a:rPr lang="lt-LT" altLang="lt-LT" sz="2800" b="1" dirty="0" err="1">
              <a:solidFill>
                <a:schemeClr val="tx1"/>
              </a:solidFill>
              <a:latin typeface="Times New Roman" panose="02020603050405020304" pitchFamily="18" charset="0"/>
              <a:cs typeface="Times New Roman" panose="02020603050405020304" pitchFamily="18" charset="0"/>
            </a:rPr>
            <a:t>What</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kind</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of</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services</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child</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can</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get</a:t>
          </a:r>
          <a:r>
            <a:rPr lang="lt-LT" altLang="lt-LT" sz="2800" b="1" dirty="0">
              <a:solidFill>
                <a:schemeClr val="tx1"/>
              </a:solidFill>
              <a:latin typeface="Times New Roman" panose="02020603050405020304" pitchFamily="18" charset="0"/>
              <a:cs typeface="Times New Roman" panose="02020603050405020304" pitchFamily="18" charset="0"/>
            </a:rPr>
            <a:t> at </a:t>
          </a:r>
          <a:r>
            <a:rPr lang="lt-LT" altLang="lt-LT" sz="2800" b="1" dirty="0" err="1">
              <a:solidFill>
                <a:schemeClr val="tx1"/>
              </a:solidFill>
              <a:latin typeface="Times New Roman" panose="02020603050405020304" pitchFamily="18" charset="0"/>
              <a:cs typeface="Times New Roman" panose="02020603050405020304" pitchFamily="18" charset="0"/>
            </a:rPr>
            <a:t>the</a:t>
          </a:r>
          <a:r>
            <a:rPr lang="lt-LT" altLang="lt-LT" sz="2800" b="1" dirty="0">
              <a:solidFill>
                <a:schemeClr val="tx1"/>
              </a:solidFill>
              <a:latin typeface="Times New Roman" panose="02020603050405020304" pitchFamily="18" charset="0"/>
              <a:cs typeface="Times New Roman" panose="02020603050405020304" pitchFamily="18" charset="0"/>
            </a:rPr>
            <a:t> </a:t>
          </a:r>
          <a:r>
            <a:rPr lang="lt-LT" altLang="lt-LT" sz="2800" b="1" dirty="0" err="1">
              <a:solidFill>
                <a:schemeClr val="tx1"/>
              </a:solidFill>
              <a:latin typeface="Times New Roman" panose="02020603050405020304" pitchFamily="18" charset="0"/>
              <a:cs typeface="Times New Roman" panose="02020603050405020304" pitchFamily="18" charset="0"/>
            </a:rPr>
            <a:t>Support</a:t>
          </a:r>
          <a:r>
            <a:rPr lang="lt-LT" altLang="lt-LT" sz="2800" b="1" dirty="0">
              <a:solidFill>
                <a:schemeClr val="tx1"/>
              </a:solidFill>
              <a:latin typeface="Times New Roman" panose="02020603050405020304" pitchFamily="18" charset="0"/>
              <a:cs typeface="Times New Roman" panose="02020603050405020304" pitchFamily="18" charset="0"/>
            </a:rPr>
            <a:t> Centre?</a:t>
          </a:r>
          <a:endParaRPr lang="lt-LT" sz="2800" b="1" dirty="0">
            <a:latin typeface="Times New Roman" panose="02020603050405020304" pitchFamily="18" charset="0"/>
            <a:cs typeface="Times New Roman" panose="02020603050405020304" pitchFamily="18" charset="0"/>
          </a:endParaRPr>
        </a:p>
      </dgm:t>
    </dgm:pt>
    <dgm:pt modelId="{02A8B8DB-40D4-4541-887A-266995415D4B}" type="parTrans" cxnId="{3F1540DD-8EA8-4E01-BB0B-5F2471C02771}">
      <dgm:prSet/>
      <dgm:spPr/>
      <dgm:t>
        <a:bodyPr/>
        <a:lstStyle/>
        <a:p>
          <a:endParaRPr lang="lt-LT"/>
        </a:p>
      </dgm:t>
    </dgm:pt>
    <dgm:pt modelId="{73D8B0E4-B7FF-47D9-92BE-07616DE4C57A}" type="sibTrans" cxnId="{3F1540DD-8EA8-4E01-BB0B-5F2471C02771}">
      <dgm:prSet/>
      <dgm:spPr/>
      <dgm:t>
        <a:bodyPr/>
        <a:lstStyle/>
        <a:p>
          <a:endParaRPr lang="lt-LT"/>
        </a:p>
      </dgm:t>
    </dgm:pt>
    <dgm:pt modelId="{BD1480FD-9F3E-4514-8368-470007FAD362}">
      <dgm:prSet phldrT="[Tekstas]" custT="1"/>
      <dgm:spPr/>
      <dgm:t>
        <a:bodyPr/>
        <a:lstStyle/>
        <a:p>
          <a:r>
            <a:rPr lang="en-GB" altLang="lt-LT" sz="1800" b="1" dirty="0">
              <a:latin typeface="Times New Roman" panose="02020603050405020304" pitchFamily="18" charset="0"/>
              <a:cs typeface="Times New Roman" panose="02020603050405020304" pitchFamily="18" charset="0"/>
            </a:rPr>
            <a:t>Temporary accommodation </a:t>
          </a:r>
          <a:endParaRPr lang="lt-LT" sz="1800" b="1" dirty="0">
            <a:latin typeface="Times New Roman" panose="02020603050405020304" pitchFamily="18" charset="0"/>
            <a:cs typeface="Times New Roman" panose="02020603050405020304" pitchFamily="18" charset="0"/>
          </a:endParaRPr>
        </a:p>
      </dgm:t>
    </dgm:pt>
    <dgm:pt modelId="{4F66C121-3299-4821-8C79-F8CC2D9CF751}" type="parTrans" cxnId="{D5642C38-6FB0-43B6-88FF-038E985DB5A0}">
      <dgm:prSet/>
      <dgm:spPr/>
      <dgm:t>
        <a:bodyPr/>
        <a:lstStyle/>
        <a:p>
          <a:endParaRPr lang="lt-LT"/>
        </a:p>
      </dgm:t>
    </dgm:pt>
    <dgm:pt modelId="{4BE5D88F-EBBE-4B4A-980B-BA1E00F49F9F}" type="sibTrans" cxnId="{D5642C38-6FB0-43B6-88FF-038E985DB5A0}">
      <dgm:prSet/>
      <dgm:spPr/>
      <dgm:t>
        <a:bodyPr/>
        <a:lstStyle/>
        <a:p>
          <a:endParaRPr lang="lt-LT"/>
        </a:p>
      </dgm:t>
    </dgm:pt>
    <dgm:pt modelId="{B787B83D-3671-4306-A205-94E277CB2C3C}">
      <dgm:prSet phldrT="[Tekstas]" custT="1"/>
      <dgm:spPr/>
      <dgm:t>
        <a:bodyPr/>
        <a:lstStyle/>
        <a:p>
          <a:pPr algn="ctr"/>
          <a:r>
            <a:rPr lang="en-GB" altLang="lt-LT" sz="1800" b="1" dirty="0">
              <a:latin typeface="Times New Roman" panose="02020603050405020304" pitchFamily="18" charset="0"/>
              <a:cs typeface="Times New Roman" panose="02020603050405020304" pitchFamily="18" charset="0"/>
            </a:rPr>
            <a:t>Psychological assessment</a:t>
          </a:r>
          <a:r>
            <a:rPr lang="lt-LT" altLang="lt-LT" sz="1800" b="1" dirty="0">
              <a:latin typeface="Times New Roman" panose="02020603050405020304" pitchFamily="18" charset="0"/>
              <a:cs typeface="Times New Roman" panose="02020603050405020304" pitchFamily="18" charset="0"/>
            </a:rPr>
            <a:t> </a:t>
          </a:r>
          <a:r>
            <a:rPr lang="en-US" altLang="lt-LT" sz="1800" b="1" noProof="0" dirty="0">
              <a:latin typeface="Times New Roman" panose="02020603050405020304" pitchFamily="18" charset="0"/>
              <a:cs typeface="Times New Roman" panose="02020603050405020304" pitchFamily="18" charset="0"/>
            </a:rPr>
            <a:t>of the child</a:t>
          </a:r>
          <a:endParaRPr lang="en-US" sz="1800" b="1" noProof="0" dirty="0">
            <a:latin typeface="Times New Roman" panose="02020603050405020304" pitchFamily="18" charset="0"/>
            <a:cs typeface="Times New Roman" panose="02020603050405020304" pitchFamily="18" charset="0"/>
          </a:endParaRPr>
        </a:p>
      </dgm:t>
    </dgm:pt>
    <dgm:pt modelId="{DCA044C5-E55B-4510-85A8-59BACE979D93}" type="parTrans" cxnId="{11716556-6500-4C8E-8631-F26AE73367AA}">
      <dgm:prSet/>
      <dgm:spPr/>
      <dgm:t>
        <a:bodyPr/>
        <a:lstStyle/>
        <a:p>
          <a:endParaRPr lang="lt-LT"/>
        </a:p>
      </dgm:t>
    </dgm:pt>
    <dgm:pt modelId="{96C31CCF-02F9-440B-B3A4-E97B4DDD9345}" type="sibTrans" cxnId="{11716556-6500-4C8E-8631-F26AE73367AA}">
      <dgm:prSet/>
      <dgm:spPr/>
      <dgm:t>
        <a:bodyPr/>
        <a:lstStyle/>
        <a:p>
          <a:endParaRPr lang="lt-LT"/>
        </a:p>
      </dgm:t>
    </dgm:pt>
    <dgm:pt modelId="{A10F2663-7605-41C7-933C-ACBA6B3FB85C}">
      <dgm:prSet phldrT="[Tekstas]" custT="1"/>
      <dgm:spPr/>
      <dgm:t>
        <a:bodyPr/>
        <a:lstStyle/>
        <a:p>
          <a:r>
            <a:rPr lang="en-GB" altLang="lt-LT" sz="1800" b="1" dirty="0">
              <a:latin typeface="Times New Roman" panose="02020603050405020304" pitchFamily="18" charset="0"/>
              <a:cs typeface="Times New Roman" panose="02020603050405020304" pitchFamily="18" charset="0"/>
            </a:rPr>
            <a:t>Psychological </a:t>
          </a:r>
          <a:r>
            <a:rPr lang="en-US" altLang="lt-LT" sz="1800" b="1" noProof="0" dirty="0">
              <a:latin typeface="Times New Roman" panose="02020603050405020304" pitchFamily="18" charset="0"/>
              <a:cs typeface="Times New Roman" panose="02020603050405020304" pitchFamily="18" charset="0"/>
            </a:rPr>
            <a:t>counseling</a:t>
          </a:r>
          <a:endParaRPr lang="en-US" sz="1800" b="1" noProof="0" dirty="0">
            <a:latin typeface="Times New Roman" panose="02020603050405020304" pitchFamily="18" charset="0"/>
            <a:cs typeface="Times New Roman" panose="02020603050405020304" pitchFamily="18" charset="0"/>
          </a:endParaRPr>
        </a:p>
      </dgm:t>
    </dgm:pt>
    <dgm:pt modelId="{759E5655-8F15-462E-B71A-03F337A8CEAC}" type="parTrans" cxnId="{C452D7B8-5524-431A-888C-55C029F83C2C}">
      <dgm:prSet/>
      <dgm:spPr/>
      <dgm:t>
        <a:bodyPr/>
        <a:lstStyle/>
        <a:p>
          <a:endParaRPr lang="lt-LT"/>
        </a:p>
      </dgm:t>
    </dgm:pt>
    <dgm:pt modelId="{5AF9BF43-F8DE-41F8-ACCE-0CC77BDB9261}" type="sibTrans" cxnId="{C452D7B8-5524-431A-888C-55C029F83C2C}">
      <dgm:prSet/>
      <dgm:spPr/>
      <dgm:t>
        <a:bodyPr/>
        <a:lstStyle/>
        <a:p>
          <a:endParaRPr lang="lt-LT"/>
        </a:p>
      </dgm:t>
    </dgm:pt>
    <dgm:pt modelId="{1D7B0F74-3650-44FC-869B-12D10BCD452C}">
      <dgm:prSet phldrT="[Tekstas]" custT="1"/>
      <dgm:spPr/>
      <dgm:t>
        <a:bodyPr/>
        <a:lstStyle/>
        <a:p>
          <a:r>
            <a:rPr lang="en-US" altLang="lt-LT" sz="1800" b="1" noProof="0" dirty="0">
              <a:latin typeface="Times New Roman" panose="02020603050405020304" pitchFamily="18" charset="0"/>
              <a:cs typeface="Times New Roman" panose="02020603050405020304" pitchFamily="18" charset="0"/>
            </a:rPr>
            <a:t>Provision of long term treatment recommendations</a:t>
          </a:r>
          <a:endParaRPr lang="en-US" sz="1800" b="1" noProof="0" dirty="0">
            <a:latin typeface="Times New Roman" panose="02020603050405020304" pitchFamily="18" charset="0"/>
            <a:cs typeface="Times New Roman" panose="02020603050405020304" pitchFamily="18" charset="0"/>
          </a:endParaRPr>
        </a:p>
      </dgm:t>
    </dgm:pt>
    <dgm:pt modelId="{F89839BA-9042-4B49-8B51-41E0C7EBE3B6}" type="parTrans" cxnId="{C28FF82B-ACE6-4A43-933D-EE2FD7F819B3}">
      <dgm:prSet/>
      <dgm:spPr/>
      <dgm:t>
        <a:bodyPr/>
        <a:lstStyle/>
        <a:p>
          <a:endParaRPr lang="lt-LT"/>
        </a:p>
      </dgm:t>
    </dgm:pt>
    <dgm:pt modelId="{F16CB467-F3F6-47A7-8FC5-2D6A315B20CF}" type="sibTrans" cxnId="{C28FF82B-ACE6-4A43-933D-EE2FD7F819B3}">
      <dgm:prSet/>
      <dgm:spPr/>
      <dgm:t>
        <a:bodyPr/>
        <a:lstStyle/>
        <a:p>
          <a:endParaRPr lang="lt-LT"/>
        </a:p>
      </dgm:t>
    </dgm:pt>
    <dgm:pt modelId="{98F3FBC7-5ED9-4693-A709-356581F5D547}">
      <dgm:prSet phldrT="[Tekstas]" custT="1"/>
      <dgm:spPr/>
      <dgm:t>
        <a:bodyPr/>
        <a:lstStyle/>
        <a:p>
          <a:r>
            <a:rPr lang="en-US" altLang="lt-LT" sz="1800" b="1" noProof="0" dirty="0">
              <a:latin typeface="Times New Roman" panose="02020603050405020304" pitchFamily="18" charset="0"/>
              <a:cs typeface="Times New Roman" panose="02020603050405020304" pitchFamily="18" charset="0"/>
            </a:rPr>
            <a:t>Forensic medical examination</a:t>
          </a:r>
          <a:endParaRPr lang="en-US" sz="1800" b="1" noProof="0" dirty="0">
            <a:latin typeface="Times New Roman" panose="02020603050405020304" pitchFamily="18" charset="0"/>
            <a:cs typeface="Times New Roman" panose="02020603050405020304" pitchFamily="18" charset="0"/>
          </a:endParaRPr>
        </a:p>
      </dgm:t>
    </dgm:pt>
    <dgm:pt modelId="{5C5A9EBE-6FB8-4DA0-AFA5-9E4C1CA5A6A9}" type="parTrans" cxnId="{F14DDDBB-A221-48B5-8E04-E152751F7737}">
      <dgm:prSet/>
      <dgm:spPr/>
      <dgm:t>
        <a:bodyPr/>
        <a:lstStyle/>
        <a:p>
          <a:endParaRPr lang="lt-LT"/>
        </a:p>
      </dgm:t>
    </dgm:pt>
    <dgm:pt modelId="{3ACAE553-E8FF-43E4-87C6-C08B1E74752A}" type="sibTrans" cxnId="{F14DDDBB-A221-48B5-8E04-E152751F7737}">
      <dgm:prSet/>
      <dgm:spPr/>
      <dgm:t>
        <a:bodyPr/>
        <a:lstStyle/>
        <a:p>
          <a:endParaRPr lang="lt-LT"/>
        </a:p>
      </dgm:t>
    </dgm:pt>
    <dgm:pt modelId="{94704359-ED54-4592-BA5D-D138AA661687}">
      <dgm:prSet phldrT="[Tekstas]" custT="1"/>
      <dgm:spPr/>
      <dgm:t>
        <a:bodyPr/>
        <a:lstStyle/>
        <a:p>
          <a:r>
            <a:rPr lang="en-US" altLang="lt-LT" sz="1800" b="1" noProof="0" dirty="0">
              <a:latin typeface="Times New Roman" panose="02020603050405020304" pitchFamily="18" charset="0"/>
              <a:cs typeface="Times New Roman" panose="02020603050405020304" pitchFamily="18" charset="0"/>
            </a:rPr>
            <a:t>Forensic Interviewing</a:t>
          </a:r>
          <a:endParaRPr lang="en-US" sz="1800" b="1" noProof="0" dirty="0">
            <a:latin typeface="Times New Roman" panose="02020603050405020304" pitchFamily="18" charset="0"/>
            <a:cs typeface="Times New Roman" panose="02020603050405020304" pitchFamily="18" charset="0"/>
          </a:endParaRPr>
        </a:p>
      </dgm:t>
    </dgm:pt>
    <dgm:pt modelId="{4E1AB58D-9A9D-4E61-942C-CC62F0EF8A72}" type="parTrans" cxnId="{2C654219-F1BA-4B54-8947-2FFF144096EE}">
      <dgm:prSet/>
      <dgm:spPr/>
      <dgm:t>
        <a:bodyPr/>
        <a:lstStyle/>
        <a:p>
          <a:endParaRPr lang="lt-LT"/>
        </a:p>
      </dgm:t>
    </dgm:pt>
    <dgm:pt modelId="{0D6F5C80-74D5-43A5-B8E3-38186CB382B2}" type="sibTrans" cxnId="{2C654219-F1BA-4B54-8947-2FFF144096EE}">
      <dgm:prSet/>
      <dgm:spPr/>
      <dgm:t>
        <a:bodyPr/>
        <a:lstStyle/>
        <a:p>
          <a:endParaRPr lang="lt-LT"/>
        </a:p>
      </dgm:t>
    </dgm:pt>
    <dgm:pt modelId="{48E49383-A5B1-46B7-B47D-F4C9A3AD781D}">
      <dgm:prSet phldrT="[Tekstas]" custT="1"/>
      <dgm:spPr/>
      <dgm:t>
        <a:bodyPr/>
        <a:lstStyle/>
        <a:p>
          <a:r>
            <a:rPr lang="en-GB" altLang="lt-LT" sz="1800" b="1" dirty="0" err="1">
              <a:latin typeface="Times New Roman" panose="02020603050405020304" pitchFamily="18" charset="0"/>
              <a:cs typeface="Times New Roman" panose="02020603050405020304" pitchFamily="18" charset="0"/>
            </a:rPr>
            <a:t>Counse</a:t>
          </a:r>
          <a:r>
            <a:rPr lang="lt-LT" altLang="lt-LT" sz="1800" b="1" dirty="0">
              <a:latin typeface="Times New Roman" panose="02020603050405020304" pitchFamily="18" charset="0"/>
              <a:cs typeface="Times New Roman" panose="02020603050405020304" pitchFamily="18" charset="0"/>
            </a:rPr>
            <a:t>l</a:t>
          </a:r>
          <a:r>
            <a:rPr lang="en-GB" altLang="lt-LT" sz="1800" b="1" dirty="0" err="1">
              <a:latin typeface="Times New Roman" panose="02020603050405020304" pitchFamily="18" charset="0"/>
              <a:cs typeface="Times New Roman" panose="02020603050405020304" pitchFamily="18" charset="0"/>
            </a:rPr>
            <a:t>ing</a:t>
          </a:r>
          <a:r>
            <a:rPr lang="lt-LT" altLang="lt-LT" sz="1800" b="1" dirty="0">
              <a:latin typeface="Times New Roman" panose="02020603050405020304" pitchFamily="18" charset="0"/>
              <a:cs typeface="Times New Roman" panose="02020603050405020304" pitchFamily="18" charset="0"/>
            </a:rPr>
            <a:t> </a:t>
          </a:r>
          <a:r>
            <a:rPr lang="lt-LT" altLang="lt-LT" sz="1800" b="1" dirty="0" err="1">
              <a:latin typeface="Times New Roman" panose="02020603050405020304" pitchFamily="18" charset="0"/>
              <a:cs typeface="Times New Roman" panose="02020603050405020304" pitchFamily="18" charset="0"/>
            </a:rPr>
            <a:t>of</a:t>
          </a:r>
          <a:r>
            <a:rPr lang="lt-LT" altLang="lt-LT" sz="1800" b="1" dirty="0">
              <a:latin typeface="Times New Roman" panose="02020603050405020304" pitchFamily="18" charset="0"/>
              <a:cs typeface="Times New Roman" panose="02020603050405020304" pitchFamily="18" charset="0"/>
            </a:rPr>
            <a:t> </a:t>
          </a:r>
          <a:r>
            <a:rPr lang="lt-LT" altLang="lt-LT" sz="1800" b="1" dirty="0" err="1">
              <a:latin typeface="Times New Roman" panose="02020603050405020304" pitchFamily="18" charset="0"/>
              <a:cs typeface="Times New Roman" panose="02020603050405020304" pitchFamily="18" charset="0"/>
            </a:rPr>
            <a:t>social</a:t>
          </a:r>
          <a:r>
            <a:rPr lang="lt-LT" altLang="lt-LT" sz="1800" b="1" dirty="0">
              <a:latin typeface="Times New Roman" panose="02020603050405020304" pitchFamily="18" charset="0"/>
              <a:cs typeface="Times New Roman" panose="02020603050405020304" pitchFamily="18" charset="0"/>
            </a:rPr>
            <a:t> </a:t>
          </a:r>
          <a:r>
            <a:rPr lang="lt-LT" altLang="lt-LT" sz="1800" b="1" dirty="0" err="1">
              <a:latin typeface="Times New Roman" panose="02020603050405020304" pitchFamily="18" charset="0"/>
              <a:cs typeface="Times New Roman" panose="02020603050405020304" pitchFamily="18" charset="0"/>
            </a:rPr>
            <a:t>worker</a:t>
          </a:r>
          <a:endParaRPr lang="lt-LT" sz="1800" b="1" dirty="0">
            <a:latin typeface="Times New Roman" panose="02020603050405020304" pitchFamily="18" charset="0"/>
            <a:cs typeface="Times New Roman" panose="02020603050405020304" pitchFamily="18" charset="0"/>
          </a:endParaRPr>
        </a:p>
      </dgm:t>
    </dgm:pt>
    <dgm:pt modelId="{6DD313E7-FA45-408A-A3E2-72AA67FD690E}" type="parTrans" cxnId="{AD27F56A-C511-47F1-BDC0-917BF28EB000}">
      <dgm:prSet/>
      <dgm:spPr/>
      <dgm:t>
        <a:bodyPr/>
        <a:lstStyle/>
        <a:p>
          <a:endParaRPr lang="lt-LT"/>
        </a:p>
      </dgm:t>
    </dgm:pt>
    <dgm:pt modelId="{E9ACC0C5-632D-404F-B464-1C0FF0FA1548}" type="sibTrans" cxnId="{AD27F56A-C511-47F1-BDC0-917BF28EB000}">
      <dgm:prSet/>
      <dgm:spPr/>
      <dgm:t>
        <a:bodyPr/>
        <a:lstStyle/>
        <a:p>
          <a:endParaRPr lang="lt-LT"/>
        </a:p>
      </dgm:t>
    </dgm:pt>
    <dgm:pt modelId="{B78E8C32-B14C-4B3E-AB34-BEA15E460126}" type="pres">
      <dgm:prSet presAssocID="{4835A64F-5FCA-4D7F-A0D6-5C6E3119078A}" presName="composite" presStyleCnt="0">
        <dgm:presLayoutVars>
          <dgm:chMax val="1"/>
          <dgm:dir/>
          <dgm:resizeHandles val="exact"/>
        </dgm:presLayoutVars>
      </dgm:prSet>
      <dgm:spPr/>
      <dgm:t>
        <a:bodyPr/>
        <a:lstStyle/>
        <a:p>
          <a:endParaRPr lang="pl-PL"/>
        </a:p>
      </dgm:t>
    </dgm:pt>
    <dgm:pt modelId="{ABCDFE17-6704-4C59-8DDA-7C50FA2F4E86}" type="pres">
      <dgm:prSet presAssocID="{4835A64F-5FCA-4D7F-A0D6-5C6E3119078A}" presName="radial" presStyleCnt="0">
        <dgm:presLayoutVars>
          <dgm:animLvl val="ctr"/>
        </dgm:presLayoutVars>
      </dgm:prSet>
      <dgm:spPr/>
    </dgm:pt>
    <dgm:pt modelId="{3CEBDF72-BD4F-4F48-B64C-60DBCA8BAA5C}" type="pres">
      <dgm:prSet presAssocID="{BA249C28-E836-4BCC-BEBC-1428120FAF6A}" presName="centerShape" presStyleLbl="vennNode1" presStyleIdx="0" presStyleCnt="8"/>
      <dgm:spPr/>
      <dgm:t>
        <a:bodyPr/>
        <a:lstStyle/>
        <a:p>
          <a:endParaRPr lang="pl-PL"/>
        </a:p>
      </dgm:t>
    </dgm:pt>
    <dgm:pt modelId="{6961259B-26E0-4259-B2C5-86F183D32F1F}" type="pres">
      <dgm:prSet presAssocID="{BD1480FD-9F3E-4514-8368-470007FAD362}" presName="node" presStyleLbl="vennNode1" presStyleIdx="1" presStyleCnt="8" custScaleX="130928">
        <dgm:presLayoutVars>
          <dgm:bulletEnabled val="1"/>
        </dgm:presLayoutVars>
      </dgm:prSet>
      <dgm:spPr/>
      <dgm:t>
        <a:bodyPr/>
        <a:lstStyle/>
        <a:p>
          <a:endParaRPr lang="pl-PL"/>
        </a:p>
      </dgm:t>
    </dgm:pt>
    <dgm:pt modelId="{0FCB050E-FB36-46BE-948D-EF0E2DC3CE1D}" type="pres">
      <dgm:prSet presAssocID="{B787B83D-3671-4306-A205-94E277CB2C3C}" presName="node" presStyleLbl="vennNode1" presStyleIdx="2" presStyleCnt="8" custScaleX="109296" custScaleY="103266">
        <dgm:presLayoutVars>
          <dgm:bulletEnabled val="1"/>
        </dgm:presLayoutVars>
      </dgm:prSet>
      <dgm:spPr/>
      <dgm:t>
        <a:bodyPr/>
        <a:lstStyle/>
        <a:p>
          <a:endParaRPr lang="pl-PL"/>
        </a:p>
      </dgm:t>
    </dgm:pt>
    <dgm:pt modelId="{5BC3AB53-1E68-4850-B987-4B9C255A2E4F}" type="pres">
      <dgm:prSet presAssocID="{A10F2663-7605-41C7-933C-ACBA6B3FB85C}" presName="node" presStyleLbl="vennNode1" presStyleIdx="3" presStyleCnt="8" custScaleX="111704" custScaleY="94317">
        <dgm:presLayoutVars>
          <dgm:bulletEnabled val="1"/>
        </dgm:presLayoutVars>
      </dgm:prSet>
      <dgm:spPr/>
      <dgm:t>
        <a:bodyPr/>
        <a:lstStyle/>
        <a:p>
          <a:endParaRPr lang="pl-PL"/>
        </a:p>
      </dgm:t>
    </dgm:pt>
    <dgm:pt modelId="{8DDF2523-037B-48D4-B57C-617B1828240D}" type="pres">
      <dgm:prSet presAssocID="{1D7B0F74-3650-44FC-869B-12D10BCD452C}" presName="node" presStyleLbl="vennNode1" presStyleIdx="4" presStyleCnt="8">
        <dgm:presLayoutVars>
          <dgm:bulletEnabled val="1"/>
        </dgm:presLayoutVars>
      </dgm:prSet>
      <dgm:spPr/>
      <dgm:t>
        <a:bodyPr/>
        <a:lstStyle/>
        <a:p>
          <a:endParaRPr lang="pl-PL"/>
        </a:p>
      </dgm:t>
    </dgm:pt>
    <dgm:pt modelId="{5ABCB950-9B1E-475A-BB8A-03DBA05F20DF}" type="pres">
      <dgm:prSet presAssocID="{98F3FBC7-5ED9-4693-A709-356581F5D547}" presName="node" presStyleLbl="vennNode1" presStyleIdx="5" presStyleCnt="8">
        <dgm:presLayoutVars>
          <dgm:bulletEnabled val="1"/>
        </dgm:presLayoutVars>
      </dgm:prSet>
      <dgm:spPr/>
      <dgm:t>
        <a:bodyPr/>
        <a:lstStyle/>
        <a:p>
          <a:endParaRPr lang="pl-PL"/>
        </a:p>
      </dgm:t>
    </dgm:pt>
    <dgm:pt modelId="{007F523B-BFAB-4248-A7E9-095C0452DF76}" type="pres">
      <dgm:prSet presAssocID="{94704359-ED54-4592-BA5D-D138AA661687}" presName="node" presStyleLbl="vennNode1" presStyleIdx="6" presStyleCnt="8">
        <dgm:presLayoutVars>
          <dgm:bulletEnabled val="1"/>
        </dgm:presLayoutVars>
      </dgm:prSet>
      <dgm:spPr/>
      <dgm:t>
        <a:bodyPr/>
        <a:lstStyle/>
        <a:p>
          <a:endParaRPr lang="pl-PL"/>
        </a:p>
      </dgm:t>
    </dgm:pt>
    <dgm:pt modelId="{6B994F81-73A2-42E8-A5EF-2B37ACF72731}" type="pres">
      <dgm:prSet presAssocID="{48E49383-A5B1-46B7-B47D-F4C9A3AD781D}" presName="node" presStyleLbl="vennNode1" presStyleIdx="7" presStyleCnt="8">
        <dgm:presLayoutVars>
          <dgm:bulletEnabled val="1"/>
        </dgm:presLayoutVars>
      </dgm:prSet>
      <dgm:spPr/>
      <dgm:t>
        <a:bodyPr/>
        <a:lstStyle/>
        <a:p>
          <a:endParaRPr lang="pl-PL"/>
        </a:p>
      </dgm:t>
    </dgm:pt>
  </dgm:ptLst>
  <dgm:cxnLst>
    <dgm:cxn modelId="{0763030B-48A3-489B-9EFA-ADDFE4EB344A}" type="presOf" srcId="{94704359-ED54-4592-BA5D-D138AA661687}" destId="{007F523B-BFAB-4248-A7E9-095C0452DF76}" srcOrd="0" destOrd="0" presId="urn:microsoft.com/office/officeart/2005/8/layout/radial3"/>
    <dgm:cxn modelId="{784236CD-5C4D-40F1-B348-121AA2E204CB}" type="presOf" srcId="{1D7B0F74-3650-44FC-869B-12D10BCD452C}" destId="{8DDF2523-037B-48D4-B57C-617B1828240D}" srcOrd="0" destOrd="0" presId="urn:microsoft.com/office/officeart/2005/8/layout/radial3"/>
    <dgm:cxn modelId="{FF48EB78-2311-4511-BEA8-50659E30D994}" type="presOf" srcId="{4835A64F-5FCA-4D7F-A0D6-5C6E3119078A}" destId="{B78E8C32-B14C-4B3E-AB34-BEA15E460126}" srcOrd="0" destOrd="0" presId="urn:microsoft.com/office/officeart/2005/8/layout/radial3"/>
    <dgm:cxn modelId="{17E29DA5-28A0-49E1-B77E-E9445968C137}" type="presOf" srcId="{98F3FBC7-5ED9-4693-A709-356581F5D547}" destId="{5ABCB950-9B1E-475A-BB8A-03DBA05F20DF}" srcOrd="0" destOrd="0" presId="urn:microsoft.com/office/officeart/2005/8/layout/radial3"/>
    <dgm:cxn modelId="{F14DDDBB-A221-48B5-8E04-E152751F7737}" srcId="{BA249C28-E836-4BCC-BEBC-1428120FAF6A}" destId="{98F3FBC7-5ED9-4693-A709-356581F5D547}" srcOrd="4" destOrd="0" parTransId="{5C5A9EBE-6FB8-4DA0-AFA5-9E4C1CA5A6A9}" sibTransId="{3ACAE553-E8FF-43E4-87C6-C08B1E74752A}"/>
    <dgm:cxn modelId="{3F1540DD-8EA8-4E01-BB0B-5F2471C02771}" srcId="{4835A64F-5FCA-4D7F-A0D6-5C6E3119078A}" destId="{BA249C28-E836-4BCC-BEBC-1428120FAF6A}" srcOrd="0" destOrd="0" parTransId="{02A8B8DB-40D4-4541-887A-266995415D4B}" sibTransId="{73D8B0E4-B7FF-47D9-92BE-07616DE4C57A}"/>
    <dgm:cxn modelId="{15069EB1-C097-4FBB-B5FF-7026E4D13FAF}" type="presOf" srcId="{A10F2663-7605-41C7-933C-ACBA6B3FB85C}" destId="{5BC3AB53-1E68-4850-B987-4B9C255A2E4F}" srcOrd="0" destOrd="0" presId="urn:microsoft.com/office/officeart/2005/8/layout/radial3"/>
    <dgm:cxn modelId="{C452D7B8-5524-431A-888C-55C029F83C2C}" srcId="{BA249C28-E836-4BCC-BEBC-1428120FAF6A}" destId="{A10F2663-7605-41C7-933C-ACBA6B3FB85C}" srcOrd="2" destOrd="0" parTransId="{759E5655-8F15-462E-B71A-03F337A8CEAC}" sibTransId="{5AF9BF43-F8DE-41F8-ACCE-0CC77BDB9261}"/>
    <dgm:cxn modelId="{55FB8B66-983B-4FBC-BB14-54E0A5124107}" type="presOf" srcId="{BD1480FD-9F3E-4514-8368-470007FAD362}" destId="{6961259B-26E0-4259-B2C5-86F183D32F1F}" srcOrd="0" destOrd="0" presId="urn:microsoft.com/office/officeart/2005/8/layout/radial3"/>
    <dgm:cxn modelId="{AD27F56A-C511-47F1-BDC0-917BF28EB000}" srcId="{BA249C28-E836-4BCC-BEBC-1428120FAF6A}" destId="{48E49383-A5B1-46B7-B47D-F4C9A3AD781D}" srcOrd="6" destOrd="0" parTransId="{6DD313E7-FA45-408A-A3E2-72AA67FD690E}" sibTransId="{E9ACC0C5-632D-404F-B464-1C0FF0FA1548}"/>
    <dgm:cxn modelId="{B35DD65C-9C35-492D-91A3-BE996E98D4C1}" type="presOf" srcId="{BA249C28-E836-4BCC-BEBC-1428120FAF6A}" destId="{3CEBDF72-BD4F-4F48-B64C-60DBCA8BAA5C}" srcOrd="0" destOrd="0" presId="urn:microsoft.com/office/officeart/2005/8/layout/radial3"/>
    <dgm:cxn modelId="{11716556-6500-4C8E-8631-F26AE73367AA}" srcId="{BA249C28-E836-4BCC-BEBC-1428120FAF6A}" destId="{B787B83D-3671-4306-A205-94E277CB2C3C}" srcOrd="1" destOrd="0" parTransId="{DCA044C5-E55B-4510-85A8-59BACE979D93}" sibTransId="{96C31CCF-02F9-440B-B3A4-E97B4DDD9345}"/>
    <dgm:cxn modelId="{C28FF82B-ACE6-4A43-933D-EE2FD7F819B3}" srcId="{BA249C28-E836-4BCC-BEBC-1428120FAF6A}" destId="{1D7B0F74-3650-44FC-869B-12D10BCD452C}" srcOrd="3" destOrd="0" parTransId="{F89839BA-9042-4B49-8B51-41E0C7EBE3B6}" sibTransId="{F16CB467-F3F6-47A7-8FC5-2D6A315B20CF}"/>
    <dgm:cxn modelId="{2C654219-F1BA-4B54-8947-2FFF144096EE}" srcId="{BA249C28-E836-4BCC-BEBC-1428120FAF6A}" destId="{94704359-ED54-4592-BA5D-D138AA661687}" srcOrd="5" destOrd="0" parTransId="{4E1AB58D-9A9D-4E61-942C-CC62F0EF8A72}" sibTransId="{0D6F5C80-74D5-43A5-B8E3-38186CB382B2}"/>
    <dgm:cxn modelId="{F77C46C0-4650-45AE-8F2F-6A6909C09D11}" type="presOf" srcId="{48E49383-A5B1-46B7-B47D-F4C9A3AD781D}" destId="{6B994F81-73A2-42E8-A5EF-2B37ACF72731}" srcOrd="0" destOrd="0" presId="urn:microsoft.com/office/officeart/2005/8/layout/radial3"/>
    <dgm:cxn modelId="{D5642C38-6FB0-43B6-88FF-038E985DB5A0}" srcId="{BA249C28-E836-4BCC-BEBC-1428120FAF6A}" destId="{BD1480FD-9F3E-4514-8368-470007FAD362}" srcOrd="0" destOrd="0" parTransId="{4F66C121-3299-4821-8C79-F8CC2D9CF751}" sibTransId="{4BE5D88F-EBBE-4B4A-980B-BA1E00F49F9F}"/>
    <dgm:cxn modelId="{2D36C6C2-94E3-407D-BAF2-38EB9EC03CEB}" type="presOf" srcId="{B787B83D-3671-4306-A205-94E277CB2C3C}" destId="{0FCB050E-FB36-46BE-948D-EF0E2DC3CE1D}" srcOrd="0" destOrd="0" presId="urn:microsoft.com/office/officeart/2005/8/layout/radial3"/>
    <dgm:cxn modelId="{209F7E21-AD97-4E59-AA21-90D482F27B78}" type="presParOf" srcId="{B78E8C32-B14C-4B3E-AB34-BEA15E460126}" destId="{ABCDFE17-6704-4C59-8DDA-7C50FA2F4E86}" srcOrd="0" destOrd="0" presId="urn:microsoft.com/office/officeart/2005/8/layout/radial3"/>
    <dgm:cxn modelId="{98238ED9-5454-4C0D-8EB7-3D7AF8599493}" type="presParOf" srcId="{ABCDFE17-6704-4C59-8DDA-7C50FA2F4E86}" destId="{3CEBDF72-BD4F-4F48-B64C-60DBCA8BAA5C}" srcOrd="0" destOrd="0" presId="urn:microsoft.com/office/officeart/2005/8/layout/radial3"/>
    <dgm:cxn modelId="{423FD844-6954-4980-AF70-6E4973DDBAFB}" type="presParOf" srcId="{ABCDFE17-6704-4C59-8DDA-7C50FA2F4E86}" destId="{6961259B-26E0-4259-B2C5-86F183D32F1F}" srcOrd="1" destOrd="0" presId="urn:microsoft.com/office/officeart/2005/8/layout/radial3"/>
    <dgm:cxn modelId="{CE9A0D76-6FE0-4013-8231-CA4C6A4E75F8}" type="presParOf" srcId="{ABCDFE17-6704-4C59-8DDA-7C50FA2F4E86}" destId="{0FCB050E-FB36-46BE-948D-EF0E2DC3CE1D}" srcOrd="2" destOrd="0" presId="urn:microsoft.com/office/officeart/2005/8/layout/radial3"/>
    <dgm:cxn modelId="{882C1CE0-0FFC-47BD-93EE-2C8F2B36C5A3}" type="presParOf" srcId="{ABCDFE17-6704-4C59-8DDA-7C50FA2F4E86}" destId="{5BC3AB53-1E68-4850-B987-4B9C255A2E4F}" srcOrd="3" destOrd="0" presId="urn:microsoft.com/office/officeart/2005/8/layout/radial3"/>
    <dgm:cxn modelId="{24C4E0CF-DBE5-48D7-9780-010AA2D33BDD}" type="presParOf" srcId="{ABCDFE17-6704-4C59-8DDA-7C50FA2F4E86}" destId="{8DDF2523-037B-48D4-B57C-617B1828240D}" srcOrd="4" destOrd="0" presId="urn:microsoft.com/office/officeart/2005/8/layout/radial3"/>
    <dgm:cxn modelId="{1AC59F5F-E6FA-464C-8510-33EA13C9729E}" type="presParOf" srcId="{ABCDFE17-6704-4C59-8DDA-7C50FA2F4E86}" destId="{5ABCB950-9B1E-475A-BB8A-03DBA05F20DF}" srcOrd="5" destOrd="0" presId="urn:microsoft.com/office/officeart/2005/8/layout/radial3"/>
    <dgm:cxn modelId="{E97980E9-BDFF-4EF6-A2B1-85D832FCE75B}" type="presParOf" srcId="{ABCDFE17-6704-4C59-8DDA-7C50FA2F4E86}" destId="{007F523B-BFAB-4248-A7E9-095C0452DF76}" srcOrd="6" destOrd="0" presId="urn:microsoft.com/office/officeart/2005/8/layout/radial3"/>
    <dgm:cxn modelId="{47D71183-1F66-4FBF-A15C-EA71AA34380E}" type="presParOf" srcId="{ABCDFE17-6704-4C59-8DDA-7C50FA2F4E86}" destId="{6B994F81-73A2-42E8-A5EF-2B37ACF72731}" srcOrd="7"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DF72-BD4F-4F48-B64C-60DBCA8BAA5C}">
      <dsp:nvSpPr>
        <dsp:cNvPr id="0" name=""/>
        <dsp:cNvSpPr/>
      </dsp:nvSpPr>
      <dsp:spPr>
        <a:xfrm>
          <a:off x="3473577" y="1530722"/>
          <a:ext cx="3661338" cy="36613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t-LT" altLang="lt-LT" sz="2800" b="1" kern="1200" dirty="0" err="1">
              <a:solidFill>
                <a:schemeClr val="tx1"/>
              </a:solidFill>
              <a:latin typeface="Times New Roman" panose="02020603050405020304" pitchFamily="18" charset="0"/>
              <a:cs typeface="Times New Roman" panose="02020603050405020304" pitchFamily="18" charset="0"/>
            </a:rPr>
            <a:t>What</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kind</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of</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services</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child</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can</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get</a:t>
          </a:r>
          <a:r>
            <a:rPr lang="lt-LT" altLang="lt-LT" sz="2800" b="1" kern="1200" dirty="0">
              <a:solidFill>
                <a:schemeClr val="tx1"/>
              </a:solidFill>
              <a:latin typeface="Times New Roman" panose="02020603050405020304" pitchFamily="18" charset="0"/>
              <a:cs typeface="Times New Roman" panose="02020603050405020304" pitchFamily="18" charset="0"/>
            </a:rPr>
            <a:t> at </a:t>
          </a:r>
          <a:r>
            <a:rPr lang="lt-LT" altLang="lt-LT" sz="2800" b="1" kern="1200" dirty="0" err="1">
              <a:solidFill>
                <a:schemeClr val="tx1"/>
              </a:solidFill>
              <a:latin typeface="Times New Roman" panose="02020603050405020304" pitchFamily="18" charset="0"/>
              <a:cs typeface="Times New Roman" panose="02020603050405020304" pitchFamily="18" charset="0"/>
            </a:rPr>
            <a:t>the</a:t>
          </a:r>
          <a:r>
            <a:rPr lang="lt-LT" altLang="lt-LT" sz="2800" b="1" kern="1200" dirty="0">
              <a:solidFill>
                <a:schemeClr val="tx1"/>
              </a:solidFill>
              <a:latin typeface="Times New Roman" panose="02020603050405020304" pitchFamily="18" charset="0"/>
              <a:cs typeface="Times New Roman" panose="02020603050405020304" pitchFamily="18" charset="0"/>
            </a:rPr>
            <a:t> </a:t>
          </a:r>
          <a:r>
            <a:rPr lang="lt-LT" altLang="lt-LT" sz="2800" b="1" kern="1200" dirty="0" err="1">
              <a:solidFill>
                <a:schemeClr val="tx1"/>
              </a:solidFill>
              <a:latin typeface="Times New Roman" panose="02020603050405020304" pitchFamily="18" charset="0"/>
              <a:cs typeface="Times New Roman" panose="02020603050405020304" pitchFamily="18" charset="0"/>
            </a:rPr>
            <a:t>Support</a:t>
          </a:r>
          <a:r>
            <a:rPr lang="lt-LT" altLang="lt-LT" sz="2800" b="1" kern="1200" dirty="0">
              <a:solidFill>
                <a:schemeClr val="tx1"/>
              </a:solidFill>
              <a:latin typeface="Times New Roman" panose="02020603050405020304" pitchFamily="18" charset="0"/>
              <a:cs typeface="Times New Roman" panose="02020603050405020304" pitchFamily="18" charset="0"/>
            </a:rPr>
            <a:t> Centre?</a:t>
          </a:r>
          <a:endParaRPr lang="lt-LT" sz="2800" b="1" kern="1200" dirty="0">
            <a:latin typeface="Times New Roman" panose="02020603050405020304" pitchFamily="18" charset="0"/>
            <a:cs typeface="Times New Roman" panose="02020603050405020304" pitchFamily="18" charset="0"/>
          </a:endParaRPr>
        </a:p>
      </dsp:txBody>
      <dsp:txXfrm>
        <a:off x="4009768" y="2066913"/>
        <a:ext cx="2588956" cy="2588956"/>
      </dsp:txXfrm>
    </dsp:sp>
    <dsp:sp modelId="{6961259B-26E0-4259-B2C5-86F183D32F1F}">
      <dsp:nvSpPr>
        <dsp:cNvPr id="0" name=""/>
        <dsp:cNvSpPr/>
      </dsp:nvSpPr>
      <dsp:spPr>
        <a:xfrm>
          <a:off x="4105817" y="60338"/>
          <a:ext cx="2396858" cy="183066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altLang="lt-LT" sz="1800" b="1" kern="1200" dirty="0">
              <a:latin typeface="Times New Roman" panose="02020603050405020304" pitchFamily="18" charset="0"/>
              <a:cs typeface="Times New Roman" panose="02020603050405020304" pitchFamily="18" charset="0"/>
            </a:rPr>
            <a:t>Temporary accommodation </a:t>
          </a:r>
          <a:endParaRPr lang="lt-LT" sz="1800" b="1" kern="1200" dirty="0">
            <a:latin typeface="Times New Roman" panose="02020603050405020304" pitchFamily="18" charset="0"/>
            <a:cs typeface="Times New Roman" panose="02020603050405020304" pitchFamily="18" charset="0"/>
          </a:endParaRPr>
        </a:p>
      </dsp:txBody>
      <dsp:txXfrm>
        <a:off x="4456829" y="328433"/>
        <a:ext cx="1694834" cy="1294479"/>
      </dsp:txXfrm>
    </dsp:sp>
    <dsp:sp modelId="{0FCB050E-FB36-46BE-948D-EF0E2DC3CE1D}">
      <dsp:nvSpPr>
        <dsp:cNvPr id="0" name=""/>
        <dsp:cNvSpPr/>
      </dsp:nvSpPr>
      <dsp:spPr>
        <a:xfrm>
          <a:off x="6169053" y="928691"/>
          <a:ext cx="2000848" cy="189045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altLang="lt-LT" sz="1800" b="1" kern="1200" dirty="0">
              <a:latin typeface="Times New Roman" panose="02020603050405020304" pitchFamily="18" charset="0"/>
              <a:cs typeface="Times New Roman" panose="02020603050405020304" pitchFamily="18" charset="0"/>
            </a:rPr>
            <a:t>Psychological assessment</a:t>
          </a:r>
          <a:r>
            <a:rPr lang="lt-LT" altLang="lt-LT" sz="1800" b="1" kern="1200" dirty="0">
              <a:latin typeface="Times New Roman" panose="02020603050405020304" pitchFamily="18" charset="0"/>
              <a:cs typeface="Times New Roman" panose="02020603050405020304" pitchFamily="18" charset="0"/>
            </a:rPr>
            <a:t> </a:t>
          </a:r>
          <a:r>
            <a:rPr lang="en-US" altLang="lt-LT" sz="1800" b="1" kern="1200" noProof="0" dirty="0">
              <a:latin typeface="Times New Roman" panose="02020603050405020304" pitchFamily="18" charset="0"/>
              <a:cs typeface="Times New Roman" panose="02020603050405020304" pitchFamily="18" charset="0"/>
            </a:rPr>
            <a:t>of the child</a:t>
          </a:r>
          <a:endParaRPr lang="en-US" sz="1800" b="1" kern="1200" noProof="0" dirty="0">
            <a:latin typeface="Times New Roman" panose="02020603050405020304" pitchFamily="18" charset="0"/>
            <a:cs typeface="Times New Roman" panose="02020603050405020304" pitchFamily="18" charset="0"/>
          </a:endParaRPr>
        </a:p>
      </dsp:txBody>
      <dsp:txXfrm>
        <a:off x="6462070" y="1205542"/>
        <a:ext cx="1414814" cy="1336757"/>
      </dsp:txXfrm>
    </dsp:sp>
    <dsp:sp modelId="{5BC3AB53-1E68-4850-B987-4B9C255A2E4F}">
      <dsp:nvSpPr>
        <dsp:cNvPr id="0" name=""/>
        <dsp:cNvSpPr/>
      </dsp:nvSpPr>
      <dsp:spPr>
        <a:xfrm>
          <a:off x="6607685" y="3028948"/>
          <a:ext cx="2044930" cy="17266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altLang="lt-LT" sz="1800" b="1" kern="1200" dirty="0">
              <a:latin typeface="Times New Roman" panose="02020603050405020304" pitchFamily="18" charset="0"/>
              <a:cs typeface="Times New Roman" panose="02020603050405020304" pitchFamily="18" charset="0"/>
            </a:rPr>
            <a:t>Psychological </a:t>
          </a:r>
          <a:r>
            <a:rPr lang="en-US" altLang="lt-LT" sz="1800" b="1" kern="1200" noProof="0" dirty="0">
              <a:latin typeface="Times New Roman" panose="02020603050405020304" pitchFamily="18" charset="0"/>
              <a:cs typeface="Times New Roman" panose="02020603050405020304" pitchFamily="18" charset="0"/>
            </a:rPr>
            <a:t>counseling</a:t>
          </a:r>
          <a:endParaRPr lang="en-US" sz="1800" b="1" kern="1200" noProof="0" dirty="0">
            <a:latin typeface="Times New Roman" panose="02020603050405020304" pitchFamily="18" charset="0"/>
            <a:cs typeface="Times New Roman" panose="02020603050405020304" pitchFamily="18" charset="0"/>
          </a:endParaRPr>
        </a:p>
      </dsp:txBody>
      <dsp:txXfrm>
        <a:off x="6907158" y="3281807"/>
        <a:ext cx="1445984" cy="1220914"/>
      </dsp:txXfrm>
    </dsp:sp>
    <dsp:sp modelId="{8DDF2523-037B-48D4-B57C-617B1828240D}">
      <dsp:nvSpPr>
        <dsp:cNvPr id="0" name=""/>
        <dsp:cNvSpPr/>
      </dsp:nvSpPr>
      <dsp:spPr>
        <a:xfrm>
          <a:off x="5424037" y="4595516"/>
          <a:ext cx="1830669" cy="183066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lt-LT" sz="1800" b="1" kern="1200" noProof="0" dirty="0">
              <a:latin typeface="Times New Roman" panose="02020603050405020304" pitchFamily="18" charset="0"/>
              <a:cs typeface="Times New Roman" panose="02020603050405020304" pitchFamily="18" charset="0"/>
            </a:rPr>
            <a:t>Provision of long term treatment recommendations</a:t>
          </a:r>
          <a:endParaRPr lang="en-US" sz="1800" b="1" kern="1200" noProof="0" dirty="0">
            <a:latin typeface="Times New Roman" panose="02020603050405020304" pitchFamily="18" charset="0"/>
            <a:cs typeface="Times New Roman" panose="02020603050405020304" pitchFamily="18" charset="0"/>
          </a:endParaRPr>
        </a:p>
      </dsp:txBody>
      <dsp:txXfrm>
        <a:off x="5692132" y="4863611"/>
        <a:ext cx="1294479" cy="1294479"/>
      </dsp:txXfrm>
    </dsp:sp>
    <dsp:sp modelId="{5ABCB950-9B1E-475A-BB8A-03DBA05F20DF}">
      <dsp:nvSpPr>
        <dsp:cNvPr id="0" name=""/>
        <dsp:cNvSpPr/>
      </dsp:nvSpPr>
      <dsp:spPr>
        <a:xfrm>
          <a:off x="3353787" y="4595516"/>
          <a:ext cx="1830669" cy="183066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lt-LT" sz="1800" b="1" kern="1200" noProof="0" dirty="0">
              <a:latin typeface="Times New Roman" panose="02020603050405020304" pitchFamily="18" charset="0"/>
              <a:cs typeface="Times New Roman" panose="02020603050405020304" pitchFamily="18" charset="0"/>
            </a:rPr>
            <a:t>Forensic medical examination</a:t>
          </a:r>
          <a:endParaRPr lang="en-US" sz="1800" b="1" kern="1200" noProof="0" dirty="0">
            <a:latin typeface="Times New Roman" panose="02020603050405020304" pitchFamily="18" charset="0"/>
            <a:cs typeface="Times New Roman" panose="02020603050405020304" pitchFamily="18" charset="0"/>
          </a:endParaRPr>
        </a:p>
      </dsp:txBody>
      <dsp:txXfrm>
        <a:off x="3621882" y="4863611"/>
        <a:ext cx="1294479" cy="1294479"/>
      </dsp:txXfrm>
    </dsp:sp>
    <dsp:sp modelId="{007F523B-BFAB-4248-A7E9-095C0452DF76}">
      <dsp:nvSpPr>
        <dsp:cNvPr id="0" name=""/>
        <dsp:cNvSpPr/>
      </dsp:nvSpPr>
      <dsp:spPr>
        <a:xfrm>
          <a:off x="2063008" y="2976929"/>
          <a:ext cx="1830669" cy="183066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lt-LT" sz="1800" b="1" kern="1200" noProof="0" dirty="0">
              <a:latin typeface="Times New Roman" panose="02020603050405020304" pitchFamily="18" charset="0"/>
              <a:cs typeface="Times New Roman" panose="02020603050405020304" pitchFamily="18" charset="0"/>
            </a:rPr>
            <a:t>Forensic Interviewing</a:t>
          </a:r>
          <a:endParaRPr lang="en-US" sz="1800" b="1" kern="1200" noProof="0" dirty="0">
            <a:latin typeface="Times New Roman" panose="02020603050405020304" pitchFamily="18" charset="0"/>
            <a:cs typeface="Times New Roman" panose="02020603050405020304" pitchFamily="18" charset="0"/>
          </a:endParaRPr>
        </a:p>
      </dsp:txBody>
      <dsp:txXfrm>
        <a:off x="2331103" y="3245024"/>
        <a:ext cx="1294479" cy="1294479"/>
      </dsp:txXfrm>
    </dsp:sp>
    <dsp:sp modelId="{6B994F81-73A2-42E8-A5EF-2B37ACF72731}">
      <dsp:nvSpPr>
        <dsp:cNvPr id="0" name=""/>
        <dsp:cNvSpPr/>
      </dsp:nvSpPr>
      <dsp:spPr>
        <a:xfrm>
          <a:off x="2523682" y="958586"/>
          <a:ext cx="1830669" cy="183066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altLang="lt-LT" sz="1800" b="1" kern="1200" dirty="0" err="1">
              <a:latin typeface="Times New Roman" panose="02020603050405020304" pitchFamily="18" charset="0"/>
              <a:cs typeface="Times New Roman" panose="02020603050405020304" pitchFamily="18" charset="0"/>
            </a:rPr>
            <a:t>Counse</a:t>
          </a:r>
          <a:r>
            <a:rPr lang="lt-LT" altLang="lt-LT" sz="1800" b="1" kern="1200" dirty="0">
              <a:latin typeface="Times New Roman" panose="02020603050405020304" pitchFamily="18" charset="0"/>
              <a:cs typeface="Times New Roman" panose="02020603050405020304" pitchFamily="18" charset="0"/>
            </a:rPr>
            <a:t>l</a:t>
          </a:r>
          <a:r>
            <a:rPr lang="en-GB" altLang="lt-LT" sz="1800" b="1" kern="1200" dirty="0" err="1">
              <a:latin typeface="Times New Roman" panose="02020603050405020304" pitchFamily="18" charset="0"/>
              <a:cs typeface="Times New Roman" panose="02020603050405020304" pitchFamily="18" charset="0"/>
            </a:rPr>
            <a:t>ing</a:t>
          </a:r>
          <a:r>
            <a:rPr lang="lt-LT" altLang="lt-LT" sz="1800" b="1" kern="1200" dirty="0">
              <a:latin typeface="Times New Roman" panose="02020603050405020304" pitchFamily="18" charset="0"/>
              <a:cs typeface="Times New Roman" panose="02020603050405020304" pitchFamily="18" charset="0"/>
            </a:rPr>
            <a:t> </a:t>
          </a:r>
          <a:r>
            <a:rPr lang="lt-LT" altLang="lt-LT" sz="1800" b="1" kern="1200" dirty="0" err="1">
              <a:latin typeface="Times New Roman" panose="02020603050405020304" pitchFamily="18" charset="0"/>
              <a:cs typeface="Times New Roman" panose="02020603050405020304" pitchFamily="18" charset="0"/>
            </a:rPr>
            <a:t>of</a:t>
          </a:r>
          <a:r>
            <a:rPr lang="lt-LT" altLang="lt-LT" sz="1800" b="1" kern="1200" dirty="0">
              <a:latin typeface="Times New Roman" panose="02020603050405020304" pitchFamily="18" charset="0"/>
              <a:cs typeface="Times New Roman" panose="02020603050405020304" pitchFamily="18" charset="0"/>
            </a:rPr>
            <a:t> </a:t>
          </a:r>
          <a:r>
            <a:rPr lang="lt-LT" altLang="lt-LT" sz="1800" b="1" kern="1200" dirty="0" err="1">
              <a:latin typeface="Times New Roman" panose="02020603050405020304" pitchFamily="18" charset="0"/>
              <a:cs typeface="Times New Roman" panose="02020603050405020304" pitchFamily="18" charset="0"/>
            </a:rPr>
            <a:t>social</a:t>
          </a:r>
          <a:r>
            <a:rPr lang="lt-LT" altLang="lt-LT" sz="1800" b="1" kern="1200" dirty="0">
              <a:latin typeface="Times New Roman" panose="02020603050405020304" pitchFamily="18" charset="0"/>
              <a:cs typeface="Times New Roman" panose="02020603050405020304" pitchFamily="18" charset="0"/>
            </a:rPr>
            <a:t> </a:t>
          </a:r>
          <a:r>
            <a:rPr lang="lt-LT" altLang="lt-LT" sz="1800" b="1" kern="1200" dirty="0" err="1">
              <a:latin typeface="Times New Roman" panose="02020603050405020304" pitchFamily="18" charset="0"/>
              <a:cs typeface="Times New Roman" panose="02020603050405020304" pitchFamily="18" charset="0"/>
            </a:rPr>
            <a:t>worker</a:t>
          </a:r>
          <a:endParaRPr lang="lt-LT" sz="1800" b="1" kern="1200" dirty="0">
            <a:latin typeface="Times New Roman" panose="02020603050405020304" pitchFamily="18" charset="0"/>
            <a:cs typeface="Times New Roman" panose="02020603050405020304" pitchFamily="18" charset="0"/>
          </a:endParaRPr>
        </a:p>
      </dsp:txBody>
      <dsp:txXfrm>
        <a:off x="2791777" y="1226681"/>
        <a:ext cx="1294479" cy="12944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699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537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0749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1143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35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7477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34673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15901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6420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21. 1. 2022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609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ADBBA635-BBF8-4DD5-B255-FD06155A847F}" type="datetimeFigureOut">
              <a:rPr lang="sk-SK" smtClean="0"/>
              <a:t>21. 1. 2022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287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ADBBA635-BBF8-4DD5-B255-FD06155A847F}" type="datetimeFigureOut">
              <a:rPr lang="sk-SK" smtClean="0"/>
              <a:t>21. 1. 2022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209634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ADBBA635-BBF8-4DD5-B255-FD06155A847F}" type="datetimeFigureOut">
              <a:rPr lang="sk-SK" smtClean="0"/>
              <a:t>21. 1. 2022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9303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A635-BBF8-4DD5-B255-FD06155A847F}" type="datetimeFigureOut">
              <a:rPr lang="sk-SK" smtClean="0"/>
              <a:t>21. 1. 2022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253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21. 1. 2022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33270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21. 1. 2022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20733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BBA635-BBF8-4DD5-B255-FD06155A847F}" type="datetimeFigureOut">
              <a:rPr lang="sk-SK" smtClean="0"/>
              <a:t>21. 1. 2022</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FF9671-E981-44A1-AB35-6A46CB698FE6}" type="slidenum">
              <a:rPr lang="sk-SK" smtClean="0"/>
              <a:t>‹#›</a:t>
            </a:fld>
            <a:endParaRPr lang="sk-SK"/>
          </a:p>
        </p:txBody>
      </p:sp>
    </p:spTree>
    <p:extLst>
      <p:ext uri="{BB962C8B-B14F-4D97-AF65-F5344CB8AC3E}">
        <p14:creationId xmlns:p14="http://schemas.microsoft.com/office/powerpoint/2010/main" val="4898498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info@uzuoveja.l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000"/>
          </a:schemeClr>
        </a:solidFill>
        <a:effectLst/>
      </p:bgPr>
    </p:bg>
    <p:spTree>
      <p:nvGrpSpPr>
        <p:cNvPr id="1" name=""/>
        <p:cNvGrpSpPr/>
        <p:nvPr/>
      </p:nvGrpSpPr>
      <p:grpSpPr>
        <a:xfrm>
          <a:off x="0" y="0"/>
          <a:ext cx="0" cy="0"/>
          <a:chOff x="0" y="0"/>
          <a:chExt cx="0" cy="0"/>
        </a:xfrm>
      </p:grpSpPr>
      <p:sp>
        <p:nvSpPr>
          <p:cNvPr id="4" name="Rectangle 1028">
            <a:extLst>
              <a:ext uri="{FF2B5EF4-FFF2-40B4-BE49-F238E27FC236}">
                <a16:creationId xmlns:a16="http://schemas.microsoft.com/office/drawing/2014/main" id="{30F76E93-286A-44DC-9CEB-6CA8A7D0DEF6}"/>
              </a:ext>
            </a:extLst>
          </p:cNvPr>
          <p:cNvSpPr>
            <a:spLocks noGrp="1" noChangeArrowheads="1"/>
          </p:cNvSpPr>
          <p:nvPr>
            <p:ph type="ctrTitle"/>
          </p:nvPr>
        </p:nvSpPr>
        <p:spPr bwMode="auto">
          <a:xfrm>
            <a:off x="1335699" y="874005"/>
            <a:ext cx="6318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defRPr/>
            </a:pPr>
            <a:r>
              <a:rPr lang="sk-SK" altLang="pl-PL" sz="3600" b="1" dirty="0">
                <a:solidFill>
                  <a:srgbClr val="009543"/>
                </a:solidFill>
                <a:latin typeface="+mj-lt"/>
              </a:rPr>
              <a:t/>
            </a:r>
            <a:br>
              <a:rPr lang="sk-SK" altLang="pl-PL" sz="3600" b="1" dirty="0">
                <a:solidFill>
                  <a:srgbClr val="009543"/>
                </a:solidFill>
                <a:latin typeface="+mj-lt"/>
              </a:rPr>
            </a:br>
            <a:r>
              <a:rPr lang="en-US" sz="3600" dirty="0"/>
              <a:t>Support </a:t>
            </a:r>
            <a:r>
              <a:rPr lang="en-US" sz="3600" dirty="0" err="1"/>
              <a:t>Cente</a:t>
            </a:r>
            <a:r>
              <a:rPr lang="lt-LT" sz="3600" dirty="0"/>
              <a:t>r</a:t>
            </a:r>
            <a:r>
              <a:rPr lang="en-US" sz="3600" dirty="0"/>
              <a:t> for Sexually Abused Children</a:t>
            </a:r>
            <a:r>
              <a:rPr lang="lt-LT" sz="3600" dirty="0"/>
              <a:t/>
            </a:r>
            <a:br>
              <a:rPr lang="lt-LT" sz="3600" dirty="0"/>
            </a:br>
            <a:r>
              <a:rPr lang="lt-LT" dirty="0"/>
              <a:t>Lithuania, Vilnius</a:t>
            </a:r>
            <a:r>
              <a:rPr lang="en-GB" altLang="pl-PL" sz="3600" b="1" dirty="0">
                <a:solidFill>
                  <a:srgbClr val="009543"/>
                </a:solidFill>
                <a:latin typeface="+mj-lt"/>
              </a:rPr>
              <a:t/>
            </a:r>
            <a:br>
              <a:rPr lang="en-GB" altLang="pl-PL" sz="3600" b="1" dirty="0">
                <a:solidFill>
                  <a:srgbClr val="009543"/>
                </a:solidFill>
                <a:latin typeface="+mj-lt"/>
              </a:rPr>
            </a:br>
            <a:r>
              <a:rPr lang="lt-LT" altLang="pl-PL" sz="3600" b="1" dirty="0">
                <a:solidFill>
                  <a:srgbClr val="009543"/>
                </a:solidFill>
                <a:latin typeface="+mj-lt"/>
              </a:rPr>
              <a:t/>
            </a:r>
            <a:br>
              <a:rPr lang="lt-LT" altLang="pl-PL" sz="3600" b="1" dirty="0">
                <a:solidFill>
                  <a:srgbClr val="009543"/>
                </a:solidFill>
                <a:latin typeface="+mj-lt"/>
              </a:rPr>
            </a:br>
            <a:r>
              <a:rPr lang="lt-LT" altLang="pl-PL" sz="2800" dirty="0" err="1"/>
              <a:t>Director</a:t>
            </a:r>
            <a:r>
              <a:rPr lang="lt-LT" altLang="pl-PL" sz="2800" dirty="0"/>
              <a:t> Gytė Bėkštienė</a:t>
            </a:r>
            <a:r>
              <a:rPr lang="lt-LT" altLang="pl-PL" sz="3600" b="1" dirty="0">
                <a:solidFill>
                  <a:srgbClr val="009543"/>
                </a:solidFill>
                <a:latin typeface="+mj-lt"/>
              </a:rPr>
              <a:t/>
            </a:r>
            <a:br>
              <a:rPr lang="lt-LT" altLang="pl-PL" sz="3600" b="1" dirty="0">
                <a:solidFill>
                  <a:srgbClr val="009543"/>
                </a:solidFill>
                <a:latin typeface="+mj-lt"/>
              </a:rPr>
            </a:br>
            <a:endParaRPr lang="fr-FR" altLang="en-US" sz="3600" b="1" dirty="0">
              <a:solidFill>
                <a:srgbClr val="009543"/>
              </a:solidFill>
              <a:latin typeface="+mj-lt"/>
            </a:endParaRPr>
          </a:p>
        </p:txBody>
      </p:sp>
      <p:sp>
        <p:nvSpPr>
          <p:cNvPr id="7" name="BlokTextu 6">
            <a:extLst>
              <a:ext uri="{FF2B5EF4-FFF2-40B4-BE49-F238E27FC236}">
                <a16:creationId xmlns:a16="http://schemas.microsoft.com/office/drawing/2014/main" id="{1667C4C8-FA20-469F-9257-217C665CABDB}"/>
              </a:ext>
            </a:extLst>
          </p:cNvPr>
          <p:cNvSpPr txBox="1"/>
          <p:nvPr/>
        </p:nvSpPr>
        <p:spPr>
          <a:xfrm>
            <a:off x="1717041" y="5274527"/>
            <a:ext cx="6878320" cy="1200329"/>
          </a:xfrm>
          <a:prstGeom prst="rect">
            <a:avLst/>
          </a:prstGeom>
          <a:noFill/>
        </p:spPr>
        <p:txBody>
          <a:bodyPr wrap="square" rtlCol="0">
            <a:spAutoFit/>
          </a:bodyPr>
          <a:lstStyle/>
          <a:p>
            <a:pPr algn="ctr"/>
            <a:r>
              <a:rPr lang="en-US" dirty="0"/>
              <a:t>Networking event on Digital and Emerging Technologies and </a:t>
            </a:r>
          </a:p>
          <a:p>
            <a:pPr algn="ctr"/>
            <a:r>
              <a:rPr lang="en-US" dirty="0"/>
              <a:t>Human-</a:t>
            </a:r>
            <a:r>
              <a:rPr lang="en-US" dirty="0" err="1"/>
              <a:t>centred</a:t>
            </a:r>
            <a:r>
              <a:rPr lang="en-US" dirty="0"/>
              <a:t> AI</a:t>
            </a:r>
          </a:p>
          <a:p>
            <a:pPr algn="ctr"/>
            <a:endParaRPr lang="sk-SK" dirty="0"/>
          </a:p>
          <a:p>
            <a:pPr algn="ctr"/>
            <a:r>
              <a:rPr lang="sk-SK" dirty="0"/>
              <a:t>24 January, 2022</a:t>
            </a:r>
          </a:p>
        </p:txBody>
      </p:sp>
      <p:pic>
        <p:nvPicPr>
          <p:cNvPr id="5" name="Turinio vietos rezervavimo ženklas 4">
            <a:extLst>
              <a:ext uri="{FF2B5EF4-FFF2-40B4-BE49-F238E27FC236}">
                <a16:creationId xmlns:a16="http://schemas.microsoft.com/office/drawing/2014/main" id="{2D28551A-A3B1-4014-B340-403236AE8C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15" t="1007" r="7886"/>
          <a:stretch/>
        </p:blipFill>
        <p:spPr>
          <a:xfrm>
            <a:off x="7996022" y="1081683"/>
            <a:ext cx="3842861" cy="2939474"/>
          </a:xfrm>
          <a:prstGeom prst="rect">
            <a:avLst/>
          </a:prstGeom>
        </p:spPr>
      </p:pic>
    </p:spTree>
    <p:extLst>
      <p:ext uri="{BB962C8B-B14F-4D97-AF65-F5344CB8AC3E}">
        <p14:creationId xmlns:p14="http://schemas.microsoft.com/office/powerpoint/2010/main" val="231804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half" idx="1"/>
          </p:nvPr>
        </p:nvSpPr>
        <p:spPr>
          <a:xfrm>
            <a:off x="563237" y="1095662"/>
            <a:ext cx="4800600" cy="3619500"/>
          </a:xfrm>
        </p:spPr>
        <p:txBody>
          <a:bodyPr>
            <a:normAutofit fontScale="92500"/>
          </a:bodyPr>
          <a:lstStyle/>
          <a:p>
            <a:pPr marL="0" indent="0" algn="ctr">
              <a:buNone/>
            </a:pPr>
            <a:r>
              <a:rPr lang="en-US" altLang="lt-LT" sz="2400" dirty="0">
                <a:solidFill>
                  <a:schemeClr val="tx1"/>
                </a:solidFill>
              </a:rPr>
              <a:t> </a:t>
            </a:r>
            <a:r>
              <a:rPr lang="lt-LT" altLang="lt-LT" sz="2400" dirty="0" err="1">
                <a:solidFill>
                  <a:schemeClr val="tx1"/>
                </a:solidFill>
              </a:rPr>
              <a:t>Opened</a:t>
            </a:r>
            <a:r>
              <a:rPr lang="lt-LT" altLang="lt-LT" sz="2400" dirty="0">
                <a:solidFill>
                  <a:schemeClr val="tx1"/>
                </a:solidFill>
              </a:rPr>
              <a:t> at 2016 t</a:t>
            </a:r>
            <a:r>
              <a:rPr lang="en-US" altLang="lt-LT" sz="2400" dirty="0">
                <a:solidFill>
                  <a:schemeClr val="tx1"/>
                </a:solidFill>
              </a:rPr>
              <a:t>his</a:t>
            </a:r>
            <a:r>
              <a:rPr lang="lt-LT" altLang="lt-LT" sz="2400" dirty="0">
                <a:solidFill>
                  <a:schemeClr val="tx1"/>
                </a:solidFill>
              </a:rPr>
              <a:t> </a:t>
            </a:r>
            <a:r>
              <a:rPr lang="en-US" altLang="lt-LT" sz="2400" dirty="0">
                <a:solidFill>
                  <a:schemeClr val="tx1"/>
                </a:solidFill>
              </a:rPr>
              <a:t>support</a:t>
            </a:r>
            <a:r>
              <a:rPr lang="lt-LT" altLang="lt-LT" sz="2400" dirty="0">
                <a:solidFill>
                  <a:schemeClr val="tx1"/>
                </a:solidFill>
              </a:rPr>
              <a:t> centre </a:t>
            </a:r>
            <a:r>
              <a:rPr lang="en-US" altLang="lt-LT" sz="2400" dirty="0">
                <a:solidFill>
                  <a:schemeClr val="tx1"/>
                </a:solidFill>
              </a:rPr>
              <a:t>is</a:t>
            </a:r>
            <a:r>
              <a:rPr lang="lt-LT" altLang="lt-LT" sz="2400" dirty="0">
                <a:solidFill>
                  <a:schemeClr val="tx1"/>
                </a:solidFill>
              </a:rPr>
              <a:t> </a:t>
            </a:r>
            <a:r>
              <a:rPr lang="en-US" altLang="lt-LT" sz="2400" dirty="0">
                <a:solidFill>
                  <a:schemeClr val="tx1"/>
                </a:solidFill>
              </a:rPr>
              <a:t>the only one in the </a:t>
            </a:r>
            <a:r>
              <a:rPr lang="lt-LT" altLang="lt-LT" sz="2400" dirty="0">
                <a:solidFill>
                  <a:schemeClr val="tx1"/>
                </a:solidFill>
              </a:rPr>
              <a:t>Lithuania </a:t>
            </a:r>
            <a:r>
              <a:rPr lang="lt-LT" altLang="lt-LT" sz="2400" dirty="0" err="1">
                <a:solidFill>
                  <a:schemeClr val="tx1"/>
                </a:solidFill>
              </a:rPr>
              <a:t>where</a:t>
            </a:r>
            <a:r>
              <a:rPr lang="lt-LT" altLang="lt-LT" sz="2400" dirty="0">
                <a:solidFill>
                  <a:schemeClr val="tx1"/>
                </a:solidFill>
              </a:rPr>
              <a:t> </a:t>
            </a:r>
            <a:r>
              <a:rPr lang="en-US" altLang="lt-LT" sz="2400" dirty="0" err="1">
                <a:solidFill>
                  <a:schemeClr val="tx1"/>
                </a:solidFill>
              </a:rPr>
              <a:t>speciali</a:t>
            </a:r>
            <a:r>
              <a:rPr lang="lt-LT" altLang="lt-LT" sz="2400" dirty="0">
                <a:solidFill>
                  <a:schemeClr val="tx1"/>
                </a:solidFill>
              </a:rPr>
              <a:t>z</a:t>
            </a:r>
            <a:r>
              <a:rPr lang="en-US" altLang="lt-LT" sz="2400" dirty="0" err="1">
                <a:solidFill>
                  <a:schemeClr val="tx1"/>
                </a:solidFill>
              </a:rPr>
              <a:t>ed</a:t>
            </a:r>
            <a:r>
              <a:rPr lang="lt-LT" altLang="lt-LT" sz="2400" dirty="0">
                <a:solidFill>
                  <a:schemeClr val="tx1"/>
                </a:solidFill>
              </a:rPr>
              <a:t>,</a:t>
            </a:r>
            <a:r>
              <a:rPr lang="en-US" altLang="lt-LT" sz="2400" dirty="0">
                <a:solidFill>
                  <a:schemeClr val="tx1"/>
                </a:solidFill>
              </a:rPr>
              <a:t> complex service for sexually abuse</a:t>
            </a:r>
            <a:r>
              <a:rPr lang="lt-LT" altLang="lt-LT" sz="2400" dirty="0">
                <a:solidFill>
                  <a:schemeClr val="tx1"/>
                </a:solidFill>
              </a:rPr>
              <a:t>d</a:t>
            </a:r>
            <a:r>
              <a:rPr lang="en-US" altLang="lt-LT" sz="2400" dirty="0">
                <a:solidFill>
                  <a:schemeClr val="tx1"/>
                </a:solidFill>
              </a:rPr>
              <a:t> children</a:t>
            </a:r>
            <a:r>
              <a:rPr lang="lt-LT" altLang="lt-LT" sz="2400" dirty="0">
                <a:solidFill>
                  <a:schemeClr val="tx1"/>
                </a:solidFill>
              </a:rPr>
              <a:t> </a:t>
            </a:r>
            <a:r>
              <a:rPr lang="en-US" altLang="lt-LT" sz="2400" dirty="0">
                <a:solidFill>
                  <a:schemeClr val="tx1"/>
                </a:solidFill>
              </a:rPr>
              <a:t>and  their family members</a:t>
            </a:r>
            <a:r>
              <a:rPr lang="lt-LT" altLang="lt-LT" sz="2400" dirty="0">
                <a:solidFill>
                  <a:schemeClr val="tx1"/>
                </a:solidFill>
              </a:rPr>
              <a:t> are </a:t>
            </a:r>
            <a:r>
              <a:rPr lang="lt-LT" altLang="lt-LT" sz="2400" dirty="0" err="1">
                <a:solidFill>
                  <a:schemeClr val="tx1"/>
                </a:solidFill>
              </a:rPr>
              <a:t>provided</a:t>
            </a:r>
            <a:r>
              <a:rPr lang="lt-LT" altLang="lt-LT" sz="2400" dirty="0">
                <a:solidFill>
                  <a:schemeClr val="tx1"/>
                </a:solidFill>
              </a:rPr>
              <a:t>.</a:t>
            </a:r>
            <a:r>
              <a:rPr lang="en-US" altLang="lt-LT" sz="2400" dirty="0">
                <a:solidFill>
                  <a:schemeClr val="tx1"/>
                </a:solidFill>
              </a:rPr>
              <a:t> </a:t>
            </a:r>
            <a:endParaRPr lang="lt-LT" altLang="lt-LT" sz="2400" dirty="0">
              <a:solidFill>
                <a:schemeClr val="tx1"/>
              </a:solidFill>
            </a:endParaRPr>
          </a:p>
          <a:p>
            <a:pPr marL="0" indent="0" algn="ctr">
              <a:buNone/>
            </a:pPr>
            <a:r>
              <a:rPr lang="en-US" altLang="lt-LT" sz="2400" dirty="0">
                <a:solidFill>
                  <a:schemeClr val="tx1"/>
                </a:solidFill>
              </a:rPr>
              <a:t>Since the opening of the Centre at the 3rd of June in 2016 until the end of 2021, the services were provided to 1519 children, out of whom 1021 were girls and 498 were boys.</a:t>
            </a:r>
          </a:p>
          <a:p>
            <a:pPr marL="0" indent="0">
              <a:buNone/>
            </a:pPr>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535" t="8488" b="1701"/>
          <a:stretch>
            <a:fillRect/>
          </a:stretch>
        </p:blipFill>
        <p:spPr>
          <a:xfrm>
            <a:off x="5621479" y="633079"/>
            <a:ext cx="3816983" cy="2795921"/>
          </a:xfrm>
          <a:noFill/>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112" y="3589671"/>
            <a:ext cx="38163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666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idx="1"/>
          </p:nvPr>
        </p:nvSpPr>
        <p:spPr>
          <a:xfrm>
            <a:off x="1251678" y="535577"/>
            <a:ext cx="10178322" cy="5344016"/>
          </a:xfrm>
        </p:spPr>
        <p:txBody>
          <a:bodyPr>
            <a:normAutofit/>
          </a:bodyPr>
          <a:lstStyle/>
          <a:p>
            <a:pPr marL="0" indent="0">
              <a:buNone/>
            </a:pPr>
            <a:endParaRPr lang="lt-LT" dirty="0"/>
          </a:p>
          <a:p>
            <a:r>
              <a:rPr lang="lt-LT" dirty="0" err="1"/>
              <a:t>Our</a:t>
            </a:r>
            <a:r>
              <a:rPr lang="lt-LT" dirty="0"/>
              <a:t> </a:t>
            </a:r>
            <a:r>
              <a:rPr lang="lt-LT" dirty="0" err="1"/>
              <a:t>services</a:t>
            </a:r>
            <a:r>
              <a:rPr lang="lt-LT" dirty="0"/>
              <a:t> are </a:t>
            </a:r>
            <a:r>
              <a:rPr lang="lt-LT" dirty="0" err="1"/>
              <a:t>provided</a:t>
            </a:r>
            <a:r>
              <a:rPr lang="lt-LT" dirty="0"/>
              <a:t> 24/7 </a:t>
            </a:r>
          </a:p>
          <a:p>
            <a:endParaRPr lang="lt-LT" dirty="0"/>
          </a:p>
          <a:p>
            <a:endParaRPr lang="lt-LT" dirty="0"/>
          </a:p>
          <a:p>
            <a:r>
              <a:rPr lang="lt-LT" altLang="lt-LT" dirty="0" err="1"/>
              <a:t>There</a:t>
            </a:r>
            <a:r>
              <a:rPr lang="lt-LT" altLang="lt-LT" dirty="0"/>
              <a:t> are 10 </a:t>
            </a:r>
            <a:r>
              <a:rPr lang="lt-LT" altLang="lt-LT" dirty="0" err="1"/>
              <a:t>sleeping</a:t>
            </a:r>
            <a:r>
              <a:rPr lang="lt-LT" altLang="lt-LT" dirty="0"/>
              <a:t> </a:t>
            </a:r>
            <a:r>
              <a:rPr lang="lt-LT" altLang="lt-LT" dirty="0" err="1"/>
              <a:t>places</a:t>
            </a:r>
            <a:r>
              <a:rPr lang="lt-LT" altLang="lt-LT" dirty="0"/>
              <a:t> </a:t>
            </a:r>
            <a:r>
              <a:rPr lang="lt-LT" altLang="lt-LT" dirty="0" err="1"/>
              <a:t>here</a:t>
            </a:r>
            <a:r>
              <a:rPr lang="lt-LT" altLang="lt-LT" dirty="0"/>
              <a:t> at </a:t>
            </a:r>
            <a:r>
              <a:rPr lang="lt-LT" altLang="lt-LT" dirty="0" err="1"/>
              <a:t>the</a:t>
            </a:r>
            <a:r>
              <a:rPr lang="lt-LT" altLang="lt-LT" dirty="0"/>
              <a:t> </a:t>
            </a:r>
            <a:r>
              <a:rPr lang="lt-LT" altLang="lt-LT" dirty="0" err="1"/>
              <a:t>time</a:t>
            </a:r>
            <a:endParaRPr lang="lt-LT" altLang="lt-LT" dirty="0"/>
          </a:p>
          <a:p>
            <a:endParaRPr lang="lt-LT" altLang="lt-LT" dirty="0"/>
          </a:p>
          <a:p>
            <a:endParaRPr lang="lt-LT" altLang="lt-LT" dirty="0"/>
          </a:p>
          <a:p>
            <a:endParaRPr lang="lt-LT" altLang="lt-LT" dirty="0"/>
          </a:p>
          <a:p>
            <a:r>
              <a:rPr lang="lt-LT" altLang="lt-LT" dirty="0" err="1"/>
              <a:t>Child</a:t>
            </a:r>
            <a:r>
              <a:rPr lang="lt-LT" altLang="lt-LT" dirty="0"/>
              <a:t> </a:t>
            </a:r>
            <a:r>
              <a:rPr lang="lt-LT" altLang="lt-LT" dirty="0" err="1"/>
              <a:t>can</a:t>
            </a:r>
            <a:r>
              <a:rPr lang="lt-LT" altLang="lt-LT" dirty="0"/>
              <a:t> </a:t>
            </a:r>
            <a:r>
              <a:rPr lang="lt-LT" altLang="lt-LT" dirty="0" err="1"/>
              <a:t>stay</a:t>
            </a:r>
            <a:r>
              <a:rPr lang="lt-LT" altLang="lt-LT" dirty="0"/>
              <a:t> </a:t>
            </a:r>
            <a:r>
              <a:rPr lang="lt-LT" altLang="lt-LT" dirty="0" err="1"/>
              <a:t>alone</a:t>
            </a:r>
            <a:r>
              <a:rPr lang="lt-LT" altLang="lt-LT" dirty="0"/>
              <a:t> </a:t>
            </a:r>
            <a:r>
              <a:rPr lang="lt-LT" altLang="lt-LT" dirty="0" err="1"/>
              <a:t>or</a:t>
            </a:r>
            <a:r>
              <a:rPr lang="lt-LT" altLang="lt-LT" dirty="0"/>
              <a:t> </a:t>
            </a:r>
            <a:r>
              <a:rPr lang="lt-LT" altLang="lt-LT" dirty="0" err="1"/>
              <a:t>with</a:t>
            </a:r>
            <a:r>
              <a:rPr lang="lt-LT" altLang="lt-LT" dirty="0"/>
              <a:t>  </a:t>
            </a:r>
            <a:r>
              <a:rPr lang="lt-LT" altLang="lt-LT" dirty="0" err="1"/>
              <a:t>parents</a:t>
            </a:r>
            <a:r>
              <a:rPr lang="lt-LT" altLang="lt-LT" dirty="0"/>
              <a:t> / </a:t>
            </a:r>
            <a:r>
              <a:rPr lang="lt-LT" altLang="lt-LT" dirty="0" err="1"/>
              <a:t>guardians</a:t>
            </a:r>
            <a:r>
              <a:rPr lang="lt-LT" altLang="lt-LT" dirty="0"/>
              <a:t>;</a:t>
            </a:r>
          </a:p>
          <a:p>
            <a:pPr marL="0" indent="0">
              <a:buNone/>
            </a:pPr>
            <a:r>
              <a:rPr lang="lt-LT" altLang="lt-LT" dirty="0"/>
              <a:t> </a:t>
            </a:r>
          </a:p>
          <a:p>
            <a:endParaRPr lang="lt-LT" dirty="0"/>
          </a:p>
          <a:p>
            <a:r>
              <a:rPr lang="lt-LT" altLang="lt-LT" dirty="0" err="1"/>
              <a:t>Usually</a:t>
            </a:r>
            <a:r>
              <a:rPr lang="lt-LT" altLang="lt-LT" dirty="0"/>
              <a:t>, </a:t>
            </a:r>
            <a:r>
              <a:rPr lang="en-US" altLang="lt-LT" dirty="0"/>
              <a:t>children </a:t>
            </a:r>
            <a:r>
              <a:rPr lang="lt-LT" altLang="lt-LT" dirty="0" err="1"/>
              <a:t>stay</a:t>
            </a:r>
            <a:r>
              <a:rPr lang="lt-LT" altLang="lt-LT" dirty="0"/>
              <a:t> </a:t>
            </a:r>
            <a:r>
              <a:rPr lang="lt-LT" altLang="lt-LT" dirty="0" err="1"/>
              <a:t>here</a:t>
            </a:r>
            <a:r>
              <a:rPr lang="en-US" altLang="lt-LT" dirty="0"/>
              <a:t> for three days, if necessary, longer</a:t>
            </a:r>
            <a:r>
              <a:rPr lang="lt-LT" altLang="lt-LT" dirty="0"/>
              <a:t> </a:t>
            </a:r>
          </a:p>
          <a:p>
            <a:endParaRPr lang="en-US" dirty="0"/>
          </a:p>
        </p:txBody>
      </p:sp>
      <p:pic>
        <p:nvPicPr>
          <p:cNvPr id="6" name="Turinio vietos rezervavimo ženklas 4"/>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143" t="19964" r="6660" b="18368"/>
          <a:stretch/>
        </p:blipFill>
        <p:spPr>
          <a:xfrm rot="20819317">
            <a:off x="4962709" y="433282"/>
            <a:ext cx="1072332" cy="1333170"/>
          </a:xfrm>
          <a:prstGeom prst="rect">
            <a:avLst/>
          </a:prstGeom>
        </p:spPr>
      </p:pic>
      <p:pic>
        <p:nvPicPr>
          <p:cNvPr id="7"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a:xfrm rot="779204">
            <a:off x="6804421" y="1716770"/>
            <a:ext cx="1517718" cy="1121510"/>
          </a:xfrm>
          <a:prstGeom prst="rect">
            <a:avLst/>
          </a:prstGeom>
          <a:noFill/>
        </p:spPr>
      </p:pic>
      <p:pic>
        <p:nvPicPr>
          <p:cNvPr id="9" name="Content Placeholder 6" descr="20171121_133801.jpg"/>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418" t="19968"/>
          <a:stretch/>
        </p:blipFill>
        <p:spPr bwMode="auto">
          <a:xfrm rot="11651293" flipV="1">
            <a:off x="8508407" y="4797640"/>
            <a:ext cx="912420" cy="128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aveikslėlis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57959">
            <a:off x="7546036" y="2938756"/>
            <a:ext cx="1909896" cy="1729576"/>
          </a:xfrm>
          <a:prstGeom prst="rect">
            <a:avLst/>
          </a:prstGeom>
        </p:spPr>
      </p:pic>
    </p:spTree>
    <p:extLst>
      <p:ext uri="{BB962C8B-B14F-4D97-AF65-F5344CB8AC3E}">
        <p14:creationId xmlns:p14="http://schemas.microsoft.com/office/powerpoint/2010/main" val="348301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51678" y="382385"/>
            <a:ext cx="10178322" cy="860628"/>
          </a:xfrm>
        </p:spPr>
        <p:txBody>
          <a:bodyPr>
            <a:normAutofit/>
          </a:bodyPr>
          <a:lstStyle/>
          <a:p>
            <a:r>
              <a:rPr lang="en-US" altLang="en-US" sz="3200" dirty="0">
                <a:solidFill>
                  <a:schemeClr val="tx1"/>
                </a:solidFill>
              </a:rPr>
              <a:t>main goals of the Support</a:t>
            </a:r>
            <a:r>
              <a:rPr lang="lt-LT" altLang="en-US" sz="3200" dirty="0">
                <a:solidFill>
                  <a:schemeClr val="tx1"/>
                </a:solidFill>
              </a:rPr>
              <a:t> C</a:t>
            </a:r>
            <a:r>
              <a:rPr lang="en-US" altLang="en-US" sz="3200" dirty="0">
                <a:solidFill>
                  <a:schemeClr val="tx1"/>
                </a:solidFill>
              </a:rPr>
              <a:t>entre</a:t>
            </a:r>
            <a:r>
              <a:rPr lang="lt-LT" altLang="en-US" sz="3200" dirty="0">
                <a:solidFill>
                  <a:schemeClr val="tx1"/>
                </a:solidFill>
              </a:rPr>
              <a:t>:</a:t>
            </a:r>
            <a:endParaRPr lang="en-US" sz="3200" dirty="0"/>
          </a:p>
        </p:txBody>
      </p:sp>
      <p:sp>
        <p:nvSpPr>
          <p:cNvPr id="3" name="Turinio vietos rezervavimo ženklas 2"/>
          <p:cNvSpPr>
            <a:spLocks noGrp="1"/>
          </p:cNvSpPr>
          <p:nvPr>
            <p:ph idx="1"/>
          </p:nvPr>
        </p:nvSpPr>
        <p:spPr>
          <a:xfrm>
            <a:off x="1251678" y="1371600"/>
            <a:ext cx="10178322" cy="4507993"/>
          </a:xfrm>
        </p:spPr>
        <p:txBody>
          <a:bodyPr/>
          <a:lstStyle/>
          <a:p>
            <a:pPr>
              <a:defRPr/>
            </a:pPr>
            <a:r>
              <a:rPr lang="en-US" dirty="0"/>
              <a:t>Lessen the negative effects on the child after the</a:t>
            </a:r>
            <a:r>
              <a:rPr lang="lt-LT" dirty="0"/>
              <a:t> </a:t>
            </a:r>
            <a:r>
              <a:rPr lang="en-US" dirty="0"/>
              <a:t>abuse</a:t>
            </a:r>
            <a:r>
              <a:rPr lang="lt-LT" dirty="0"/>
              <a:t>;</a:t>
            </a:r>
          </a:p>
          <a:p>
            <a:pPr>
              <a:defRPr/>
            </a:pPr>
            <a:endParaRPr lang="lt-LT" dirty="0"/>
          </a:p>
          <a:p>
            <a:pPr>
              <a:defRPr/>
            </a:pPr>
            <a:r>
              <a:rPr lang="en-US" dirty="0"/>
              <a:t>To create and ensure safe environment for children, where they</a:t>
            </a:r>
            <a:r>
              <a:rPr lang="lt-LT" dirty="0"/>
              <a:t> </a:t>
            </a:r>
            <a:r>
              <a:rPr lang="en-US" dirty="0"/>
              <a:t>would</a:t>
            </a:r>
            <a:r>
              <a:rPr lang="lt-LT" dirty="0"/>
              <a:t> </a:t>
            </a:r>
            <a:r>
              <a:rPr lang="en-US" dirty="0"/>
              <a:t>receive</a:t>
            </a:r>
            <a:r>
              <a:rPr lang="lt-LT" dirty="0"/>
              <a:t> </a:t>
            </a:r>
            <a:r>
              <a:rPr lang="en-US" dirty="0"/>
              <a:t>all help</a:t>
            </a:r>
            <a:r>
              <a:rPr lang="lt-LT" dirty="0"/>
              <a:t> </a:t>
            </a:r>
            <a:r>
              <a:rPr lang="en-US" dirty="0"/>
              <a:t>they</a:t>
            </a:r>
            <a:r>
              <a:rPr lang="lt-LT" dirty="0"/>
              <a:t> </a:t>
            </a:r>
            <a:r>
              <a:rPr lang="en-US" dirty="0"/>
              <a:t>need from different specialists under the same roof</a:t>
            </a:r>
            <a:r>
              <a:rPr lang="lt-LT" dirty="0"/>
              <a:t>;</a:t>
            </a:r>
          </a:p>
          <a:p>
            <a:pPr marL="0" indent="0">
              <a:buFont typeface="Times New Roman" panose="02020603050405020304" pitchFamily="18" charset="0"/>
              <a:buNone/>
              <a:defRPr/>
            </a:pPr>
            <a:endParaRPr lang="lt-LT" dirty="0"/>
          </a:p>
          <a:p>
            <a:pPr>
              <a:defRPr/>
            </a:pPr>
            <a:r>
              <a:rPr lang="en-US" dirty="0"/>
              <a:t>To promote child friendly</a:t>
            </a:r>
            <a:r>
              <a:rPr lang="lt-LT" dirty="0"/>
              <a:t> </a:t>
            </a:r>
            <a:r>
              <a:rPr lang="en-US" dirty="0"/>
              <a:t>approach</a:t>
            </a:r>
            <a:r>
              <a:rPr lang="lt-LT" dirty="0"/>
              <a:t> </a:t>
            </a:r>
            <a:r>
              <a:rPr lang="en-US" dirty="0"/>
              <a:t>and environment;</a:t>
            </a:r>
            <a:endParaRPr lang="lt-LT" dirty="0"/>
          </a:p>
          <a:p>
            <a:pPr marL="0" indent="0">
              <a:buFont typeface="Times New Roman" panose="02020603050405020304" pitchFamily="18" charset="0"/>
              <a:buNone/>
              <a:defRPr/>
            </a:pPr>
            <a:endParaRPr lang="lt-LT" dirty="0"/>
          </a:p>
          <a:p>
            <a:pPr>
              <a:defRPr/>
            </a:pPr>
            <a:r>
              <a:rPr lang="en-US" dirty="0"/>
              <a:t>To promote multidisciplinary and interagency service</a:t>
            </a:r>
            <a:r>
              <a:rPr lang="lt-LT" dirty="0"/>
              <a:t>;</a:t>
            </a:r>
          </a:p>
          <a:p>
            <a:pPr marL="0" indent="0">
              <a:buFont typeface="Times New Roman" panose="02020603050405020304" pitchFamily="18" charset="0"/>
              <a:buNone/>
              <a:defRPr/>
            </a:pPr>
            <a:endParaRPr lang="lt-LT" dirty="0"/>
          </a:p>
          <a:p>
            <a:pPr>
              <a:defRPr/>
            </a:pPr>
            <a:r>
              <a:rPr lang="lt-LT" dirty="0"/>
              <a:t>To </a:t>
            </a:r>
            <a:r>
              <a:rPr lang="en-US" dirty="0"/>
              <a:t>ensure high professional standard</a:t>
            </a:r>
            <a:r>
              <a:rPr lang="lt-LT" dirty="0"/>
              <a:t>s.</a:t>
            </a:r>
          </a:p>
        </p:txBody>
      </p:sp>
      <p:pic>
        <p:nvPicPr>
          <p:cNvPr id="5" name="Paveikslėlis 4"/>
          <p:cNvPicPr>
            <a:picLocks noChangeAspect="1"/>
          </p:cNvPicPr>
          <p:nvPr/>
        </p:nvPicPr>
        <p:blipFill rotWithShape="1">
          <a:blip r:embed="rId2">
            <a:extLst>
              <a:ext uri="{28A0092B-C50C-407E-A947-70E740481C1C}">
                <a14:useLocalDpi xmlns:a14="http://schemas.microsoft.com/office/drawing/2010/main" val="0"/>
              </a:ext>
            </a:extLst>
          </a:blip>
          <a:srcRect l="4496" t="18507" r="11253" b="33956"/>
          <a:stretch/>
        </p:blipFill>
        <p:spPr>
          <a:xfrm>
            <a:off x="7537269" y="3267021"/>
            <a:ext cx="3474719" cy="2612572"/>
          </a:xfrm>
          <a:prstGeom prst="rect">
            <a:avLst/>
          </a:prstGeom>
        </p:spPr>
      </p:pic>
    </p:spTree>
    <p:extLst>
      <p:ext uri="{BB962C8B-B14F-4D97-AF65-F5344CB8AC3E}">
        <p14:creationId xmlns:p14="http://schemas.microsoft.com/office/powerpoint/2010/main" val="400728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urinio vietos rezervavimo ženklas 5"/>
          <p:cNvGraphicFramePr>
            <a:graphicFrameLocks noGrp="1"/>
          </p:cNvGraphicFramePr>
          <p:nvPr>
            <p:ph idx="1"/>
          </p:nvPr>
        </p:nvGraphicFramePr>
        <p:xfrm>
          <a:off x="714375" y="114301"/>
          <a:ext cx="10715625" cy="648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82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normAutofit/>
          </a:bodyPr>
          <a:lstStyle/>
          <a:p>
            <a:r>
              <a:rPr lang="en-GB" altLang="pl-PL" dirty="0">
                <a:solidFill>
                  <a:srgbClr val="009543"/>
                </a:solidFill>
              </a:rPr>
              <a:t>Expertise </a:t>
            </a:r>
            <a:r>
              <a:rPr lang="sk-SK" altLang="pl-PL" dirty="0">
                <a:solidFill>
                  <a:srgbClr val="009543"/>
                </a:solidFill>
              </a:rPr>
              <a:t/>
            </a:r>
            <a:br>
              <a:rPr lang="sk-SK" altLang="pl-PL" dirty="0">
                <a:solidFill>
                  <a:srgbClr val="009543"/>
                </a:solidFill>
              </a:rPr>
            </a:br>
            <a:r>
              <a:rPr lang="sk-SK" altLang="pl-PL" dirty="0">
                <a:solidFill>
                  <a:srgbClr val="009543"/>
                </a:solidFill>
              </a:rPr>
              <a:t>(</a:t>
            </a:r>
            <a:r>
              <a:rPr lang="en-GB" altLang="pl-PL" dirty="0">
                <a:solidFill>
                  <a:srgbClr val="009543"/>
                </a:solidFill>
              </a:rPr>
              <a:t>of your institution/company</a:t>
            </a:r>
            <a:r>
              <a:rPr lang="hu-HU" altLang="pl-PL" dirty="0">
                <a:solidFill>
                  <a:srgbClr val="009543"/>
                </a:solidFill>
              </a:rPr>
              <a:t>/</a:t>
            </a:r>
            <a:r>
              <a:rPr lang="hu-HU" altLang="pl-PL" dirty="0" err="1">
                <a:solidFill>
                  <a:srgbClr val="009543"/>
                </a:solidFill>
              </a:rPr>
              <a:t>university</a:t>
            </a:r>
            <a:r>
              <a:rPr lang="en-GB" altLang="pl-PL" dirty="0">
                <a:solidFill>
                  <a:srgbClr val="009543"/>
                </a:solidFill>
              </a:rPr>
              <a:t>)</a:t>
            </a:r>
            <a:endParaRPr lang="sk-SK" dirty="0">
              <a:solidFill>
                <a:srgbClr val="00B050"/>
              </a:solidFill>
            </a:endParaRPr>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p:txBody>
          <a:bodyPr>
            <a:normAutofit/>
          </a:bodyPr>
          <a:lstStyle/>
          <a:p>
            <a:pPr marL="0" indent="0">
              <a:buNone/>
            </a:pPr>
            <a:r>
              <a:rPr lang="en-US" altLang="pl-PL" sz="1600" dirty="0">
                <a:solidFill>
                  <a:schemeClr val="tx1"/>
                </a:solidFill>
              </a:rPr>
              <a:t>2014 July 01 The implementation agreement “No. 2014 / 4-9-8” FOR THE ESTABLISHMENT OF A SUPPORT CENTER FOR CHILDREN VICTIMS OF SEXUAL ABUSE  was signed The project  implemented in accordance with the 2009-2014. Measure of the Financial Mechanism Program LT05 “Children and Youth at Risk” of the European Economic Area Financial Mechanism. The project </a:t>
            </a:r>
            <a:r>
              <a:rPr lang="lt-LT" altLang="pl-PL" sz="1600" dirty="0" err="1">
                <a:solidFill>
                  <a:schemeClr val="tx1"/>
                </a:solidFill>
              </a:rPr>
              <a:t>was</a:t>
            </a:r>
            <a:r>
              <a:rPr lang="en-US" altLang="pl-PL" sz="1600" dirty="0">
                <a:solidFill>
                  <a:schemeClr val="tx1"/>
                </a:solidFill>
              </a:rPr>
              <a:t> funded by the European Economic Area Financial Mechanism and the Lithuanian budget together with a partner, the Icelandic Government Agency for the Protection of the Rights of the Child, </a:t>
            </a:r>
            <a:r>
              <a:rPr lang="en-US" altLang="pl-PL" sz="1600" dirty="0" err="1">
                <a:solidFill>
                  <a:schemeClr val="tx1"/>
                </a:solidFill>
              </a:rPr>
              <a:t>Barnaverndarstofa</a:t>
            </a:r>
            <a:r>
              <a:rPr lang="en-US" altLang="pl-PL" sz="1600" dirty="0">
                <a:solidFill>
                  <a:schemeClr val="tx1"/>
                </a:solidFill>
              </a:rPr>
              <a:t>.</a:t>
            </a:r>
            <a:endParaRPr lang="lt-LT" sz="1600" dirty="0">
              <a:solidFill>
                <a:schemeClr val="tx1"/>
              </a:solidFill>
            </a:endParaRPr>
          </a:p>
        </p:txBody>
      </p:sp>
    </p:spTree>
    <p:extLst>
      <p:ext uri="{BB962C8B-B14F-4D97-AF65-F5344CB8AC3E}">
        <p14:creationId xmlns:p14="http://schemas.microsoft.com/office/powerpoint/2010/main" val="408446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4BFB2-2DE1-4251-AF1B-FB4C1584A84A}"/>
              </a:ext>
            </a:extLst>
          </p:cNvPr>
          <p:cNvSpPr>
            <a:spLocks noGrp="1"/>
          </p:cNvSpPr>
          <p:nvPr>
            <p:ph type="title"/>
          </p:nvPr>
        </p:nvSpPr>
        <p:spPr>
          <a:xfrm>
            <a:off x="677334" y="609600"/>
            <a:ext cx="8596668" cy="1320800"/>
          </a:xfrm>
        </p:spPr>
        <p:txBody>
          <a:bodyPr>
            <a:normAutofit/>
          </a:bodyPr>
          <a:lstStyle/>
          <a:p>
            <a:r>
              <a:rPr lang="sk-SK" altLang="pl-PL" dirty="0" err="1">
                <a:solidFill>
                  <a:srgbClr val="009543"/>
                </a:solidFill>
              </a:rPr>
              <a:t>Topic</a:t>
            </a:r>
            <a:r>
              <a:rPr lang="sk-SK" altLang="pl-PL" dirty="0">
                <a:solidFill>
                  <a:srgbClr val="009543"/>
                </a:solidFill>
              </a:rPr>
              <a:t> and </a:t>
            </a:r>
            <a:r>
              <a:rPr lang="sk-SK" altLang="pl-PL" dirty="0" err="1">
                <a:solidFill>
                  <a:srgbClr val="009543"/>
                </a:solidFill>
              </a:rPr>
              <a:t>project</a:t>
            </a:r>
            <a:r>
              <a:rPr lang="sk-SK" altLang="pl-PL" dirty="0">
                <a:solidFill>
                  <a:srgbClr val="009543"/>
                </a:solidFill>
              </a:rPr>
              <a:t> idea (</a:t>
            </a:r>
            <a:r>
              <a:rPr lang="sk-SK" altLang="pl-PL" dirty="0" err="1">
                <a:solidFill>
                  <a:srgbClr val="009543"/>
                </a:solidFill>
              </a:rPr>
              <a:t>edit</a:t>
            </a:r>
            <a:r>
              <a:rPr lang="sk-SK" altLang="pl-PL" dirty="0">
                <a:solidFill>
                  <a:srgbClr val="009543"/>
                </a:solidFill>
              </a:rPr>
              <a:t>)</a:t>
            </a:r>
            <a:endParaRPr lang="sk-SK" dirty="0">
              <a:solidFill>
                <a:srgbClr val="00B050"/>
              </a:solidFill>
            </a:endParaRPr>
          </a:p>
        </p:txBody>
      </p:sp>
      <p:sp>
        <p:nvSpPr>
          <p:cNvPr id="5" name="Zástupný objekt pre obsah 4">
            <a:extLst>
              <a:ext uri="{FF2B5EF4-FFF2-40B4-BE49-F238E27FC236}">
                <a16:creationId xmlns:a16="http://schemas.microsoft.com/office/drawing/2014/main" id="{58BA1383-8A10-4901-986E-4B99C769EC7D}"/>
              </a:ext>
            </a:extLst>
          </p:cNvPr>
          <p:cNvSpPr>
            <a:spLocks noGrp="1"/>
          </p:cNvSpPr>
          <p:nvPr>
            <p:ph idx="1"/>
          </p:nvPr>
        </p:nvSpPr>
        <p:spPr>
          <a:xfrm>
            <a:off x="677334" y="1488613"/>
            <a:ext cx="8596668" cy="3880773"/>
          </a:xfrm>
        </p:spPr>
        <p:txBody>
          <a:bodyPr/>
          <a:lstStyle/>
          <a:p>
            <a:pPr marL="0" indent="0">
              <a:buNone/>
            </a:pPr>
            <a:r>
              <a:rPr lang="lt-LT" dirty="0" err="1"/>
              <a:t>We‘d</a:t>
            </a:r>
            <a:r>
              <a:rPr lang="lt-LT" dirty="0"/>
              <a:t> </a:t>
            </a:r>
            <a:r>
              <a:rPr lang="lt-LT" dirty="0" err="1"/>
              <a:t>prefer</a:t>
            </a:r>
            <a:r>
              <a:rPr lang="lt-LT" dirty="0"/>
              <a:t> to </a:t>
            </a:r>
            <a:r>
              <a:rPr lang="lt-LT" dirty="0" err="1"/>
              <a:t>establish</a:t>
            </a:r>
            <a:r>
              <a:rPr lang="lt-LT" dirty="0"/>
              <a:t> a </a:t>
            </a:r>
            <a:r>
              <a:rPr lang="lt-LT" dirty="0" err="1"/>
              <a:t>New</a:t>
            </a:r>
            <a:r>
              <a:rPr lang="lt-LT" dirty="0"/>
              <a:t> </a:t>
            </a:r>
            <a:r>
              <a:rPr lang="lt-LT" dirty="0" err="1"/>
              <a:t>Department</a:t>
            </a:r>
            <a:r>
              <a:rPr lang="lt-LT" dirty="0"/>
              <a:t> </a:t>
            </a:r>
            <a:r>
              <a:rPr lang="lt-LT" dirty="0" err="1"/>
              <a:t>of</a:t>
            </a:r>
            <a:r>
              <a:rPr lang="lt-LT" dirty="0"/>
              <a:t> </a:t>
            </a:r>
            <a:r>
              <a:rPr lang="lt-LT" dirty="0" err="1"/>
              <a:t>our</a:t>
            </a:r>
            <a:r>
              <a:rPr lang="lt-LT" dirty="0"/>
              <a:t> </a:t>
            </a:r>
            <a:r>
              <a:rPr lang="lt-LT" dirty="0" err="1"/>
              <a:t>Support</a:t>
            </a:r>
            <a:r>
              <a:rPr lang="lt-LT" dirty="0"/>
              <a:t> </a:t>
            </a:r>
            <a:r>
              <a:rPr lang="lt-LT" dirty="0" err="1"/>
              <a:t>Center</a:t>
            </a:r>
            <a:r>
              <a:rPr lang="lt-LT" dirty="0"/>
              <a:t> </a:t>
            </a:r>
            <a:r>
              <a:rPr lang="lt-LT" dirty="0" err="1"/>
              <a:t>for</a:t>
            </a:r>
            <a:r>
              <a:rPr lang="lt-LT" dirty="0"/>
              <a:t> </a:t>
            </a:r>
            <a:r>
              <a:rPr lang="lt-LT" dirty="0" err="1"/>
              <a:t>Sexually</a:t>
            </a:r>
            <a:r>
              <a:rPr lang="lt-LT" dirty="0"/>
              <a:t> </a:t>
            </a:r>
            <a:r>
              <a:rPr lang="lt-LT" dirty="0" err="1"/>
              <a:t>abused</a:t>
            </a:r>
            <a:r>
              <a:rPr lang="lt-LT" dirty="0"/>
              <a:t> </a:t>
            </a:r>
            <a:r>
              <a:rPr lang="lt-LT" dirty="0" err="1"/>
              <a:t>Children</a:t>
            </a:r>
            <a:r>
              <a:rPr lang="lt-LT" dirty="0"/>
              <a:t> </a:t>
            </a:r>
            <a:r>
              <a:rPr lang="lt-LT" dirty="0" err="1"/>
              <a:t>in</a:t>
            </a:r>
            <a:r>
              <a:rPr lang="lt-LT" dirty="0"/>
              <a:t> </a:t>
            </a:r>
            <a:r>
              <a:rPr lang="lt-LT" dirty="0" err="1"/>
              <a:t>other</a:t>
            </a:r>
            <a:r>
              <a:rPr lang="lt-LT" dirty="0"/>
              <a:t> </a:t>
            </a:r>
            <a:r>
              <a:rPr lang="lt-LT" dirty="0" err="1"/>
              <a:t>town</a:t>
            </a:r>
            <a:r>
              <a:rPr lang="lt-LT" dirty="0"/>
              <a:t>, also </a:t>
            </a:r>
            <a:r>
              <a:rPr lang="lt-LT" dirty="0" err="1"/>
              <a:t>in</a:t>
            </a:r>
            <a:r>
              <a:rPr lang="lt-LT" dirty="0"/>
              <a:t> Lithuania. </a:t>
            </a:r>
            <a:endParaRPr lang="sk-SK" dirty="0"/>
          </a:p>
        </p:txBody>
      </p:sp>
    </p:spTree>
    <p:extLst>
      <p:ext uri="{BB962C8B-B14F-4D97-AF65-F5344CB8AC3E}">
        <p14:creationId xmlns:p14="http://schemas.microsoft.com/office/powerpoint/2010/main" val="187744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lstStyle/>
          <a:p>
            <a:r>
              <a:rPr lang="sk-SK" altLang="pl-PL" dirty="0" err="1">
                <a:solidFill>
                  <a:srgbClr val="009543"/>
                </a:solidFill>
              </a:rPr>
              <a:t>Contact</a:t>
            </a:r>
            <a:r>
              <a:rPr lang="sk-SK" altLang="pl-PL" dirty="0">
                <a:solidFill>
                  <a:srgbClr val="009543"/>
                </a:solidFill>
              </a:rPr>
              <a:t> </a:t>
            </a:r>
            <a:r>
              <a:rPr lang="sk-SK" altLang="pl-PL" dirty="0" err="1">
                <a:solidFill>
                  <a:srgbClr val="009543"/>
                </a:solidFill>
              </a:rPr>
              <a:t>details</a:t>
            </a:r>
            <a:r>
              <a:rPr lang="sk-SK" altLang="pl-PL" dirty="0">
                <a:solidFill>
                  <a:srgbClr val="009543"/>
                </a:solidFill>
              </a:rPr>
              <a:t> </a:t>
            </a:r>
            <a:endParaRPr lang="sk-SK" dirty="0"/>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a:xfrm>
            <a:off x="677334" y="2017736"/>
            <a:ext cx="8596668" cy="3880773"/>
          </a:xfrm>
        </p:spPr>
        <p:txBody>
          <a:bodyPr/>
          <a:lstStyle/>
          <a:p>
            <a:pPr marL="0" indent="0">
              <a:lnSpc>
                <a:spcPct val="90000"/>
              </a:lnSpc>
              <a:buSzPct val="70000"/>
              <a:buNone/>
            </a:pPr>
            <a:r>
              <a:rPr lang="lt-LT" altLang="lt-LT" dirty="0">
                <a:latin typeface="Calibri" pitchFamily="34" charset="0"/>
              </a:rPr>
              <a:t>E-</a:t>
            </a:r>
            <a:r>
              <a:rPr lang="lt-LT" altLang="lt-LT" dirty="0" err="1">
                <a:latin typeface="Calibri" pitchFamily="34" charset="0"/>
              </a:rPr>
              <a:t>mail</a:t>
            </a:r>
            <a:r>
              <a:rPr lang="lt-LT" altLang="lt-LT" dirty="0">
                <a:latin typeface="Calibri" pitchFamily="34" charset="0"/>
              </a:rPr>
              <a:t> </a:t>
            </a:r>
            <a:r>
              <a:rPr lang="lt-LT" altLang="lt-LT" dirty="0" err="1">
                <a:latin typeface="Calibri" pitchFamily="34" charset="0"/>
              </a:rPr>
              <a:t>address</a:t>
            </a:r>
            <a:r>
              <a:rPr lang="lt-LT" altLang="lt-LT" dirty="0">
                <a:latin typeface="Calibri" pitchFamily="34" charset="0"/>
              </a:rPr>
              <a:t>:</a:t>
            </a:r>
          </a:p>
          <a:p>
            <a:pPr marL="0" indent="0">
              <a:lnSpc>
                <a:spcPct val="90000"/>
              </a:lnSpc>
              <a:buSzPct val="70000"/>
              <a:buNone/>
            </a:pPr>
            <a:r>
              <a:rPr lang="lt-LT" altLang="lt-LT" dirty="0" err="1">
                <a:latin typeface="Calibri" pitchFamily="34" charset="0"/>
                <a:hlinkClick r:id="rId2"/>
              </a:rPr>
              <a:t>info@uzuoveja.lt</a:t>
            </a:r>
            <a:r>
              <a:rPr lang="lt-LT" altLang="lt-LT" dirty="0">
                <a:latin typeface="Calibri" pitchFamily="34" charset="0"/>
              </a:rPr>
              <a:t> </a:t>
            </a:r>
            <a:br>
              <a:rPr lang="lt-LT" altLang="lt-LT" dirty="0">
                <a:latin typeface="Calibri" pitchFamily="34" charset="0"/>
              </a:rPr>
            </a:br>
            <a:r>
              <a:rPr lang="lt-LT" altLang="lt-LT" dirty="0">
                <a:latin typeface="Calibri" pitchFamily="34" charset="0"/>
              </a:rPr>
              <a:t/>
            </a:r>
            <a:br>
              <a:rPr lang="lt-LT" altLang="lt-LT" dirty="0">
                <a:latin typeface="Calibri" pitchFamily="34" charset="0"/>
              </a:rPr>
            </a:br>
            <a:r>
              <a:rPr lang="lt-LT" altLang="lt-LT" dirty="0" err="1">
                <a:latin typeface="Calibri" pitchFamily="34" charset="0"/>
              </a:rPr>
              <a:t>Phone</a:t>
            </a:r>
            <a:r>
              <a:rPr lang="lt-LT" altLang="lt-LT" dirty="0">
                <a:latin typeface="Calibri" pitchFamily="34" charset="0"/>
              </a:rPr>
              <a:t> </a:t>
            </a:r>
            <a:r>
              <a:rPr lang="lt-LT" altLang="lt-LT" dirty="0" err="1">
                <a:latin typeface="Calibri" pitchFamily="34" charset="0"/>
              </a:rPr>
              <a:t>number</a:t>
            </a:r>
            <a:r>
              <a:rPr lang="lt-LT" altLang="lt-LT" dirty="0">
                <a:latin typeface="Calibri" pitchFamily="34" charset="0"/>
              </a:rPr>
              <a:t>:</a:t>
            </a:r>
          </a:p>
          <a:p>
            <a:pPr marL="0" indent="0">
              <a:lnSpc>
                <a:spcPct val="90000"/>
              </a:lnSpc>
              <a:buSzPct val="70000"/>
              <a:buNone/>
            </a:pPr>
            <a:r>
              <a:rPr lang="lt-LT" altLang="lt-LT" dirty="0">
                <a:latin typeface="Calibri" pitchFamily="34" charset="0"/>
              </a:rPr>
              <a:t>Gytė Bėkštienė +370 678 24965, </a:t>
            </a:r>
            <a:r>
              <a:rPr lang="lt-LT" altLang="lt-LT" dirty="0" err="1">
                <a:latin typeface="Calibri" pitchFamily="34" charset="0"/>
              </a:rPr>
              <a:t>Director</a:t>
            </a:r>
            <a:endParaRPr lang="sk-SK" dirty="0"/>
          </a:p>
        </p:txBody>
      </p:sp>
      <p:pic>
        <p:nvPicPr>
          <p:cNvPr id="4" name="Paveikslėlis 3">
            <a:extLst>
              <a:ext uri="{FF2B5EF4-FFF2-40B4-BE49-F238E27FC236}">
                <a16:creationId xmlns:a16="http://schemas.microsoft.com/office/drawing/2014/main" id="{161597A2-F9C1-4BE5-B569-913C059C3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668" y="1930400"/>
            <a:ext cx="4173416" cy="3130062"/>
          </a:xfrm>
          <a:prstGeom prst="rect">
            <a:avLst/>
          </a:prstGeom>
        </p:spPr>
      </p:pic>
    </p:spTree>
    <p:extLst>
      <p:ext uri="{BB962C8B-B14F-4D97-AF65-F5344CB8AC3E}">
        <p14:creationId xmlns:p14="http://schemas.microsoft.com/office/powerpoint/2010/main" val="4167933565"/>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398</Words>
  <Application>Microsoft Office PowerPoint</Application>
  <PresentationFormat>Panoramiczny</PresentationFormat>
  <Paragraphs>45</Paragraphs>
  <Slides>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vt:i4>
      </vt:variant>
    </vt:vector>
  </HeadingPairs>
  <TitlesOfParts>
    <vt:vector size="15" baseType="lpstr">
      <vt:lpstr>Arial</vt:lpstr>
      <vt:lpstr>Arial Unicode MS</vt:lpstr>
      <vt:lpstr>Calibri</vt:lpstr>
      <vt:lpstr>Times New Roman</vt:lpstr>
      <vt:lpstr>Trebuchet MS</vt:lpstr>
      <vt:lpstr>Wingdings 3</vt:lpstr>
      <vt:lpstr>Fazeta</vt:lpstr>
      <vt:lpstr> Support Center for Sexually Abused Children Lithuania, Vilnius  Director Gytė Bėkštienė </vt:lpstr>
      <vt:lpstr>Prezentacja programu PowerPoint</vt:lpstr>
      <vt:lpstr>Prezentacja programu PowerPoint</vt:lpstr>
      <vt:lpstr>main goals of the Support Centre:</vt:lpstr>
      <vt:lpstr>Prezentacja programu PowerPoint</vt:lpstr>
      <vt:lpstr>Expertise  (of your institution/company/university)</vt:lpstr>
      <vt:lpstr>Topic and project idea (edit)</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(edit) Speaker name (edit) Organisation (edit)</dc:title>
  <dc:creator>Rua Terezia</dc:creator>
  <cp:lastModifiedBy>Marta Krutel</cp:lastModifiedBy>
  <cp:revision>11</cp:revision>
  <dcterms:created xsi:type="dcterms:W3CDTF">2021-04-15T06:02:10Z</dcterms:created>
  <dcterms:modified xsi:type="dcterms:W3CDTF">2022-01-21T14:25:37Z</dcterms:modified>
</cp:coreProperties>
</file>