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7"/>
  </p:notesMasterIdLst>
  <p:sldIdLst>
    <p:sldId id="256" r:id="rId2"/>
    <p:sldId id="257" r:id="rId3"/>
    <p:sldId id="258" r:id="rId4"/>
    <p:sldId id="263"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1250D-2DB9-469C-9597-AF31A8CCD6FB}" type="datetimeFigureOut">
              <a:rPr lang="lv-LV" smtClean="0"/>
              <a:t>20.01.2022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B08B95-9FA5-4FA9-9A0F-5E860675EFA5}" type="slidenum">
              <a:rPr lang="lv-LV" smtClean="0"/>
              <a:t>‹#›</a:t>
            </a:fld>
            <a:endParaRPr lang="lv-LV"/>
          </a:p>
        </p:txBody>
      </p:sp>
    </p:spTree>
    <p:extLst>
      <p:ext uri="{BB962C8B-B14F-4D97-AF65-F5344CB8AC3E}">
        <p14:creationId xmlns:p14="http://schemas.microsoft.com/office/powerpoint/2010/main" val="264372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200" dirty="0" smtClean="0">
                <a:solidFill>
                  <a:srgbClr val="002060"/>
                </a:solidFill>
              </a:rPr>
              <a:t>RSPG (Radio </a:t>
            </a:r>
            <a:r>
              <a:rPr lang="lv-LV" sz="1200" dirty="0" err="1" smtClean="0">
                <a:solidFill>
                  <a:srgbClr val="002060"/>
                </a:solidFill>
              </a:rPr>
              <a:t>Spectrum</a:t>
            </a:r>
            <a:r>
              <a:rPr lang="lv-LV" sz="1200" dirty="0" smtClean="0">
                <a:solidFill>
                  <a:srgbClr val="002060"/>
                </a:solidFill>
              </a:rPr>
              <a:t> </a:t>
            </a:r>
            <a:r>
              <a:rPr lang="lv-LV" sz="1200" dirty="0" err="1" smtClean="0">
                <a:solidFill>
                  <a:srgbClr val="002060"/>
                </a:solidFill>
              </a:rPr>
              <a:t>Policy</a:t>
            </a:r>
            <a:r>
              <a:rPr lang="lv-LV" sz="1200" dirty="0" smtClean="0">
                <a:solidFill>
                  <a:srgbClr val="002060"/>
                </a:solidFill>
              </a:rPr>
              <a:t> </a:t>
            </a:r>
            <a:r>
              <a:rPr lang="lv-LV" sz="1200" dirty="0" err="1" smtClean="0">
                <a:solidFill>
                  <a:srgbClr val="002060"/>
                </a:solidFill>
              </a:rPr>
              <a:t>Group</a:t>
            </a:r>
            <a:r>
              <a:rPr lang="lv-LV" sz="1200" dirty="0" smtClean="0">
                <a:solidFill>
                  <a:srgbClr val="002060"/>
                </a:solidFill>
              </a:rPr>
              <a:t>), RSC (Radio </a:t>
            </a:r>
            <a:r>
              <a:rPr lang="lv-LV" sz="1200" dirty="0" err="1" smtClean="0">
                <a:solidFill>
                  <a:srgbClr val="002060"/>
                </a:solidFill>
              </a:rPr>
              <a:t>Spectrum</a:t>
            </a:r>
            <a:r>
              <a:rPr lang="lv-LV" sz="1200" dirty="0" smtClean="0">
                <a:solidFill>
                  <a:srgbClr val="002060"/>
                </a:solidFill>
              </a:rPr>
              <a:t> </a:t>
            </a:r>
            <a:r>
              <a:rPr lang="lv-LV" sz="1200" dirty="0" err="1" smtClean="0">
                <a:solidFill>
                  <a:srgbClr val="002060"/>
                </a:solidFill>
              </a:rPr>
              <a:t>Committee</a:t>
            </a:r>
            <a:r>
              <a:rPr lang="lv-LV" sz="1200" dirty="0" smtClean="0">
                <a:solidFill>
                  <a:srgbClr val="002060"/>
                </a:solidFill>
              </a:rPr>
              <a:t>)&lt; ECC (</a:t>
            </a:r>
            <a:r>
              <a:rPr lang="lv-LV" sz="1200" dirty="0" err="1" smtClean="0">
                <a:solidFill>
                  <a:srgbClr val="002060"/>
                </a:solidFill>
              </a:rPr>
              <a:t>Electronic</a:t>
            </a:r>
            <a:r>
              <a:rPr lang="lv-LV" sz="1200" dirty="0" smtClean="0">
                <a:solidFill>
                  <a:srgbClr val="002060"/>
                </a:solidFill>
              </a:rPr>
              <a:t> </a:t>
            </a:r>
            <a:r>
              <a:rPr lang="lv-LV" sz="1200" dirty="0" err="1" smtClean="0">
                <a:solidFill>
                  <a:srgbClr val="002060"/>
                </a:solidFill>
              </a:rPr>
              <a:t>Communications</a:t>
            </a:r>
            <a:r>
              <a:rPr lang="lv-LV" sz="1200" dirty="0" smtClean="0">
                <a:solidFill>
                  <a:srgbClr val="002060"/>
                </a:solidFill>
              </a:rPr>
              <a:t> </a:t>
            </a:r>
            <a:r>
              <a:rPr lang="lv-LV" sz="1200" dirty="0" err="1" smtClean="0">
                <a:solidFill>
                  <a:srgbClr val="002060"/>
                </a:solidFill>
              </a:rPr>
              <a:t>Committee</a:t>
            </a:r>
            <a:r>
              <a:rPr lang="lv-LV" sz="1200" dirty="0" smtClean="0">
                <a:solidFill>
                  <a:srgbClr val="002060"/>
                </a:solidFill>
              </a:rPr>
              <a:t>), </a:t>
            </a:r>
            <a:r>
              <a:rPr lang="en-US" sz="1200" dirty="0" smtClean="0">
                <a:solidFill>
                  <a:srgbClr val="002060"/>
                </a:solidFill>
              </a:rPr>
              <a:t>CEPT (European Conference of Postal and Telecommunications Administrations)</a:t>
            </a:r>
            <a:r>
              <a:rPr lang="lv-LV" sz="1200" dirty="0" smtClean="0">
                <a:solidFill>
                  <a:srgbClr val="002060"/>
                </a:solidFill>
              </a:rPr>
              <a:t>, ITU (</a:t>
            </a:r>
            <a:r>
              <a:rPr lang="lv-LV" sz="1200" dirty="0" err="1" smtClean="0">
                <a:solidFill>
                  <a:srgbClr val="002060"/>
                </a:solidFill>
              </a:rPr>
              <a:t>International</a:t>
            </a:r>
            <a:r>
              <a:rPr lang="lv-LV" sz="1200" dirty="0" smtClean="0">
                <a:solidFill>
                  <a:srgbClr val="002060"/>
                </a:solidFill>
              </a:rPr>
              <a:t> </a:t>
            </a:r>
            <a:r>
              <a:rPr lang="lv-LV" sz="1200" dirty="0" err="1" smtClean="0">
                <a:solidFill>
                  <a:srgbClr val="002060"/>
                </a:solidFill>
              </a:rPr>
              <a:t>Telecommunication</a:t>
            </a:r>
            <a:r>
              <a:rPr lang="lv-LV" sz="1200" dirty="0" smtClean="0">
                <a:solidFill>
                  <a:srgbClr val="002060"/>
                </a:solidFill>
              </a:rPr>
              <a:t> </a:t>
            </a:r>
            <a:r>
              <a:rPr lang="lv-LV" sz="1200" dirty="0" err="1" smtClean="0">
                <a:solidFill>
                  <a:srgbClr val="002060"/>
                </a:solidFill>
              </a:rPr>
              <a:t>Union</a:t>
            </a:r>
            <a:r>
              <a:rPr lang="lv-LV" sz="1200" dirty="0" smtClean="0">
                <a:solidFill>
                  <a:srgbClr val="002060"/>
                </a:solidFill>
              </a:rPr>
              <a:t>) </a:t>
            </a:r>
            <a:r>
              <a:rPr lang="lv-LV" sz="1200" dirty="0" err="1" smtClean="0">
                <a:solidFill>
                  <a:srgbClr val="002060"/>
                </a:solidFill>
              </a:rPr>
              <a:t>etc</a:t>
            </a:r>
            <a:endParaRPr lang="lv-LV" dirty="0"/>
          </a:p>
        </p:txBody>
      </p:sp>
      <p:sp>
        <p:nvSpPr>
          <p:cNvPr id="4" name="Slide Number Placeholder 3"/>
          <p:cNvSpPr>
            <a:spLocks noGrp="1"/>
          </p:cNvSpPr>
          <p:nvPr>
            <p:ph type="sldNum" sz="quarter" idx="10"/>
          </p:nvPr>
        </p:nvSpPr>
        <p:spPr/>
        <p:txBody>
          <a:bodyPr/>
          <a:lstStyle/>
          <a:p>
            <a:fld id="{7AB08B95-9FA5-4FA9-9A0F-5E860675EFA5}" type="slidenum">
              <a:rPr lang="lv-LV" smtClean="0"/>
              <a:t>3</a:t>
            </a:fld>
            <a:endParaRPr lang="lv-LV"/>
          </a:p>
        </p:txBody>
      </p:sp>
    </p:spTree>
    <p:extLst>
      <p:ext uri="{BB962C8B-B14F-4D97-AF65-F5344CB8AC3E}">
        <p14:creationId xmlns:p14="http://schemas.microsoft.com/office/powerpoint/2010/main" val="174625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7AB08B95-9FA5-4FA9-9A0F-5E860675EFA5}" type="slidenum">
              <a:rPr lang="lv-LV" smtClean="0"/>
              <a:t>5</a:t>
            </a:fld>
            <a:endParaRPr lang="lv-LV"/>
          </a:p>
        </p:txBody>
      </p:sp>
    </p:spTree>
    <p:extLst>
      <p:ext uri="{BB962C8B-B14F-4D97-AF65-F5344CB8AC3E}">
        <p14:creationId xmlns:p14="http://schemas.microsoft.com/office/powerpoint/2010/main" val="3677572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Kliknutím upravte štýl predlohy nadpisu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102699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102537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07497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4114300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7352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Kliknutím upravte štýl predlohy nadpisu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4074771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1346739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315901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364202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Kliknutím upravte štýl predlohy nadpisu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ADBBA635-BBF8-4DD5-B255-FD06155A847F}" type="datetimeFigureOut">
              <a:rPr lang="sk-SK" smtClean="0"/>
              <a:t>20. 1. 2022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60951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ADBBA635-BBF8-4DD5-B255-FD06155A847F}" type="datetimeFigureOut">
              <a:rPr lang="sk-SK" smtClean="0"/>
              <a:t>20. 1. 2022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402873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ADBBA635-BBF8-4DD5-B255-FD06155A847F}" type="datetimeFigureOut">
              <a:rPr lang="sk-SK" smtClean="0"/>
              <a:t>20. 1. 2022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209634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ADBBA635-BBF8-4DD5-B255-FD06155A847F}" type="datetimeFigureOut">
              <a:rPr lang="sk-SK" smtClean="0"/>
              <a:t>20. 1. 2022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39303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BA635-BBF8-4DD5-B255-FD06155A847F}" type="datetimeFigureOut">
              <a:rPr lang="sk-SK" smtClean="0"/>
              <a:t>20. 1. 2022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125392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Kliknutím upravte štýl predlohy nadpisu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ADBBA635-BBF8-4DD5-B255-FD06155A847F}" type="datetimeFigureOut">
              <a:rPr lang="sk-SK" smtClean="0"/>
              <a:t>20. 1. 2022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333270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ADBBA635-BBF8-4DD5-B255-FD06155A847F}" type="datetimeFigureOut">
              <a:rPr lang="sk-SK" smtClean="0"/>
              <a:t>20. 1. 2022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75FF9671-E981-44A1-AB35-6A46CB698FE6}" type="slidenum">
              <a:rPr lang="sk-SK" smtClean="0"/>
              <a:t>‹#›</a:t>
            </a:fld>
            <a:endParaRPr lang="sk-SK"/>
          </a:p>
        </p:txBody>
      </p:sp>
    </p:spTree>
    <p:extLst>
      <p:ext uri="{BB962C8B-B14F-4D97-AF65-F5344CB8AC3E}">
        <p14:creationId xmlns:p14="http://schemas.microsoft.com/office/powerpoint/2010/main" val="420733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BBA635-BBF8-4DD5-B255-FD06155A847F}" type="datetimeFigureOut">
              <a:rPr lang="sk-SK" smtClean="0"/>
              <a:t>20. 1. 2022</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5FF9671-E981-44A1-AB35-6A46CB698FE6}" type="slidenum">
              <a:rPr lang="sk-SK" smtClean="0"/>
              <a:t>‹#›</a:t>
            </a:fld>
            <a:endParaRPr lang="sk-SK"/>
          </a:p>
        </p:txBody>
      </p:sp>
    </p:spTree>
    <p:extLst>
      <p:ext uri="{BB962C8B-B14F-4D97-AF65-F5344CB8AC3E}">
        <p14:creationId xmlns:p14="http://schemas.microsoft.com/office/powerpoint/2010/main" val="48984982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aris.aleksandrovs@vases.l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vases.lv/en" TargetMode="External"/><Relationship Id="rId4" Type="http://schemas.openxmlformats.org/officeDocument/2006/relationships/hyperlink" Target="mailto:monta.balta@vases.lv"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alpha val="7000"/>
          </a:schemeClr>
        </a:solidFill>
        <a:effectLst/>
      </p:bgPr>
    </p:bg>
    <p:spTree>
      <p:nvGrpSpPr>
        <p:cNvPr id="1" name=""/>
        <p:cNvGrpSpPr/>
        <p:nvPr/>
      </p:nvGrpSpPr>
      <p:grpSpPr>
        <a:xfrm>
          <a:off x="0" y="0"/>
          <a:ext cx="0" cy="0"/>
          <a:chOff x="0" y="0"/>
          <a:chExt cx="0" cy="0"/>
        </a:xfrm>
      </p:grpSpPr>
      <p:sp>
        <p:nvSpPr>
          <p:cNvPr id="4" name="Rectangle 1028">
            <a:extLst>
              <a:ext uri="{FF2B5EF4-FFF2-40B4-BE49-F238E27FC236}">
                <a16:creationId xmlns:a16="http://schemas.microsoft.com/office/drawing/2014/main" id="{30F76E93-286A-44DC-9CEB-6CA8A7D0DEF6}"/>
              </a:ext>
            </a:extLst>
          </p:cNvPr>
          <p:cNvSpPr>
            <a:spLocks noGrp="1" noChangeArrowheads="1"/>
          </p:cNvSpPr>
          <p:nvPr>
            <p:ph type="ctrTitle"/>
          </p:nvPr>
        </p:nvSpPr>
        <p:spPr bwMode="auto">
          <a:xfrm>
            <a:off x="1624361" y="361987"/>
            <a:ext cx="91440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37931725" indent="-37474525">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defRPr/>
            </a:pPr>
            <a:r>
              <a:rPr lang="sk-SK" altLang="pl-PL" sz="3600" b="1" dirty="0">
                <a:solidFill>
                  <a:srgbClr val="009543"/>
                </a:solidFill>
                <a:latin typeface="+mj-lt"/>
              </a:rPr>
              <a:t/>
            </a:r>
            <a:br>
              <a:rPr lang="sk-SK" altLang="pl-PL" sz="3600" b="1" dirty="0">
                <a:solidFill>
                  <a:srgbClr val="009543"/>
                </a:solidFill>
                <a:latin typeface="+mj-lt"/>
              </a:rPr>
            </a:br>
            <a:r>
              <a:rPr lang="lv-LV" altLang="pl-PL" sz="3600" b="1" dirty="0" err="1" smtClean="0">
                <a:solidFill>
                  <a:schemeClr val="accent2">
                    <a:lumMod val="75000"/>
                  </a:schemeClr>
                </a:solidFill>
                <a:latin typeface="+mj-lt"/>
              </a:rPr>
              <a:t>Expertise</a:t>
            </a:r>
            <a:r>
              <a:rPr lang="lv-LV" altLang="pl-PL" sz="3600" b="1" dirty="0" smtClean="0">
                <a:solidFill>
                  <a:schemeClr val="accent2">
                    <a:lumMod val="75000"/>
                  </a:schemeClr>
                </a:solidFill>
                <a:latin typeface="+mj-lt"/>
              </a:rPr>
              <a:t> </a:t>
            </a:r>
            <a:r>
              <a:rPr lang="lv-LV" altLang="pl-PL" sz="3600" b="1" dirty="0" err="1" smtClean="0">
                <a:solidFill>
                  <a:schemeClr val="accent2">
                    <a:lumMod val="75000"/>
                  </a:schemeClr>
                </a:solidFill>
                <a:latin typeface="+mj-lt"/>
              </a:rPr>
              <a:t>offer</a:t>
            </a:r>
            <a:r>
              <a:rPr lang="lv-LV" altLang="pl-PL" sz="3600" b="1" dirty="0" smtClean="0">
                <a:solidFill>
                  <a:schemeClr val="accent2">
                    <a:lumMod val="75000"/>
                  </a:schemeClr>
                </a:solidFill>
                <a:latin typeface="+mj-lt"/>
              </a:rPr>
              <a:t> </a:t>
            </a:r>
            <a:r>
              <a:rPr lang="lv-LV" altLang="pl-PL" sz="3600" b="1" dirty="0" err="1" smtClean="0">
                <a:solidFill>
                  <a:schemeClr val="accent2">
                    <a:lumMod val="75000"/>
                  </a:schemeClr>
                </a:solidFill>
                <a:latin typeface="+mj-lt"/>
              </a:rPr>
              <a:t>in</a:t>
            </a:r>
            <a:r>
              <a:rPr lang="lv-LV" altLang="pl-PL" sz="3600" b="1" dirty="0" smtClean="0">
                <a:solidFill>
                  <a:schemeClr val="accent2">
                    <a:lumMod val="75000"/>
                  </a:schemeClr>
                </a:solidFill>
                <a:latin typeface="+mj-lt"/>
              </a:rPr>
              <a:t> radio </a:t>
            </a:r>
            <a:r>
              <a:rPr lang="lv-LV" altLang="pl-PL" sz="3600" b="1" dirty="0" err="1" smtClean="0">
                <a:solidFill>
                  <a:schemeClr val="accent2">
                    <a:lumMod val="75000"/>
                  </a:schemeClr>
                </a:solidFill>
                <a:latin typeface="+mj-lt"/>
              </a:rPr>
              <a:t>communications</a:t>
            </a:r>
            <a:r>
              <a:rPr lang="lv-LV" altLang="pl-PL" sz="3600" b="1" dirty="0" smtClean="0">
                <a:solidFill>
                  <a:schemeClr val="accent2">
                    <a:lumMod val="75000"/>
                  </a:schemeClr>
                </a:solidFill>
                <a:latin typeface="+mj-lt"/>
              </a:rPr>
              <a:t>, 5G &amp; </a:t>
            </a:r>
            <a:r>
              <a:rPr lang="lv-LV" altLang="pl-PL" sz="3600" b="1" dirty="0" err="1" smtClean="0">
                <a:solidFill>
                  <a:schemeClr val="accent2">
                    <a:lumMod val="75000"/>
                  </a:schemeClr>
                </a:solidFill>
                <a:latin typeface="+mj-lt"/>
              </a:rPr>
              <a:t>more</a:t>
            </a:r>
            <a:r>
              <a:rPr lang="en-GB" altLang="pl-PL" sz="3600" b="1" dirty="0">
                <a:solidFill>
                  <a:schemeClr val="accent2">
                    <a:lumMod val="75000"/>
                  </a:schemeClr>
                </a:solidFill>
                <a:latin typeface="+mj-lt"/>
              </a:rPr>
              <a:t/>
            </a:r>
            <a:br>
              <a:rPr lang="en-GB" altLang="pl-PL" sz="3600" b="1" dirty="0">
                <a:solidFill>
                  <a:schemeClr val="accent2">
                    <a:lumMod val="75000"/>
                  </a:schemeClr>
                </a:solidFill>
                <a:latin typeface="+mj-lt"/>
              </a:rPr>
            </a:br>
            <a:r>
              <a:rPr lang="lv-LV" altLang="pl-PL" sz="2800" dirty="0" smtClean="0">
                <a:solidFill>
                  <a:schemeClr val="accent2">
                    <a:lumMod val="75000"/>
                  </a:schemeClr>
                </a:solidFill>
                <a:latin typeface="+mj-lt"/>
              </a:rPr>
              <a:t>Māris Aleksandrovs</a:t>
            </a:r>
            <a:r>
              <a:rPr lang="en-GB" altLang="pl-PL" sz="3600" dirty="0">
                <a:solidFill>
                  <a:schemeClr val="accent2">
                    <a:lumMod val="75000"/>
                  </a:schemeClr>
                </a:solidFill>
                <a:latin typeface="+mj-lt"/>
              </a:rPr>
              <a:t/>
            </a:r>
            <a:br>
              <a:rPr lang="en-GB" altLang="pl-PL" sz="3600" dirty="0">
                <a:solidFill>
                  <a:schemeClr val="accent2">
                    <a:lumMod val="75000"/>
                  </a:schemeClr>
                </a:solidFill>
                <a:latin typeface="+mj-lt"/>
              </a:rPr>
            </a:br>
            <a:r>
              <a:rPr lang="en-US" altLang="pl-PL" sz="3600" dirty="0">
                <a:solidFill>
                  <a:schemeClr val="accent2">
                    <a:lumMod val="75000"/>
                  </a:schemeClr>
                </a:solidFill>
                <a:latin typeface="+mj-lt"/>
              </a:rPr>
              <a:t>Electronic Communications Office of </a:t>
            </a:r>
            <a:r>
              <a:rPr lang="en-US" altLang="pl-PL" sz="3600" dirty="0" smtClean="0">
                <a:solidFill>
                  <a:schemeClr val="accent2">
                    <a:lumMod val="75000"/>
                  </a:schemeClr>
                </a:solidFill>
                <a:latin typeface="+mj-lt"/>
              </a:rPr>
              <a:t>Latvia</a:t>
            </a:r>
            <a:r>
              <a:rPr lang="lv-LV" altLang="pl-PL" sz="3600" dirty="0" smtClean="0">
                <a:solidFill>
                  <a:schemeClr val="accent2">
                    <a:lumMod val="75000"/>
                  </a:schemeClr>
                </a:solidFill>
                <a:latin typeface="+mj-lt"/>
              </a:rPr>
              <a:t> </a:t>
            </a:r>
            <a:r>
              <a:rPr lang="lv-LV" altLang="pl-PL" sz="3600" dirty="0" smtClean="0">
                <a:solidFill>
                  <a:srgbClr val="009543"/>
                </a:solidFill>
                <a:latin typeface="+mj-lt"/>
              </a:rPr>
              <a:t/>
            </a:r>
            <a:br>
              <a:rPr lang="lv-LV" altLang="pl-PL" sz="3600" dirty="0" smtClean="0">
                <a:solidFill>
                  <a:srgbClr val="009543"/>
                </a:solidFill>
                <a:latin typeface="+mj-lt"/>
              </a:rPr>
            </a:br>
            <a:endParaRPr lang="fr-FR" altLang="en-US" sz="3600" dirty="0">
              <a:solidFill>
                <a:srgbClr val="006491"/>
              </a:solidFill>
              <a:latin typeface="+mj-lt"/>
            </a:endParaRPr>
          </a:p>
        </p:txBody>
      </p:sp>
      <p:sp>
        <p:nvSpPr>
          <p:cNvPr id="7" name="BlokTextu 6">
            <a:extLst>
              <a:ext uri="{FF2B5EF4-FFF2-40B4-BE49-F238E27FC236}">
                <a16:creationId xmlns:a16="http://schemas.microsoft.com/office/drawing/2014/main" id="{1667C4C8-FA20-469F-9257-217C665CABDB}"/>
              </a:ext>
            </a:extLst>
          </p:cNvPr>
          <p:cNvSpPr txBox="1"/>
          <p:nvPr/>
        </p:nvSpPr>
        <p:spPr>
          <a:xfrm>
            <a:off x="2601943" y="5225365"/>
            <a:ext cx="6878320" cy="1200329"/>
          </a:xfrm>
          <a:prstGeom prst="rect">
            <a:avLst/>
          </a:prstGeom>
          <a:noFill/>
        </p:spPr>
        <p:txBody>
          <a:bodyPr wrap="square" rtlCol="0">
            <a:spAutoFit/>
          </a:bodyPr>
          <a:lstStyle/>
          <a:p>
            <a:pPr algn="ctr"/>
            <a:r>
              <a:rPr lang="en-US" dirty="0"/>
              <a:t>Networking event on Digital and Emerging Technologies and </a:t>
            </a:r>
          </a:p>
          <a:p>
            <a:pPr algn="ctr"/>
            <a:r>
              <a:rPr lang="en-US" dirty="0"/>
              <a:t>Human-</a:t>
            </a:r>
            <a:r>
              <a:rPr lang="en-US" dirty="0" err="1"/>
              <a:t>centred</a:t>
            </a:r>
            <a:r>
              <a:rPr lang="en-US" dirty="0"/>
              <a:t> AI</a:t>
            </a:r>
          </a:p>
          <a:p>
            <a:pPr algn="ctr"/>
            <a:endParaRPr lang="sk-SK" dirty="0"/>
          </a:p>
          <a:p>
            <a:pPr algn="ctr"/>
            <a:r>
              <a:rPr lang="sk-SK" dirty="0"/>
              <a:t>24 January, 2022</a:t>
            </a:r>
          </a:p>
        </p:txBody>
      </p:sp>
      <p:pic>
        <p:nvPicPr>
          <p:cNvPr id="2" name="Picture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906213" y="3205317"/>
            <a:ext cx="4269781" cy="1741362"/>
          </a:xfrm>
          <a:prstGeom prst="rect">
            <a:avLst/>
          </a:prstGeom>
        </p:spPr>
      </p:pic>
    </p:spTree>
    <p:extLst>
      <p:ext uri="{BB962C8B-B14F-4D97-AF65-F5344CB8AC3E}">
        <p14:creationId xmlns:p14="http://schemas.microsoft.com/office/powerpoint/2010/main" val="231804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14BFB2-2DE1-4251-AF1B-FB4C1584A84A}"/>
              </a:ext>
            </a:extLst>
          </p:cNvPr>
          <p:cNvSpPr>
            <a:spLocks noGrp="1"/>
          </p:cNvSpPr>
          <p:nvPr>
            <p:ph type="title"/>
          </p:nvPr>
        </p:nvSpPr>
        <p:spPr>
          <a:xfrm>
            <a:off x="677334" y="609600"/>
            <a:ext cx="9302408" cy="1320800"/>
          </a:xfrm>
        </p:spPr>
        <p:txBody>
          <a:bodyPr>
            <a:normAutofit/>
          </a:bodyPr>
          <a:lstStyle/>
          <a:p>
            <a:r>
              <a:rPr lang="en-US" altLang="pl-PL" dirty="0">
                <a:solidFill>
                  <a:srgbClr val="009543"/>
                </a:solidFill>
              </a:rPr>
              <a:t>Electronic Communications Office of Latvia</a:t>
            </a:r>
            <a:endParaRPr lang="sk-SK" dirty="0">
              <a:solidFill>
                <a:srgbClr val="00B050"/>
              </a:solidFill>
            </a:endParaRPr>
          </a:p>
        </p:txBody>
      </p:sp>
      <p:sp>
        <p:nvSpPr>
          <p:cNvPr id="5" name="Zástupný objekt pre obsah 4">
            <a:extLst>
              <a:ext uri="{FF2B5EF4-FFF2-40B4-BE49-F238E27FC236}">
                <a16:creationId xmlns:a16="http://schemas.microsoft.com/office/drawing/2014/main" id="{58BA1383-8A10-4901-986E-4B99C769EC7D}"/>
              </a:ext>
            </a:extLst>
          </p:cNvPr>
          <p:cNvSpPr>
            <a:spLocks noGrp="1"/>
          </p:cNvSpPr>
          <p:nvPr>
            <p:ph idx="1"/>
          </p:nvPr>
        </p:nvSpPr>
        <p:spPr>
          <a:xfrm>
            <a:off x="677333" y="1488613"/>
            <a:ext cx="10403621" cy="4676213"/>
          </a:xfrm>
        </p:spPr>
        <p:txBody>
          <a:bodyPr>
            <a:normAutofit fontScale="77500" lnSpcReduction="20000"/>
          </a:bodyPr>
          <a:lstStyle/>
          <a:p>
            <a:pPr marL="0" indent="0">
              <a:buNone/>
            </a:pPr>
            <a:r>
              <a:rPr lang="lv-LV" altLang="pl-PL" b="1" dirty="0" smtClean="0">
                <a:solidFill>
                  <a:srgbClr val="002060"/>
                </a:solidFill>
              </a:rPr>
              <a:t>ORGANIZATION’S ROLE IN LATVIA</a:t>
            </a:r>
          </a:p>
          <a:p>
            <a:r>
              <a:rPr lang="lv-LV" altLang="pl-PL" dirty="0" err="1" smtClean="0">
                <a:solidFill>
                  <a:srgbClr val="002060"/>
                </a:solidFill>
              </a:rPr>
              <a:t>National</a:t>
            </a:r>
            <a:r>
              <a:rPr lang="lv-LV" altLang="pl-PL" dirty="0" smtClean="0">
                <a:solidFill>
                  <a:srgbClr val="002060"/>
                </a:solidFill>
              </a:rPr>
              <a:t> </a:t>
            </a:r>
            <a:r>
              <a:rPr lang="lv-LV" altLang="pl-PL" dirty="0" err="1">
                <a:solidFill>
                  <a:srgbClr val="002060"/>
                </a:solidFill>
              </a:rPr>
              <a:t>authority</a:t>
            </a:r>
            <a:r>
              <a:rPr lang="lv-LV" altLang="pl-PL" dirty="0">
                <a:solidFill>
                  <a:srgbClr val="002060"/>
                </a:solidFill>
              </a:rPr>
              <a:t> </a:t>
            </a:r>
            <a:r>
              <a:rPr lang="lv-LV" altLang="pl-PL" dirty="0" err="1">
                <a:solidFill>
                  <a:srgbClr val="002060"/>
                </a:solidFill>
              </a:rPr>
              <a:t>in</a:t>
            </a:r>
            <a:r>
              <a:rPr lang="lv-LV" altLang="pl-PL" dirty="0">
                <a:solidFill>
                  <a:srgbClr val="002060"/>
                </a:solidFill>
              </a:rPr>
              <a:t> </a:t>
            </a:r>
            <a:r>
              <a:rPr lang="lv-LV" altLang="pl-PL" dirty="0" err="1">
                <a:solidFill>
                  <a:srgbClr val="002060"/>
                </a:solidFill>
              </a:rPr>
              <a:t>managing</a:t>
            </a:r>
            <a:r>
              <a:rPr lang="lv-LV" altLang="pl-PL" dirty="0">
                <a:solidFill>
                  <a:srgbClr val="002060"/>
                </a:solidFill>
              </a:rPr>
              <a:t> </a:t>
            </a:r>
            <a:r>
              <a:rPr lang="en-US" altLang="pl-PL" u="sng" dirty="0">
                <a:solidFill>
                  <a:srgbClr val="002060"/>
                </a:solidFill>
              </a:rPr>
              <a:t>radiofrequency spectrum and numbering</a:t>
            </a:r>
            <a:r>
              <a:rPr lang="lv-LV" altLang="pl-PL" u="sng" dirty="0">
                <a:solidFill>
                  <a:srgbClr val="002060"/>
                </a:solidFill>
              </a:rPr>
              <a:t> </a:t>
            </a:r>
            <a:r>
              <a:rPr lang="lv-LV" altLang="pl-PL" dirty="0" err="1">
                <a:solidFill>
                  <a:srgbClr val="002060"/>
                </a:solidFill>
              </a:rPr>
              <a:t>in</a:t>
            </a:r>
            <a:r>
              <a:rPr lang="lv-LV" altLang="pl-PL" dirty="0">
                <a:solidFill>
                  <a:srgbClr val="002060"/>
                </a:solidFill>
              </a:rPr>
              <a:t> </a:t>
            </a:r>
            <a:r>
              <a:rPr lang="lv-LV" altLang="pl-PL" dirty="0" err="1">
                <a:solidFill>
                  <a:srgbClr val="002060"/>
                </a:solidFill>
              </a:rPr>
              <a:t>Latvia</a:t>
            </a:r>
            <a:endParaRPr lang="lv-LV" altLang="pl-PL" dirty="0">
              <a:solidFill>
                <a:srgbClr val="002060"/>
              </a:solidFill>
            </a:endParaRPr>
          </a:p>
          <a:p>
            <a:r>
              <a:rPr lang="lv-LV" altLang="pl-PL" dirty="0">
                <a:solidFill>
                  <a:srgbClr val="002060"/>
                </a:solidFill>
              </a:rPr>
              <a:t>P</a:t>
            </a:r>
            <a:r>
              <a:rPr lang="en-US" altLang="pl-PL" dirty="0" err="1">
                <a:solidFill>
                  <a:srgbClr val="002060"/>
                </a:solidFill>
              </a:rPr>
              <a:t>rovid</a:t>
            </a:r>
            <a:r>
              <a:rPr lang="lv-LV" altLang="pl-PL" dirty="0" err="1">
                <a:solidFill>
                  <a:srgbClr val="002060"/>
                </a:solidFill>
              </a:rPr>
              <a:t>ers</a:t>
            </a:r>
            <a:r>
              <a:rPr lang="lv-LV" altLang="pl-PL" dirty="0">
                <a:solidFill>
                  <a:srgbClr val="002060"/>
                </a:solidFill>
              </a:rPr>
              <a:t> </a:t>
            </a:r>
            <a:r>
              <a:rPr lang="lv-LV" altLang="pl-PL" dirty="0" err="1">
                <a:solidFill>
                  <a:srgbClr val="002060"/>
                </a:solidFill>
              </a:rPr>
              <a:t>of</a:t>
            </a:r>
            <a:r>
              <a:rPr lang="en-US" altLang="pl-PL" dirty="0">
                <a:solidFill>
                  <a:srgbClr val="002060"/>
                </a:solidFill>
              </a:rPr>
              <a:t> </a:t>
            </a:r>
            <a:r>
              <a:rPr lang="en-US" altLang="pl-PL" u="sng" dirty="0">
                <a:solidFill>
                  <a:srgbClr val="002060"/>
                </a:solidFill>
              </a:rPr>
              <a:t>electromagnetic compatibility </a:t>
            </a:r>
            <a:r>
              <a:rPr lang="en-US" altLang="pl-PL" dirty="0">
                <a:solidFill>
                  <a:srgbClr val="002060"/>
                </a:solidFill>
              </a:rPr>
              <a:t>(EMC) services to the users of the frequency </a:t>
            </a:r>
            <a:r>
              <a:rPr lang="en-US" altLang="pl-PL" dirty="0" smtClean="0">
                <a:solidFill>
                  <a:srgbClr val="002060"/>
                </a:solidFill>
              </a:rPr>
              <a:t>spectrum</a:t>
            </a:r>
            <a:endParaRPr lang="lv-LV" altLang="pl-PL" dirty="0" smtClean="0">
              <a:solidFill>
                <a:srgbClr val="002060"/>
              </a:solidFill>
            </a:endParaRPr>
          </a:p>
          <a:p>
            <a:r>
              <a:rPr lang="lv-LV" altLang="pl-PL" dirty="0" smtClean="0">
                <a:solidFill>
                  <a:srgbClr val="002060"/>
                </a:solidFill>
              </a:rPr>
              <a:t>5G </a:t>
            </a:r>
            <a:r>
              <a:rPr lang="lv-LV" altLang="pl-PL" dirty="0" err="1" smtClean="0">
                <a:solidFill>
                  <a:srgbClr val="002060"/>
                </a:solidFill>
              </a:rPr>
              <a:t>frequency</a:t>
            </a:r>
            <a:r>
              <a:rPr lang="lv-LV" altLang="pl-PL" dirty="0" smtClean="0">
                <a:solidFill>
                  <a:srgbClr val="002060"/>
                </a:solidFill>
              </a:rPr>
              <a:t> </a:t>
            </a:r>
            <a:r>
              <a:rPr lang="lv-LV" altLang="pl-PL" dirty="0" err="1" smtClean="0">
                <a:solidFill>
                  <a:srgbClr val="002060"/>
                </a:solidFill>
              </a:rPr>
              <a:t>planning</a:t>
            </a:r>
            <a:r>
              <a:rPr lang="lv-LV" altLang="pl-PL" dirty="0" smtClean="0">
                <a:solidFill>
                  <a:srgbClr val="002060"/>
                </a:solidFill>
              </a:rPr>
              <a:t>, </a:t>
            </a:r>
            <a:r>
              <a:rPr lang="lv-LV" altLang="pl-PL" dirty="0" err="1" smtClean="0">
                <a:solidFill>
                  <a:srgbClr val="002060"/>
                </a:solidFill>
              </a:rPr>
              <a:t>supervision</a:t>
            </a:r>
            <a:r>
              <a:rPr lang="lv-LV" altLang="pl-PL" dirty="0">
                <a:solidFill>
                  <a:srgbClr val="002060"/>
                </a:solidFill>
              </a:rPr>
              <a:t>.</a:t>
            </a:r>
            <a:r>
              <a:rPr lang="lv-LV" altLang="pl-PL" dirty="0" smtClean="0">
                <a:solidFill>
                  <a:srgbClr val="002060"/>
                </a:solidFill>
              </a:rPr>
              <a:t> </a:t>
            </a:r>
            <a:r>
              <a:rPr lang="lv-LV" altLang="pl-PL" dirty="0" err="1" smtClean="0">
                <a:solidFill>
                  <a:srgbClr val="002060"/>
                </a:solidFill>
              </a:rPr>
              <a:t>Equipment</a:t>
            </a:r>
            <a:r>
              <a:rPr lang="lv-LV" altLang="pl-PL" dirty="0" smtClean="0">
                <a:solidFill>
                  <a:srgbClr val="002060"/>
                </a:solidFill>
              </a:rPr>
              <a:t> </a:t>
            </a:r>
            <a:r>
              <a:rPr lang="lv-LV" altLang="pl-PL" dirty="0" err="1" smtClean="0">
                <a:solidFill>
                  <a:srgbClr val="002060"/>
                </a:solidFill>
              </a:rPr>
              <a:t>compatibility</a:t>
            </a:r>
            <a:r>
              <a:rPr lang="lv-LV" altLang="pl-PL" dirty="0" smtClean="0">
                <a:solidFill>
                  <a:srgbClr val="002060"/>
                </a:solidFill>
              </a:rPr>
              <a:t> </a:t>
            </a:r>
            <a:r>
              <a:rPr lang="lv-LV" altLang="pl-PL" dirty="0" err="1" smtClean="0">
                <a:solidFill>
                  <a:srgbClr val="002060"/>
                </a:solidFill>
              </a:rPr>
              <a:t>solutions</a:t>
            </a:r>
            <a:r>
              <a:rPr lang="lv-LV" altLang="pl-PL" dirty="0" smtClean="0">
                <a:solidFill>
                  <a:srgbClr val="002060"/>
                </a:solidFill>
              </a:rPr>
              <a:t>; </a:t>
            </a:r>
            <a:r>
              <a:rPr lang="lv-LV" altLang="pl-PL" dirty="0" err="1" smtClean="0">
                <a:solidFill>
                  <a:srgbClr val="002060"/>
                </a:solidFill>
              </a:rPr>
              <a:t>communication</a:t>
            </a:r>
            <a:r>
              <a:rPr lang="lv-LV" altLang="pl-PL" dirty="0" smtClean="0">
                <a:solidFill>
                  <a:srgbClr val="002060"/>
                </a:solidFill>
              </a:rPr>
              <a:t> </a:t>
            </a:r>
            <a:r>
              <a:rPr lang="lv-LV" altLang="pl-PL" dirty="0" err="1" smtClean="0">
                <a:solidFill>
                  <a:srgbClr val="002060"/>
                </a:solidFill>
              </a:rPr>
              <a:t>suppressor</a:t>
            </a:r>
            <a:r>
              <a:rPr lang="lv-LV" altLang="pl-PL" dirty="0">
                <a:solidFill>
                  <a:srgbClr val="002060"/>
                </a:solidFill>
              </a:rPr>
              <a:t> </a:t>
            </a:r>
            <a:r>
              <a:rPr lang="lv-LV" altLang="pl-PL" dirty="0" err="1" smtClean="0">
                <a:solidFill>
                  <a:srgbClr val="002060"/>
                </a:solidFill>
              </a:rPr>
              <a:t>impact</a:t>
            </a:r>
            <a:r>
              <a:rPr lang="lv-LV" altLang="pl-PL" dirty="0" smtClean="0">
                <a:solidFill>
                  <a:srgbClr val="002060"/>
                </a:solidFill>
              </a:rPr>
              <a:t> </a:t>
            </a:r>
            <a:r>
              <a:rPr lang="lv-LV" altLang="pl-PL" dirty="0" err="1" smtClean="0">
                <a:solidFill>
                  <a:srgbClr val="002060"/>
                </a:solidFill>
              </a:rPr>
              <a:t>on</a:t>
            </a:r>
            <a:r>
              <a:rPr lang="lv-LV" altLang="pl-PL" dirty="0" smtClean="0">
                <a:solidFill>
                  <a:srgbClr val="002060"/>
                </a:solidFill>
              </a:rPr>
              <a:t> 5G </a:t>
            </a:r>
            <a:r>
              <a:rPr lang="lv-LV" altLang="pl-PL" dirty="0" err="1" smtClean="0">
                <a:solidFill>
                  <a:srgbClr val="002060"/>
                </a:solidFill>
              </a:rPr>
              <a:t>devices</a:t>
            </a:r>
            <a:r>
              <a:rPr lang="lv-LV" altLang="pl-PL" dirty="0" smtClean="0">
                <a:solidFill>
                  <a:srgbClr val="002060"/>
                </a:solidFill>
              </a:rPr>
              <a:t> </a:t>
            </a:r>
            <a:r>
              <a:rPr lang="lv-LV" altLang="pl-PL" dirty="0" err="1" smtClean="0">
                <a:solidFill>
                  <a:srgbClr val="002060"/>
                </a:solidFill>
              </a:rPr>
              <a:t>assessment</a:t>
            </a:r>
            <a:r>
              <a:rPr lang="lv-LV" altLang="pl-PL" dirty="0" smtClean="0">
                <a:solidFill>
                  <a:srgbClr val="002060"/>
                </a:solidFill>
              </a:rPr>
              <a:t> </a:t>
            </a:r>
          </a:p>
          <a:p>
            <a:pPr marL="0" indent="0">
              <a:buNone/>
            </a:pPr>
            <a:endParaRPr lang="lv-LV" altLang="pl-PL" dirty="0">
              <a:solidFill>
                <a:srgbClr val="002060"/>
              </a:solidFill>
            </a:endParaRPr>
          </a:p>
          <a:p>
            <a:pPr marL="0" indent="0">
              <a:buNone/>
            </a:pPr>
            <a:r>
              <a:rPr lang="lv-LV" b="1" dirty="0" smtClean="0">
                <a:solidFill>
                  <a:srgbClr val="002060"/>
                </a:solidFill>
              </a:rPr>
              <a:t>STATUS</a:t>
            </a:r>
          </a:p>
          <a:p>
            <a:pPr marL="0" indent="0">
              <a:buNone/>
            </a:pPr>
            <a:r>
              <a:rPr lang="sk-SK" dirty="0">
                <a:solidFill>
                  <a:srgbClr val="002060"/>
                </a:solidFill>
              </a:rPr>
              <a:t>State Joint-Stock </a:t>
            </a:r>
            <a:r>
              <a:rPr lang="sk-SK" dirty="0" smtClean="0">
                <a:solidFill>
                  <a:srgbClr val="002060"/>
                </a:solidFill>
              </a:rPr>
              <a:t>Company</a:t>
            </a:r>
            <a:r>
              <a:rPr lang="lv-LV" dirty="0">
                <a:solidFill>
                  <a:srgbClr val="002060"/>
                </a:solidFill>
              </a:rPr>
              <a:t>;</a:t>
            </a:r>
            <a:r>
              <a:rPr lang="lv-LV" dirty="0" smtClean="0">
                <a:solidFill>
                  <a:srgbClr val="002060"/>
                </a:solidFill>
              </a:rPr>
              <a:t> 30 </a:t>
            </a:r>
            <a:r>
              <a:rPr lang="lv-LV" dirty="0" err="1" smtClean="0">
                <a:solidFill>
                  <a:srgbClr val="002060"/>
                </a:solidFill>
              </a:rPr>
              <a:t>years</a:t>
            </a:r>
            <a:r>
              <a:rPr lang="lv-LV" dirty="0" smtClean="0">
                <a:solidFill>
                  <a:srgbClr val="002060"/>
                </a:solidFill>
              </a:rPr>
              <a:t> </a:t>
            </a:r>
            <a:r>
              <a:rPr lang="lv-LV" dirty="0" err="1" smtClean="0">
                <a:solidFill>
                  <a:srgbClr val="002060"/>
                </a:solidFill>
              </a:rPr>
              <a:t>of</a:t>
            </a:r>
            <a:r>
              <a:rPr lang="lv-LV" dirty="0" smtClean="0">
                <a:solidFill>
                  <a:srgbClr val="002060"/>
                </a:solidFill>
              </a:rPr>
              <a:t> </a:t>
            </a:r>
            <a:r>
              <a:rPr lang="lv-LV" dirty="0" err="1" smtClean="0">
                <a:solidFill>
                  <a:srgbClr val="002060"/>
                </a:solidFill>
              </a:rPr>
              <a:t>experience</a:t>
            </a:r>
            <a:endParaRPr lang="lv-LV" dirty="0" smtClean="0">
              <a:solidFill>
                <a:srgbClr val="002060"/>
              </a:solidFill>
            </a:endParaRPr>
          </a:p>
          <a:p>
            <a:pPr marL="0" indent="0">
              <a:buNone/>
            </a:pPr>
            <a:endParaRPr lang="lv-LV" dirty="0">
              <a:solidFill>
                <a:srgbClr val="002060"/>
              </a:solidFill>
            </a:endParaRPr>
          </a:p>
          <a:p>
            <a:pPr marL="0" indent="0">
              <a:buNone/>
            </a:pPr>
            <a:r>
              <a:rPr lang="en-US" altLang="pl-PL" b="1" dirty="0">
                <a:solidFill>
                  <a:srgbClr val="002060"/>
                </a:solidFill>
              </a:rPr>
              <a:t>ECO also provides the following services: </a:t>
            </a:r>
          </a:p>
          <a:p>
            <a:r>
              <a:rPr lang="en-US" altLang="pl-PL" u="sng" dirty="0">
                <a:solidFill>
                  <a:srgbClr val="002060"/>
                </a:solidFill>
              </a:rPr>
              <a:t>Training </a:t>
            </a:r>
            <a:r>
              <a:rPr lang="en-US" altLang="pl-PL" dirty="0">
                <a:solidFill>
                  <a:srgbClr val="002060"/>
                </a:solidFill>
              </a:rPr>
              <a:t>in order to make society educated in the use of radiofrequency spectrum; </a:t>
            </a:r>
          </a:p>
          <a:p>
            <a:r>
              <a:rPr lang="lv-LV" altLang="pl-PL" u="sng" dirty="0">
                <a:solidFill>
                  <a:srgbClr val="002060"/>
                </a:solidFill>
              </a:rPr>
              <a:t>M</a:t>
            </a:r>
            <a:r>
              <a:rPr lang="en-US" altLang="pl-PL" u="sng" dirty="0" err="1">
                <a:solidFill>
                  <a:srgbClr val="002060"/>
                </a:solidFill>
              </a:rPr>
              <a:t>easurements</a:t>
            </a:r>
            <a:r>
              <a:rPr lang="en-US" altLang="pl-PL" u="sng" dirty="0">
                <a:solidFill>
                  <a:srgbClr val="002060"/>
                </a:solidFill>
              </a:rPr>
              <a:t> </a:t>
            </a:r>
            <a:r>
              <a:rPr lang="en-US" altLang="pl-PL" dirty="0">
                <a:solidFill>
                  <a:srgbClr val="002060"/>
                </a:solidFill>
              </a:rPr>
              <a:t>using calibrated professional measuring equipment;</a:t>
            </a:r>
          </a:p>
          <a:p>
            <a:r>
              <a:rPr lang="en-US" altLang="pl-PL" dirty="0">
                <a:solidFill>
                  <a:srgbClr val="002060"/>
                </a:solidFill>
              </a:rPr>
              <a:t>Advanced </a:t>
            </a:r>
            <a:r>
              <a:rPr lang="en-US" altLang="pl-PL" dirty="0" err="1">
                <a:solidFill>
                  <a:srgbClr val="002060"/>
                </a:solidFill>
              </a:rPr>
              <a:t>radiomonitoring</a:t>
            </a:r>
            <a:r>
              <a:rPr lang="en-US" altLang="pl-PL" dirty="0">
                <a:solidFill>
                  <a:srgbClr val="002060"/>
                </a:solidFill>
              </a:rPr>
              <a:t> software ‘‘SKUDRA’’ that effectively analyses </a:t>
            </a:r>
            <a:r>
              <a:rPr lang="en-US" altLang="pl-PL" dirty="0" err="1">
                <a:solidFill>
                  <a:srgbClr val="002060"/>
                </a:solidFill>
              </a:rPr>
              <a:t>radiomonitoring</a:t>
            </a:r>
            <a:r>
              <a:rPr lang="en-US" altLang="pl-PL" dirty="0">
                <a:solidFill>
                  <a:srgbClr val="002060"/>
                </a:solidFill>
              </a:rPr>
              <a:t> data thus saving time and resources</a:t>
            </a:r>
            <a:r>
              <a:rPr lang="lv-LV" altLang="pl-PL" dirty="0">
                <a:solidFill>
                  <a:srgbClr val="002060"/>
                </a:solidFill>
              </a:rPr>
              <a:t>;</a:t>
            </a:r>
            <a:endParaRPr lang="en-US" altLang="pl-PL" dirty="0">
              <a:solidFill>
                <a:srgbClr val="002060"/>
              </a:solidFill>
            </a:endParaRPr>
          </a:p>
          <a:p>
            <a:r>
              <a:rPr lang="en-US" altLang="pl-PL" dirty="0">
                <a:solidFill>
                  <a:srgbClr val="002060"/>
                </a:solidFill>
              </a:rPr>
              <a:t>Europe’s Leading 5G Ecosystem Forum ''5G </a:t>
            </a:r>
            <a:r>
              <a:rPr lang="en-US" altLang="pl-PL" dirty="0" err="1">
                <a:solidFill>
                  <a:srgbClr val="002060"/>
                </a:solidFill>
              </a:rPr>
              <a:t>Techritory</a:t>
            </a:r>
            <a:r>
              <a:rPr lang="en-US" altLang="pl-PL" dirty="0">
                <a:solidFill>
                  <a:srgbClr val="002060"/>
                </a:solidFill>
              </a:rPr>
              <a:t>'' which brings together global practitioners of 5G to share experience and knowledge gained from implementing 5G so far, while simultaneously offering enticing content, networking opportunities, and speaker interaction to the global 5G community</a:t>
            </a:r>
            <a:endParaRPr lang="sk-SK" dirty="0">
              <a:solidFill>
                <a:srgbClr val="002060"/>
              </a:solidFill>
            </a:endParaRPr>
          </a:p>
        </p:txBody>
      </p:sp>
    </p:spTree>
    <p:extLst>
      <p:ext uri="{BB962C8B-B14F-4D97-AF65-F5344CB8AC3E}">
        <p14:creationId xmlns:p14="http://schemas.microsoft.com/office/powerpoint/2010/main" val="57993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0EE323-F0DD-42A4-A989-1B94267A7FA0}"/>
              </a:ext>
            </a:extLst>
          </p:cNvPr>
          <p:cNvSpPr>
            <a:spLocks noGrp="1"/>
          </p:cNvSpPr>
          <p:nvPr>
            <p:ph type="title"/>
          </p:nvPr>
        </p:nvSpPr>
        <p:spPr>
          <a:xfrm>
            <a:off x="677334" y="102370"/>
            <a:ext cx="8596668" cy="1320800"/>
          </a:xfrm>
        </p:spPr>
        <p:txBody>
          <a:bodyPr>
            <a:normAutofit/>
          </a:bodyPr>
          <a:lstStyle/>
          <a:p>
            <a:r>
              <a:rPr lang="en-GB" altLang="pl-PL" sz="3200" dirty="0">
                <a:solidFill>
                  <a:srgbClr val="009543"/>
                </a:solidFill>
              </a:rPr>
              <a:t>Expertise </a:t>
            </a:r>
            <a:r>
              <a:rPr lang="sk-SK" altLang="pl-PL" sz="3200" dirty="0" smtClean="0">
                <a:solidFill>
                  <a:srgbClr val="009543"/>
                </a:solidFill>
              </a:rPr>
              <a:t>(</a:t>
            </a:r>
            <a:r>
              <a:rPr lang="en-US" altLang="pl-PL" sz="3200" dirty="0" smtClean="0">
                <a:solidFill>
                  <a:srgbClr val="009543"/>
                </a:solidFill>
              </a:rPr>
              <a:t>Electronic </a:t>
            </a:r>
            <a:r>
              <a:rPr lang="en-US" altLang="pl-PL" sz="3200" dirty="0">
                <a:solidFill>
                  <a:srgbClr val="009543"/>
                </a:solidFill>
              </a:rPr>
              <a:t>Communications Office of </a:t>
            </a:r>
            <a:r>
              <a:rPr lang="en-US" altLang="pl-PL" sz="3200" dirty="0" smtClean="0">
                <a:solidFill>
                  <a:srgbClr val="009543"/>
                </a:solidFill>
              </a:rPr>
              <a:t>Latvia</a:t>
            </a:r>
            <a:r>
              <a:rPr lang="lv-LV" altLang="pl-PL" sz="3200" dirty="0" smtClean="0">
                <a:solidFill>
                  <a:srgbClr val="009543"/>
                </a:solidFill>
              </a:rPr>
              <a:t>)</a:t>
            </a:r>
            <a:endParaRPr lang="sk-SK" sz="3200" dirty="0">
              <a:solidFill>
                <a:srgbClr val="00B050"/>
              </a:solidFill>
            </a:endParaRPr>
          </a:p>
        </p:txBody>
      </p:sp>
      <p:sp>
        <p:nvSpPr>
          <p:cNvPr id="3" name="Zástupný objekt pre obsah 2">
            <a:extLst>
              <a:ext uri="{FF2B5EF4-FFF2-40B4-BE49-F238E27FC236}">
                <a16:creationId xmlns:a16="http://schemas.microsoft.com/office/drawing/2014/main" id="{E6A584EB-AF88-4B48-ABFF-24BEB0F7B572}"/>
              </a:ext>
            </a:extLst>
          </p:cNvPr>
          <p:cNvSpPr>
            <a:spLocks noGrp="1"/>
          </p:cNvSpPr>
          <p:nvPr>
            <p:ph idx="1"/>
          </p:nvPr>
        </p:nvSpPr>
        <p:spPr>
          <a:xfrm>
            <a:off x="677334" y="1423170"/>
            <a:ext cx="9538382" cy="3880773"/>
          </a:xfrm>
        </p:spPr>
        <p:txBody>
          <a:bodyPr>
            <a:noAutofit/>
          </a:bodyPr>
          <a:lstStyle/>
          <a:p>
            <a:pPr marL="0" indent="0">
              <a:buNone/>
            </a:pPr>
            <a:r>
              <a:rPr lang="lv-LV" altLang="pl-PL" sz="1600" b="1" dirty="0" smtClean="0">
                <a:solidFill>
                  <a:srgbClr val="002060"/>
                </a:solidFill>
              </a:rPr>
              <a:t>PEOPLE</a:t>
            </a:r>
          </a:p>
          <a:p>
            <a:pPr marL="0" indent="0">
              <a:buNone/>
            </a:pPr>
            <a:r>
              <a:rPr lang="lv-LV" altLang="pl-PL" sz="1600" dirty="0" smtClean="0">
                <a:solidFill>
                  <a:srgbClr val="002060"/>
                </a:solidFill>
              </a:rPr>
              <a:t>30+ </a:t>
            </a:r>
            <a:r>
              <a:rPr lang="lv-LV" altLang="pl-PL" sz="1600" dirty="0" err="1" smtClean="0">
                <a:solidFill>
                  <a:srgbClr val="002060"/>
                </a:solidFill>
              </a:rPr>
              <a:t>field</a:t>
            </a:r>
            <a:r>
              <a:rPr lang="lv-LV" altLang="pl-PL" sz="1600" dirty="0" smtClean="0">
                <a:solidFill>
                  <a:srgbClr val="002060"/>
                </a:solidFill>
              </a:rPr>
              <a:t> </a:t>
            </a:r>
            <a:r>
              <a:rPr lang="lv-LV" altLang="pl-PL" sz="1600" dirty="0" err="1" smtClean="0">
                <a:solidFill>
                  <a:srgbClr val="002060"/>
                </a:solidFill>
              </a:rPr>
              <a:t>and</a:t>
            </a:r>
            <a:r>
              <a:rPr lang="lv-LV" altLang="pl-PL" sz="1600" dirty="0" smtClean="0">
                <a:solidFill>
                  <a:srgbClr val="002060"/>
                </a:solidFill>
              </a:rPr>
              <a:t> </a:t>
            </a:r>
            <a:r>
              <a:rPr lang="lv-LV" altLang="pl-PL" sz="1600" dirty="0" err="1" smtClean="0">
                <a:solidFill>
                  <a:srgbClr val="002060"/>
                </a:solidFill>
              </a:rPr>
              <a:t>radiocommunications</a:t>
            </a:r>
            <a:r>
              <a:rPr lang="lv-LV" altLang="pl-PL" sz="1600" dirty="0" smtClean="0">
                <a:solidFill>
                  <a:srgbClr val="002060"/>
                </a:solidFill>
              </a:rPr>
              <a:t> </a:t>
            </a:r>
            <a:r>
              <a:rPr lang="lv-LV" altLang="pl-PL" sz="1600" dirty="0" err="1" smtClean="0">
                <a:solidFill>
                  <a:srgbClr val="002060"/>
                </a:solidFill>
              </a:rPr>
              <a:t>engineers</a:t>
            </a:r>
            <a:r>
              <a:rPr lang="lv-LV" altLang="pl-PL" sz="1600" dirty="0" smtClean="0">
                <a:solidFill>
                  <a:srgbClr val="002060"/>
                </a:solidFill>
              </a:rPr>
              <a:t> </a:t>
            </a:r>
            <a:r>
              <a:rPr lang="en-US" altLang="pl-PL" sz="1600" dirty="0" smtClean="0">
                <a:solidFill>
                  <a:srgbClr val="002060"/>
                </a:solidFill>
              </a:rPr>
              <a:t>with </a:t>
            </a:r>
            <a:r>
              <a:rPr lang="en-US" altLang="pl-PL" sz="1600" dirty="0">
                <a:solidFill>
                  <a:srgbClr val="002060"/>
                </a:solidFill>
              </a:rPr>
              <a:t>15+years experience</a:t>
            </a:r>
          </a:p>
          <a:p>
            <a:pPr marL="0" indent="0">
              <a:buNone/>
            </a:pPr>
            <a:r>
              <a:rPr lang="lv-LV" sz="1600" dirty="0" err="1" smtClean="0">
                <a:solidFill>
                  <a:srgbClr val="002060"/>
                </a:solidFill>
              </a:rPr>
              <a:t>Developers</a:t>
            </a:r>
            <a:r>
              <a:rPr lang="lv-LV" sz="1600" dirty="0" smtClean="0">
                <a:solidFill>
                  <a:srgbClr val="002060"/>
                </a:solidFill>
              </a:rPr>
              <a:t> </a:t>
            </a:r>
            <a:r>
              <a:rPr lang="lv-LV" sz="1600" dirty="0" err="1" smtClean="0">
                <a:solidFill>
                  <a:srgbClr val="002060"/>
                </a:solidFill>
              </a:rPr>
              <a:t>of</a:t>
            </a:r>
            <a:r>
              <a:rPr lang="lv-LV" sz="1600" dirty="0" smtClean="0">
                <a:solidFill>
                  <a:srgbClr val="002060"/>
                </a:solidFill>
              </a:rPr>
              <a:t> </a:t>
            </a:r>
            <a:r>
              <a:rPr lang="lv-LV" sz="1600" dirty="0" err="1" smtClean="0">
                <a:solidFill>
                  <a:srgbClr val="002060"/>
                </a:solidFill>
              </a:rPr>
              <a:t>technological</a:t>
            </a:r>
            <a:r>
              <a:rPr lang="lv-LV" sz="1600" dirty="0" smtClean="0">
                <a:solidFill>
                  <a:srgbClr val="002060"/>
                </a:solidFill>
              </a:rPr>
              <a:t> </a:t>
            </a:r>
            <a:r>
              <a:rPr lang="lv-LV" sz="1600" dirty="0" err="1" smtClean="0">
                <a:solidFill>
                  <a:srgbClr val="002060"/>
                </a:solidFill>
              </a:rPr>
              <a:t>and</a:t>
            </a:r>
            <a:r>
              <a:rPr lang="lv-LV" sz="1600" dirty="0" smtClean="0">
                <a:solidFill>
                  <a:srgbClr val="002060"/>
                </a:solidFill>
              </a:rPr>
              <a:t> </a:t>
            </a:r>
            <a:r>
              <a:rPr lang="lv-LV" sz="1600" dirty="0" err="1" smtClean="0">
                <a:solidFill>
                  <a:srgbClr val="002060"/>
                </a:solidFill>
              </a:rPr>
              <a:t>functional</a:t>
            </a:r>
            <a:r>
              <a:rPr lang="lv-LV" sz="1600" dirty="0" smtClean="0">
                <a:solidFill>
                  <a:srgbClr val="002060"/>
                </a:solidFill>
              </a:rPr>
              <a:t> </a:t>
            </a:r>
            <a:r>
              <a:rPr lang="lv-LV" sz="1600" dirty="0" err="1" smtClean="0">
                <a:solidFill>
                  <a:srgbClr val="002060"/>
                </a:solidFill>
              </a:rPr>
              <a:t>monitoring</a:t>
            </a:r>
            <a:r>
              <a:rPr lang="lv-LV" sz="1600" dirty="0" smtClean="0">
                <a:solidFill>
                  <a:srgbClr val="002060"/>
                </a:solidFill>
              </a:rPr>
              <a:t> </a:t>
            </a:r>
            <a:r>
              <a:rPr lang="lv-LV" sz="1600" dirty="0" err="1" smtClean="0">
                <a:solidFill>
                  <a:srgbClr val="002060"/>
                </a:solidFill>
              </a:rPr>
              <a:t>solutions</a:t>
            </a:r>
            <a:r>
              <a:rPr lang="lv-LV" sz="1600" dirty="0" smtClean="0">
                <a:solidFill>
                  <a:srgbClr val="002060"/>
                </a:solidFill>
              </a:rPr>
              <a:t> (</a:t>
            </a:r>
            <a:r>
              <a:rPr lang="lv-LV" sz="1600" dirty="0" err="1" smtClean="0">
                <a:solidFill>
                  <a:srgbClr val="002060"/>
                </a:solidFill>
              </a:rPr>
              <a:t>prototypes</a:t>
            </a:r>
            <a:r>
              <a:rPr lang="lv-LV" sz="1600" dirty="0" smtClean="0">
                <a:solidFill>
                  <a:srgbClr val="002060"/>
                </a:solidFill>
              </a:rPr>
              <a:t>, </a:t>
            </a:r>
            <a:r>
              <a:rPr lang="lv-LV" sz="1600" dirty="0" err="1" smtClean="0">
                <a:solidFill>
                  <a:srgbClr val="002060"/>
                </a:solidFill>
              </a:rPr>
              <a:t>algorithms</a:t>
            </a:r>
            <a:r>
              <a:rPr lang="lv-LV" sz="1600" dirty="0" smtClean="0">
                <a:solidFill>
                  <a:srgbClr val="002060"/>
                </a:solidFill>
              </a:rPr>
              <a:t>, </a:t>
            </a:r>
            <a:r>
              <a:rPr lang="lv-LV" sz="1600" dirty="0" err="1" smtClean="0">
                <a:solidFill>
                  <a:srgbClr val="002060"/>
                </a:solidFill>
              </a:rPr>
              <a:t>testing</a:t>
            </a:r>
            <a:r>
              <a:rPr lang="lv-LV" sz="1600" dirty="0" smtClean="0">
                <a:solidFill>
                  <a:srgbClr val="002060"/>
                </a:solidFill>
              </a:rPr>
              <a:t> </a:t>
            </a:r>
            <a:r>
              <a:rPr lang="lv-LV" sz="1600" dirty="0" err="1" smtClean="0">
                <a:solidFill>
                  <a:srgbClr val="002060"/>
                </a:solidFill>
              </a:rPr>
              <a:t>and</a:t>
            </a:r>
            <a:r>
              <a:rPr lang="lv-LV" sz="1600" dirty="0" smtClean="0">
                <a:solidFill>
                  <a:srgbClr val="002060"/>
                </a:solidFill>
              </a:rPr>
              <a:t> </a:t>
            </a:r>
            <a:r>
              <a:rPr lang="lv-LV" sz="1600" dirty="0" err="1" smtClean="0">
                <a:solidFill>
                  <a:srgbClr val="002060"/>
                </a:solidFill>
              </a:rPr>
              <a:t>implementation</a:t>
            </a:r>
            <a:r>
              <a:rPr lang="lv-LV" sz="1600" dirty="0" smtClean="0">
                <a:solidFill>
                  <a:srgbClr val="002060"/>
                </a:solidFill>
              </a:rPr>
              <a:t>)</a:t>
            </a:r>
          </a:p>
          <a:p>
            <a:pPr marL="0" indent="0">
              <a:buNone/>
            </a:pPr>
            <a:endParaRPr lang="lv-LV" sz="1600" dirty="0" smtClean="0">
              <a:solidFill>
                <a:srgbClr val="002060"/>
              </a:solidFill>
            </a:endParaRPr>
          </a:p>
          <a:p>
            <a:pPr marL="0" indent="0">
              <a:buNone/>
            </a:pPr>
            <a:r>
              <a:rPr lang="lv-LV" altLang="pl-PL" sz="1600" b="1" dirty="0" smtClean="0">
                <a:solidFill>
                  <a:srgbClr val="002060"/>
                </a:solidFill>
              </a:rPr>
              <a:t>INFRASTRUCTURE</a:t>
            </a:r>
          </a:p>
          <a:p>
            <a:pPr marL="0" indent="0">
              <a:buNone/>
            </a:pPr>
            <a:r>
              <a:rPr lang="lv-LV" altLang="pl-PL" sz="1600" dirty="0" err="1" smtClean="0">
                <a:solidFill>
                  <a:srgbClr val="002060"/>
                </a:solidFill>
              </a:rPr>
              <a:t>Signal</a:t>
            </a:r>
            <a:r>
              <a:rPr lang="lv-LV" altLang="pl-PL" sz="1600" dirty="0" smtClean="0">
                <a:solidFill>
                  <a:srgbClr val="002060"/>
                </a:solidFill>
              </a:rPr>
              <a:t> </a:t>
            </a:r>
            <a:r>
              <a:rPr lang="lv-LV" altLang="pl-PL" sz="1600" dirty="0" err="1" smtClean="0">
                <a:solidFill>
                  <a:srgbClr val="002060"/>
                </a:solidFill>
              </a:rPr>
              <a:t>receivers</a:t>
            </a:r>
            <a:r>
              <a:rPr lang="lv-LV" altLang="pl-PL" sz="1600" dirty="0" smtClean="0">
                <a:solidFill>
                  <a:srgbClr val="002060"/>
                </a:solidFill>
              </a:rPr>
              <a:t> (10kHz-100GHz), </a:t>
            </a:r>
            <a:r>
              <a:rPr lang="lv-LV" altLang="pl-PL" sz="1600" dirty="0" err="1" smtClean="0">
                <a:solidFill>
                  <a:srgbClr val="002060"/>
                </a:solidFill>
              </a:rPr>
              <a:t>spectrum</a:t>
            </a:r>
            <a:r>
              <a:rPr lang="lv-LV" altLang="pl-PL" sz="1600" dirty="0" smtClean="0">
                <a:solidFill>
                  <a:srgbClr val="002060"/>
                </a:solidFill>
              </a:rPr>
              <a:t> </a:t>
            </a:r>
            <a:r>
              <a:rPr lang="lv-LV" altLang="pl-PL" sz="1600" dirty="0" err="1" smtClean="0">
                <a:solidFill>
                  <a:srgbClr val="002060"/>
                </a:solidFill>
              </a:rPr>
              <a:t>analyzers</a:t>
            </a:r>
            <a:r>
              <a:rPr lang="lv-LV" altLang="pl-PL" sz="1600" dirty="0" smtClean="0">
                <a:solidFill>
                  <a:srgbClr val="002060"/>
                </a:solidFill>
              </a:rPr>
              <a:t> (</a:t>
            </a:r>
            <a:r>
              <a:rPr lang="lv-LV" altLang="pl-PL" sz="1600" dirty="0" err="1" smtClean="0">
                <a:solidFill>
                  <a:srgbClr val="002060"/>
                </a:solidFill>
              </a:rPr>
              <a:t>including</a:t>
            </a:r>
            <a:r>
              <a:rPr lang="lv-LV" altLang="pl-PL" sz="1600" dirty="0" smtClean="0">
                <a:solidFill>
                  <a:srgbClr val="002060"/>
                </a:solidFill>
              </a:rPr>
              <a:t> </a:t>
            </a:r>
            <a:r>
              <a:rPr lang="lv-LV" altLang="pl-PL" sz="1600" dirty="0" err="1" smtClean="0">
                <a:solidFill>
                  <a:srgbClr val="002060"/>
                </a:solidFill>
              </a:rPr>
              <a:t>real-time</a:t>
            </a:r>
            <a:r>
              <a:rPr lang="lv-LV" altLang="pl-PL" sz="1600" dirty="0" smtClean="0">
                <a:solidFill>
                  <a:srgbClr val="002060"/>
                </a:solidFill>
              </a:rPr>
              <a:t> </a:t>
            </a:r>
            <a:r>
              <a:rPr lang="lv-LV" altLang="pl-PL" sz="1600" dirty="0" err="1" smtClean="0">
                <a:solidFill>
                  <a:srgbClr val="002060"/>
                </a:solidFill>
              </a:rPr>
              <a:t>spectrum</a:t>
            </a:r>
            <a:r>
              <a:rPr lang="lv-LV" altLang="pl-PL" sz="1600" dirty="0" smtClean="0">
                <a:solidFill>
                  <a:srgbClr val="002060"/>
                </a:solidFill>
              </a:rPr>
              <a:t> </a:t>
            </a:r>
            <a:r>
              <a:rPr lang="lv-LV" altLang="pl-PL" sz="1600" dirty="0" err="1" smtClean="0">
                <a:solidFill>
                  <a:srgbClr val="002060"/>
                </a:solidFill>
              </a:rPr>
              <a:t>analyzers</a:t>
            </a:r>
            <a:r>
              <a:rPr lang="lv-LV" altLang="pl-PL" sz="1600" dirty="0" smtClean="0">
                <a:solidFill>
                  <a:srgbClr val="002060"/>
                </a:solidFill>
              </a:rPr>
              <a:t> </a:t>
            </a:r>
            <a:r>
              <a:rPr lang="lv-LV" altLang="pl-PL" sz="1600" dirty="0" err="1" smtClean="0">
                <a:solidFill>
                  <a:srgbClr val="002060"/>
                </a:solidFill>
              </a:rPr>
              <a:t>up</a:t>
            </a:r>
            <a:r>
              <a:rPr lang="lv-LV" altLang="pl-PL" sz="1600" dirty="0" smtClean="0">
                <a:solidFill>
                  <a:srgbClr val="002060"/>
                </a:solidFill>
              </a:rPr>
              <a:t> to 42GHz). </a:t>
            </a:r>
            <a:r>
              <a:rPr lang="lv-LV" altLang="pl-PL" sz="1600" dirty="0" err="1" smtClean="0">
                <a:solidFill>
                  <a:srgbClr val="002060"/>
                </a:solidFill>
              </a:rPr>
              <a:t>Different</a:t>
            </a:r>
            <a:r>
              <a:rPr lang="lv-LV" altLang="pl-PL" sz="1600" dirty="0" smtClean="0">
                <a:solidFill>
                  <a:srgbClr val="002060"/>
                </a:solidFill>
              </a:rPr>
              <a:t> </a:t>
            </a:r>
            <a:r>
              <a:rPr lang="lv-LV" altLang="pl-PL" sz="1600" dirty="0" err="1" smtClean="0">
                <a:solidFill>
                  <a:srgbClr val="002060"/>
                </a:solidFill>
              </a:rPr>
              <a:t>types</a:t>
            </a:r>
            <a:r>
              <a:rPr lang="lv-LV" altLang="pl-PL" sz="1600" dirty="0" smtClean="0">
                <a:solidFill>
                  <a:srgbClr val="002060"/>
                </a:solidFill>
              </a:rPr>
              <a:t> </a:t>
            </a:r>
            <a:r>
              <a:rPr lang="lv-LV" altLang="pl-PL" sz="1600" dirty="0" err="1" smtClean="0">
                <a:solidFill>
                  <a:srgbClr val="002060"/>
                </a:solidFill>
              </a:rPr>
              <a:t>of</a:t>
            </a:r>
            <a:r>
              <a:rPr lang="lv-LV" altLang="pl-PL" sz="1600" dirty="0" smtClean="0">
                <a:solidFill>
                  <a:srgbClr val="002060"/>
                </a:solidFill>
              </a:rPr>
              <a:t> </a:t>
            </a:r>
            <a:r>
              <a:rPr lang="lv-LV" altLang="pl-PL" sz="1600" dirty="0" err="1" smtClean="0">
                <a:solidFill>
                  <a:srgbClr val="002060"/>
                </a:solidFill>
              </a:rPr>
              <a:t>other</a:t>
            </a:r>
            <a:r>
              <a:rPr lang="lv-LV" altLang="pl-PL" sz="1600" dirty="0" smtClean="0">
                <a:solidFill>
                  <a:srgbClr val="002060"/>
                </a:solidFill>
              </a:rPr>
              <a:t> </a:t>
            </a:r>
            <a:r>
              <a:rPr lang="lv-LV" altLang="pl-PL" sz="1600" dirty="0" err="1" smtClean="0">
                <a:solidFill>
                  <a:srgbClr val="002060"/>
                </a:solidFill>
              </a:rPr>
              <a:t>signal</a:t>
            </a:r>
            <a:r>
              <a:rPr lang="lv-LV" altLang="pl-PL" sz="1600" dirty="0" smtClean="0">
                <a:solidFill>
                  <a:srgbClr val="002060"/>
                </a:solidFill>
              </a:rPr>
              <a:t> </a:t>
            </a:r>
            <a:r>
              <a:rPr lang="lv-LV" altLang="pl-PL" sz="1600" dirty="0" err="1" smtClean="0">
                <a:solidFill>
                  <a:srgbClr val="002060"/>
                </a:solidFill>
              </a:rPr>
              <a:t>monitoring</a:t>
            </a:r>
            <a:r>
              <a:rPr lang="lv-LV" altLang="pl-PL" sz="1600" dirty="0" smtClean="0">
                <a:solidFill>
                  <a:srgbClr val="002060"/>
                </a:solidFill>
              </a:rPr>
              <a:t> </a:t>
            </a:r>
            <a:r>
              <a:rPr lang="lv-LV" altLang="pl-PL" sz="1600" dirty="0" err="1" smtClean="0">
                <a:solidFill>
                  <a:srgbClr val="002060"/>
                </a:solidFill>
              </a:rPr>
              <a:t>infrstructure</a:t>
            </a:r>
            <a:r>
              <a:rPr lang="lv-LV" altLang="pl-PL" sz="1600" dirty="0" smtClean="0">
                <a:solidFill>
                  <a:srgbClr val="002060"/>
                </a:solidFill>
              </a:rPr>
              <a:t> (</a:t>
            </a:r>
            <a:r>
              <a:rPr lang="lv-LV" altLang="pl-PL" sz="1600" dirty="0" err="1" smtClean="0">
                <a:solidFill>
                  <a:srgbClr val="002060"/>
                </a:solidFill>
              </a:rPr>
              <a:t>mobile</a:t>
            </a:r>
            <a:r>
              <a:rPr lang="lv-LV" altLang="pl-PL" sz="1600" dirty="0" smtClean="0">
                <a:solidFill>
                  <a:srgbClr val="002060"/>
                </a:solidFill>
              </a:rPr>
              <a:t> </a:t>
            </a:r>
            <a:r>
              <a:rPr lang="lv-LV" altLang="pl-PL" sz="1600" dirty="0" err="1" smtClean="0">
                <a:solidFill>
                  <a:srgbClr val="002060"/>
                </a:solidFill>
              </a:rPr>
              <a:t>measurement</a:t>
            </a:r>
            <a:r>
              <a:rPr lang="lv-LV" altLang="pl-PL" sz="1600" dirty="0" smtClean="0">
                <a:solidFill>
                  <a:srgbClr val="002060"/>
                </a:solidFill>
              </a:rPr>
              <a:t> </a:t>
            </a:r>
            <a:r>
              <a:rPr lang="lv-LV" altLang="pl-PL" sz="1600" dirty="0" err="1" smtClean="0">
                <a:solidFill>
                  <a:srgbClr val="002060"/>
                </a:solidFill>
              </a:rPr>
              <a:t>laboratories</a:t>
            </a:r>
            <a:r>
              <a:rPr lang="lv-LV" altLang="pl-PL" sz="1600" dirty="0" smtClean="0">
                <a:solidFill>
                  <a:srgbClr val="002060"/>
                </a:solidFill>
              </a:rPr>
              <a:t>, </a:t>
            </a:r>
            <a:r>
              <a:rPr lang="lv-LV" altLang="pl-PL" sz="1600" dirty="0" err="1" smtClean="0">
                <a:solidFill>
                  <a:srgbClr val="002060"/>
                </a:solidFill>
              </a:rPr>
              <a:t>signal</a:t>
            </a:r>
            <a:r>
              <a:rPr lang="lv-LV" altLang="pl-PL" sz="1600" dirty="0" smtClean="0">
                <a:solidFill>
                  <a:srgbClr val="002060"/>
                </a:solidFill>
              </a:rPr>
              <a:t> </a:t>
            </a:r>
            <a:r>
              <a:rPr lang="lv-LV" altLang="pl-PL" sz="1600" dirty="0" err="1" smtClean="0">
                <a:solidFill>
                  <a:srgbClr val="002060"/>
                </a:solidFill>
              </a:rPr>
              <a:t>pelengation</a:t>
            </a:r>
            <a:r>
              <a:rPr lang="lv-LV" altLang="pl-PL" sz="1600" dirty="0" smtClean="0">
                <a:solidFill>
                  <a:srgbClr val="002060"/>
                </a:solidFill>
              </a:rPr>
              <a:t> (</a:t>
            </a:r>
            <a:r>
              <a:rPr lang="lv-LV" altLang="pl-PL" sz="1600" dirty="0" err="1" smtClean="0">
                <a:solidFill>
                  <a:srgbClr val="002060"/>
                </a:solidFill>
              </a:rPr>
              <a:t>up</a:t>
            </a:r>
            <a:r>
              <a:rPr lang="lv-LV" altLang="pl-PL" sz="1600" dirty="0" smtClean="0">
                <a:solidFill>
                  <a:srgbClr val="002060"/>
                </a:solidFill>
              </a:rPr>
              <a:t> to 7GHz)). </a:t>
            </a:r>
            <a:r>
              <a:rPr lang="lv-LV" altLang="pl-PL" sz="1600" dirty="0" err="1" smtClean="0">
                <a:solidFill>
                  <a:srgbClr val="002060"/>
                </a:solidFill>
              </a:rPr>
              <a:t>Spectrum</a:t>
            </a:r>
            <a:r>
              <a:rPr lang="lv-LV" altLang="pl-PL" sz="1600" dirty="0" smtClean="0">
                <a:solidFill>
                  <a:srgbClr val="002060"/>
                </a:solidFill>
              </a:rPr>
              <a:t> </a:t>
            </a:r>
            <a:r>
              <a:rPr lang="lv-LV" altLang="pl-PL" sz="1600" dirty="0" err="1" smtClean="0">
                <a:solidFill>
                  <a:srgbClr val="002060"/>
                </a:solidFill>
              </a:rPr>
              <a:t>planning</a:t>
            </a:r>
            <a:r>
              <a:rPr lang="lv-LV" altLang="pl-PL" sz="1600" dirty="0" smtClean="0">
                <a:solidFill>
                  <a:srgbClr val="002060"/>
                </a:solidFill>
              </a:rPr>
              <a:t> </a:t>
            </a:r>
            <a:r>
              <a:rPr lang="lv-LV" altLang="pl-PL" sz="1600" dirty="0" err="1" smtClean="0">
                <a:solidFill>
                  <a:srgbClr val="002060"/>
                </a:solidFill>
              </a:rPr>
              <a:t>calculation</a:t>
            </a:r>
            <a:r>
              <a:rPr lang="lv-LV" altLang="pl-PL" sz="1600" dirty="0" smtClean="0">
                <a:solidFill>
                  <a:srgbClr val="002060"/>
                </a:solidFill>
              </a:rPr>
              <a:t> </a:t>
            </a:r>
            <a:r>
              <a:rPr lang="lv-LV" altLang="pl-PL" sz="1600" dirty="0" err="1" smtClean="0">
                <a:solidFill>
                  <a:srgbClr val="002060"/>
                </a:solidFill>
              </a:rPr>
              <a:t>programmes</a:t>
            </a:r>
            <a:endParaRPr lang="lv-LV" altLang="pl-PL" sz="1600" dirty="0" smtClean="0">
              <a:solidFill>
                <a:srgbClr val="002060"/>
              </a:solidFill>
            </a:endParaRPr>
          </a:p>
          <a:p>
            <a:pPr marL="0" indent="0">
              <a:buNone/>
            </a:pPr>
            <a:endParaRPr lang="lv-LV" altLang="pl-PL" sz="1600" dirty="0" smtClean="0">
              <a:solidFill>
                <a:srgbClr val="002060"/>
              </a:solidFill>
            </a:endParaRPr>
          </a:p>
          <a:p>
            <a:pPr marL="0" indent="0">
              <a:buNone/>
            </a:pPr>
            <a:r>
              <a:rPr lang="lv-LV" altLang="pl-PL" sz="1600" b="1" dirty="0" smtClean="0">
                <a:solidFill>
                  <a:srgbClr val="002060"/>
                </a:solidFill>
              </a:rPr>
              <a:t>CONNECTIONS</a:t>
            </a:r>
          </a:p>
          <a:p>
            <a:pPr marL="0" indent="0">
              <a:buNone/>
            </a:pPr>
            <a:r>
              <a:rPr lang="lv-LV" altLang="pl-PL" sz="1600" dirty="0" err="1" smtClean="0">
                <a:solidFill>
                  <a:srgbClr val="002060"/>
                </a:solidFill>
              </a:rPr>
              <a:t>Members</a:t>
            </a:r>
            <a:r>
              <a:rPr lang="lv-LV" altLang="pl-PL" sz="1600" dirty="0" smtClean="0">
                <a:solidFill>
                  <a:srgbClr val="002060"/>
                </a:solidFill>
              </a:rPr>
              <a:t> </a:t>
            </a:r>
            <a:r>
              <a:rPr lang="lv-LV" altLang="pl-PL" sz="1600" dirty="0" err="1" smtClean="0">
                <a:solidFill>
                  <a:srgbClr val="002060"/>
                </a:solidFill>
              </a:rPr>
              <a:t>of</a:t>
            </a:r>
            <a:r>
              <a:rPr lang="lv-LV" altLang="pl-PL" sz="1600" dirty="0" smtClean="0">
                <a:solidFill>
                  <a:srgbClr val="002060"/>
                </a:solidFill>
              </a:rPr>
              <a:t> TAIEX </a:t>
            </a:r>
            <a:r>
              <a:rPr lang="lv-LV" altLang="pl-PL" sz="1600" dirty="0" err="1" smtClean="0">
                <a:solidFill>
                  <a:srgbClr val="002060"/>
                </a:solidFill>
              </a:rPr>
              <a:t>expert</a:t>
            </a:r>
            <a:r>
              <a:rPr lang="lv-LV" altLang="pl-PL" sz="1600" dirty="0" smtClean="0">
                <a:solidFill>
                  <a:srgbClr val="002060"/>
                </a:solidFill>
              </a:rPr>
              <a:t> </a:t>
            </a:r>
            <a:r>
              <a:rPr lang="lv-LV" altLang="pl-PL" sz="1600" dirty="0" err="1" smtClean="0">
                <a:solidFill>
                  <a:srgbClr val="002060"/>
                </a:solidFill>
              </a:rPr>
              <a:t>network</a:t>
            </a:r>
            <a:r>
              <a:rPr lang="lv-LV" altLang="pl-PL" sz="1600" dirty="0" smtClean="0">
                <a:solidFill>
                  <a:srgbClr val="002060"/>
                </a:solidFill>
              </a:rPr>
              <a:t>, </a:t>
            </a:r>
            <a:r>
              <a:rPr lang="lv-LV" sz="1600" dirty="0" smtClean="0">
                <a:solidFill>
                  <a:srgbClr val="002060"/>
                </a:solidFill>
              </a:rPr>
              <a:t>RSP, RSC, ECC, </a:t>
            </a:r>
            <a:r>
              <a:rPr lang="en-US" sz="1600" dirty="0" smtClean="0">
                <a:solidFill>
                  <a:srgbClr val="002060"/>
                </a:solidFill>
              </a:rPr>
              <a:t>CEPT</a:t>
            </a:r>
            <a:r>
              <a:rPr lang="lv-LV" sz="1600" dirty="0" smtClean="0">
                <a:solidFill>
                  <a:srgbClr val="002060"/>
                </a:solidFill>
              </a:rPr>
              <a:t>, ITU, </a:t>
            </a:r>
            <a:r>
              <a:rPr lang="lv-LV" sz="1600" dirty="0" err="1" smtClean="0">
                <a:solidFill>
                  <a:srgbClr val="002060"/>
                </a:solidFill>
              </a:rPr>
              <a:t>etc</a:t>
            </a:r>
            <a:r>
              <a:rPr lang="lv-LV" sz="1600" dirty="0" smtClean="0">
                <a:solidFill>
                  <a:srgbClr val="002060"/>
                </a:solidFill>
              </a:rPr>
              <a:t>. </a:t>
            </a:r>
            <a:r>
              <a:rPr lang="lv-LV" sz="1600" dirty="0" err="1">
                <a:solidFill>
                  <a:srgbClr val="002060"/>
                </a:solidFill>
              </a:rPr>
              <a:t>Partnerships</a:t>
            </a:r>
            <a:r>
              <a:rPr lang="lv-LV" sz="1600" dirty="0">
                <a:solidFill>
                  <a:srgbClr val="002060"/>
                </a:solidFill>
              </a:rPr>
              <a:t> </a:t>
            </a:r>
            <a:r>
              <a:rPr lang="lv-LV" sz="1600" dirty="0" err="1">
                <a:solidFill>
                  <a:srgbClr val="002060"/>
                </a:solidFill>
              </a:rPr>
              <a:t>and</a:t>
            </a:r>
            <a:r>
              <a:rPr lang="lv-LV" sz="1600" dirty="0">
                <a:solidFill>
                  <a:srgbClr val="002060"/>
                </a:solidFill>
              </a:rPr>
              <a:t> </a:t>
            </a:r>
            <a:r>
              <a:rPr lang="lv-LV" sz="1600" dirty="0" err="1">
                <a:solidFill>
                  <a:srgbClr val="002060"/>
                </a:solidFill>
              </a:rPr>
              <a:t>experience</a:t>
            </a:r>
            <a:r>
              <a:rPr lang="lv-LV" sz="1600" dirty="0">
                <a:solidFill>
                  <a:srgbClr val="002060"/>
                </a:solidFill>
              </a:rPr>
              <a:t> </a:t>
            </a:r>
            <a:r>
              <a:rPr lang="lv-LV" sz="1600" dirty="0" err="1">
                <a:solidFill>
                  <a:srgbClr val="002060"/>
                </a:solidFill>
              </a:rPr>
              <a:t>with</a:t>
            </a:r>
            <a:r>
              <a:rPr lang="lv-LV" sz="1600" dirty="0">
                <a:solidFill>
                  <a:srgbClr val="002060"/>
                </a:solidFill>
              </a:rPr>
              <a:t> </a:t>
            </a:r>
            <a:r>
              <a:rPr lang="lv-LV" sz="1600" u="sng" dirty="0" err="1">
                <a:solidFill>
                  <a:srgbClr val="002060"/>
                </a:solidFill>
              </a:rPr>
              <a:t>telecom</a:t>
            </a:r>
            <a:r>
              <a:rPr lang="lv-LV" sz="1600" u="sng" dirty="0">
                <a:solidFill>
                  <a:srgbClr val="002060"/>
                </a:solidFill>
              </a:rPr>
              <a:t> </a:t>
            </a:r>
            <a:r>
              <a:rPr lang="lv-LV" sz="1600" u="sng" dirty="0" err="1">
                <a:solidFill>
                  <a:srgbClr val="002060"/>
                </a:solidFill>
              </a:rPr>
              <a:t>community</a:t>
            </a:r>
            <a:r>
              <a:rPr lang="lv-LV" sz="1600" dirty="0">
                <a:solidFill>
                  <a:srgbClr val="002060"/>
                </a:solidFill>
              </a:rPr>
              <a:t>. </a:t>
            </a:r>
            <a:endParaRPr lang="lv-LV" sz="1600" dirty="0" smtClean="0">
              <a:solidFill>
                <a:srgbClr val="002060"/>
              </a:solidFill>
            </a:endParaRPr>
          </a:p>
          <a:p>
            <a:pPr marL="0" indent="0">
              <a:buNone/>
            </a:pPr>
            <a:endParaRPr lang="en-US" sz="1600" dirty="0">
              <a:solidFill>
                <a:srgbClr val="002060"/>
              </a:solidFill>
            </a:endParaRPr>
          </a:p>
          <a:p>
            <a:pPr marL="0" indent="0">
              <a:buNone/>
            </a:pPr>
            <a:r>
              <a:rPr lang="lv-LV" altLang="pl-PL" sz="1600" b="1" dirty="0" smtClean="0">
                <a:solidFill>
                  <a:srgbClr val="002060"/>
                </a:solidFill>
              </a:rPr>
              <a:t>COMMUNICATION&amp;DISSEMINATION</a:t>
            </a:r>
            <a:endParaRPr lang="lv-LV" altLang="pl-PL" sz="1600" b="1" dirty="0">
              <a:solidFill>
                <a:srgbClr val="002060"/>
              </a:solidFill>
            </a:endParaRPr>
          </a:p>
          <a:p>
            <a:pPr marL="0" indent="0">
              <a:buNone/>
            </a:pPr>
            <a:r>
              <a:rPr lang="lv-LV" altLang="pl-PL" sz="1600" dirty="0" err="1" smtClean="0">
                <a:solidFill>
                  <a:srgbClr val="002060"/>
                </a:solidFill>
              </a:rPr>
              <a:t>We</a:t>
            </a:r>
            <a:r>
              <a:rPr lang="lv-LV" altLang="pl-PL" sz="1600" dirty="0" smtClean="0">
                <a:solidFill>
                  <a:srgbClr val="002060"/>
                </a:solidFill>
              </a:rPr>
              <a:t> </a:t>
            </a:r>
            <a:r>
              <a:rPr lang="lv-LV" altLang="pl-PL" sz="1600" dirty="0" err="1" smtClean="0">
                <a:solidFill>
                  <a:srgbClr val="002060"/>
                </a:solidFill>
              </a:rPr>
              <a:t>can</a:t>
            </a:r>
            <a:r>
              <a:rPr lang="lv-LV" altLang="pl-PL" sz="1600" dirty="0" smtClean="0">
                <a:solidFill>
                  <a:srgbClr val="002060"/>
                </a:solidFill>
              </a:rPr>
              <a:t> </a:t>
            </a:r>
            <a:r>
              <a:rPr lang="lv-LV" altLang="pl-PL" sz="1600" dirty="0" err="1" smtClean="0">
                <a:solidFill>
                  <a:srgbClr val="002060"/>
                </a:solidFill>
              </a:rPr>
              <a:t>ensure</a:t>
            </a:r>
            <a:r>
              <a:rPr lang="lv-LV" altLang="pl-PL" sz="1600" dirty="0" smtClean="0">
                <a:solidFill>
                  <a:srgbClr val="002060"/>
                </a:solidFill>
              </a:rPr>
              <a:t> C&amp;D </a:t>
            </a:r>
            <a:r>
              <a:rPr lang="lv-LV" altLang="pl-PL" sz="1600" dirty="0" err="1" smtClean="0">
                <a:solidFill>
                  <a:srgbClr val="002060"/>
                </a:solidFill>
              </a:rPr>
              <a:t>of</a:t>
            </a:r>
            <a:r>
              <a:rPr lang="lv-LV" altLang="pl-PL" sz="1600" dirty="0" smtClean="0">
                <a:solidFill>
                  <a:srgbClr val="002060"/>
                </a:solidFill>
              </a:rPr>
              <a:t> </a:t>
            </a:r>
            <a:r>
              <a:rPr lang="lv-LV" altLang="pl-PL" sz="1600" dirty="0" err="1" smtClean="0">
                <a:solidFill>
                  <a:srgbClr val="002060"/>
                </a:solidFill>
              </a:rPr>
              <a:t>projects</a:t>
            </a:r>
            <a:r>
              <a:rPr lang="lv-LV" altLang="pl-PL" sz="1600" dirty="0" smtClean="0">
                <a:solidFill>
                  <a:srgbClr val="002060"/>
                </a:solidFill>
              </a:rPr>
              <a:t> </a:t>
            </a:r>
            <a:r>
              <a:rPr lang="lv-LV" altLang="pl-PL" sz="1600" dirty="0" err="1" smtClean="0">
                <a:solidFill>
                  <a:srgbClr val="002060"/>
                </a:solidFill>
              </a:rPr>
              <a:t>results</a:t>
            </a:r>
            <a:r>
              <a:rPr lang="lv-LV" altLang="pl-PL" sz="1600" dirty="0" smtClean="0">
                <a:solidFill>
                  <a:srgbClr val="002060"/>
                </a:solidFill>
              </a:rPr>
              <a:t> </a:t>
            </a:r>
            <a:r>
              <a:rPr lang="lv-LV" altLang="pl-PL" sz="1600" dirty="0" err="1" smtClean="0">
                <a:solidFill>
                  <a:srgbClr val="002060"/>
                </a:solidFill>
              </a:rPr>
              <a:t>in</a:t>
            </a:r>
            <a:r>
              <a:rPr lang="lv-LV" altLang="pl-PL" sz="1600" dirty="0" smtClean="0">
                <a:solidFill>
                  <a:srgbClr val="002060"/>
                </a:solidFill>
              </a:rPr>
              <a:t> </a:t>
            </a:r>
            <a:r>
              <a:rPr lang="lv-LV" altLang="pl-PL" sz="1600" dirty="0" err="1" smtClean="0">
                <a:solidFill>
                  <a:srgbClr val="002060"/>
                </a:solidFill>
              </a:rPr>
              <a:t>our</a:t>
            </a:r>
            <a:r>
              <a:rPr lang="lv-LV" altLang="pl-PL" sz="1600" dirty="0" smtClean="0">
                <a:solidFill>
                  <a:srgbClr val="002060"/>
                </a:solidFill>
              </a:rPr>
              <a:t> </a:t>
            </a:r>
            <a:r>
              <a:rPr lang="en-US" altLang="pl-PL" sz="1600" dirty="0" smtClean="0">
                <a:solidFill>
                  <a:srgbClr val="002060"/>
                </a:solidFill>
              </a:rPr>
              <a:t>Europe’s </a:t>
            </a:r>
            <a:r>
              <a:rPr lang="en-US" altLang="pl-PL" sz="1600" dirty="0">
                <a:solidFill>
                  <a:srgbClr val="002060"/>
                </a:solidFill>
              </a:rPr>
              <a:t>Leading 5G Ecosystem Forum ''5G </a:t>
            </a:r>
            <a:r>
              <a:rPr lang="en-US" altLang="pl-PL" sz="1600" dirty="0" err="1" smtClean="0">
                <a:solidFill>
                  <a:srgbClr val="002060"/>
                </a:solidFill>
              </a:rPr>
              <a:t>Techritory</a:t>
            </a:r>
            <a:r>
              <a:rPr lang="lv-LV" altLang="pl-PL" sz="1600" dirty="0" smtClean="0">
                <a:solidFill>
                  <a:srgbClr val="002060"/>
                </a:solidFill>
              </a:rPr>
              <a:t>"</a:t>
            </a:r>
            <a:endParaRPr lang="en-US" altLang="pl-PL" sz="1600" dirty="0">
              <a:solidFill>
                <a:srgbClr val="002060"/>
              </a:solidFill>
            </a:endParaRPr>
          </a:p>
          <a:p>
            <a:endParaRPr lang="hu-HU" altLang="pl-PL" sz="1600" b="1" dirty="0">
              <a:solidFill>
                <a:srgbClr val="006491"/>
              </a:solidFill>
            </a:endParaRPr>
          </a:p>
        </p:txBody>
      </p:sp>
    </p:spTree>
    <p:extLst>
      <p:ext uri="{BB962C8B-B14F-4D97-AF65-F5344CB8AC3E}">
        <p14:creationId xmlns:p14="http://schemas.microsoft.com/office/powerpoint/2010/main" val="4084466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14BFB2-2DE1-4251-AF1B-FB4C1584A84A}"/>
              </a:ext>
            </a:extLst>
          </p:cNvPr>
          <p:cNvSpPr>
            <a:spLocks noGrp="1"/>
          </p:cNvSpPr>
          <p:nvPr>
            <p:ph type="title"/>
          </p:nvPr>
        </p:nvSpPr>
        <p:spPr>
          <a:xfrm>
            <a:off x="677334" y="609600"/>
            <a:ext cx="8596668" cy="1320800"/>
          </a:xfrm>
        </p:spPr>
        <p:txBody>
          <a:bodyPr>
            <a:normAutofit/>
          </a:bodyPr>
          <a:lstStyle/>
          <a:p>
            <a:r>
              <a:rPr lang="lv-LV" altLang="pl-PL" dirty="0" err="1" smtClean="0">
                <a:solidFill>
                  <a:srgbClr val="009543"/>
                </a:solidFill>
              </a:rPr>
              <a:t>Interested</a:t>
            </a:r>
            <a:r>
              <a:rPr lang="lv-LV" altLang="pl-PL" dirty="0" smtClean="0">
                <a:solidFill>
                  <a:srgbClr val="009543"/>
                </a:solidFill>
              </a:rPr>
              <a:t> to </a:t>
            </a:r>
            <a:r>
              <a:rPr lang="lv-LV" altLang="pl-PL" dirty="0" err="1" smtClean="0">
                <a:solidFill>
                  <a:srgbClr val="009543"/>
                </a:solidFill>
              </a:rPr>
              <a:t>participate</a:t>
            </a:r>
            <a:r>
              <a:rPr lang="lv-LV" altLang="pl-PL" dirty="0" smtClean="0">
                <a:solidFill>
                  <a:srgbClr val="009543"/>
                </a:solidFill>
              </a:rPr>
              <a:t> </a:t>
            </a:r>
            <a:r>
              <a:rPr lang="lv-LV" altLang="pl-PL" dirty="0" err="1" smtClean="0">
                <a:solidFill>
                  <a:srgbClr val="009543"/>
                </a:solidFill>
              </a:rPr>
              <a:t>in</a:t>
            </a:r>
            <a:r>
              <a:rPr lang="lv-LV" altLang="pl-PL" dirty="0" smtClean="0">
                <a:solidFill>
                  <a:srgbClr val="009543"/>
                </a:solidFill>
              </a:rPr>
              <a:t> </a:t>
            </a:r>
            <a:r>
              <a:rPr lang="lv-LV" altLang="pl-PL" dirty="0" err="1" smtClean="0">
                <a:solidFill>
                  <a:srgbClr val="009543"/>
                </a:solidFill>
              </a:rPr>
              <a:t>project</a:t>
            </a:r>
            <a:r>
              <a:rPr lang="lv-LV" altLang="pl-PL" dirty="0" smtClean="0">
                <a:solidFill>
                  <a:srgbClr val="009543"/>
                </a:solidFill>
              </a:rPr>
              <a:t> </a:t>
            </a:r>
            <a:r>
              <a:rPr lang="lv-LV" altLang="pl-PL" dirty="0" err="1" smtClean="0">
                <a:solidFill>
                  <a:srgbClr val="009543"/>
                </a:solidFill>
              </a:rPr>
              <a:t>topics</a:t>
            </a:r>
            <a:r>
              <a:rPr lang="lv-LV" altLang="pl-PL" dirty="0" smtClean="0">
                <a:solidFill>
                  <a:srgbClr val="009543"/>
                </a:solidFill>
              </a:rPr>
              <a:t>:</a:t>
            </a:r>
            <a:endParaRPr lang="sk-SK" dirty="0">
              <a:solidFill>
                <a:srgbClr val="00B050"/>
              </a:solidFill>
            </a:endParaRPr>
          </a:p>
        </p:txBody>
      </p:sp>
      <p:sp>
        <p:nvSpPr>
          <p:cNvPr id="5" name="Zástupný objekt pre obsah 4">
            <a:extLst>
              <a:ext uri="{FF2B5EF4-FFF2-40B4-BE49-F238E27FC236}">
                <a16:creationId xmlns:a16="http://schemas.microsoft.com/office/drawing/2014/main" id="{58BA1383-8A10-4901-986E-4B99C769EC7D}"/>
              </a:ext>
            </a:extLst>
          </p:cNvPr>
          <p:cNvSpPr>
            <a:spLocks noGrp="1"/>
          </p:cNvSpPr>
          <p:nvPr>
            <p:ph idx="1"/>
          </p:nvPr>
        </p:nvSpPr>
        <p:spPr>
          <a:xfrm>
            <a:off x="814985" y="2009723"/>
            <a:ext cx="8596668" cy="3880773"/>
          </a:xfrm>
        </p:spPr>
        <p:txBody>
          <a:bodyPr>
            <a:normAutofit/>
          </a:bodyPr>
          <a:lstStyle/>
          <a:p>
            <a:pPr marL="0" indent="0">
              <a:buNone/>
            </a:pPr>
            <a:endParaRPr lang="lv-LV" altLang="pl-PL" b="1" dirty="0" smtClean="0">
              <a:solidFill>
                <a:srgbClr val="006491"/>
              </a:solidFill>
            </a:endParaRPr>
          </a:p>
          <a:p>
            <a:r>
              <a:rPr lang="lv-LV" altLang="pl-PL" b="1" dirty="0" smtClean="0">
                <a:solidFill>
                  <a:srgbClr val="002060"/>
                </a:solidFill>
              </a:rPr>
              <a:t>5G </a:t>
            </a:r>
            <a:r>
              <a:rPr lang="lv-LV" altLang="pl-PL" b="1" dirty="0" err="1" smtClean="0">
                <a:solidFill>
                  <a:srgbClr val="002060"/>
                </a:solidFill>
              </a:rPr>
              <a:t>infrastructure</a:t>
            </a:r>
            <a:r>
              <a:rPr lang="lv-LV" altLang="pl-PL" b="1" dirty="0" smtClean="0">
                <a:solidFill>
                  <a:srgbClr val="002060"/>
                </a:solidFill>
              </a:rPr>
              <a:t> </a:t>
            </a:r>
            <a:r>
              <a:rPr lang="lv-LV" altLang="pl-PL" b="1" dirty="0" err="1" smtClean="0">
                <a:solidFill>
                  <a:srgbClr val="002060"/>
                </a:solidFill>
              </a:rPr>
              <a:t>development&amp;deployment</a:t>
            </a:r>
            <a:endParaRPr lang="lv-LV" altLang="pl-PL" b="1" dirty="0" smtClean="0">
              <a:solidFill>
                <a:srgbClr val="002060"/>
              </a:solidFill>
            </a:endParaRPr>
          </a:p>
          <a:p>
            <a:pPr lvl="0"/>
            <a:r>
              <a:rPr lang="lv-LV" b="1" dirty="0" err="1">
                <a:solidFill>
                  <a:srgbClr val="002060"/>
                </a:solidFill>
              </a:rPr>
              <a:t>artificial</a:t>
            </a:r>
            <a:r>
              <a:rPr lang="lv-LV" b="1" dirty="0">
                <a:solidFill>
                  <a:srgbClr val="002060"/>
                </a:solidFill>
              </a:rPr>
              <a:t> </a:t>
            </a:r>
            <a:r>
              <a:rPr lang="lv-LV" b="1" dirty="0" err="1">
                <a:solidFill>
                  <a:srgbClr val="002060"/>
                </a:solidFill>
              </a:rPr>
              <a:t>intelligence</a:t>
            </a:r>
            <a:r>
              <a:rPr lang="lv-LV" b="1" dirty="0">
                <a:solidFill>
                  <a:srgbClr val="002060"/>
                </a:solidFill>
              </a:rPr>
              <a:t> </a:t>
            </a:r>
            <a:r>
              <a:rPr lang="lv-LV" b="1" dirty="0" err="1">
                <a:solidFill>
                  <a:srgbClr val="002060"/>
                </a:solidFill>
              </a:rPr>
              <a:t>and</a:t>
            </a:r>
            <a:r>
              <a:rPr lang="lv-LV" b="1" dirty="0">
                <a:solidFill>
                  <a:srgbClr val="002060"/>
                </a:solidFill>
              </a:rPr>
              <a:t> </a:t>
            </a:r>
            <a:r>
              <a:rPr lang="lv-LV" b="1" dirty="0" err="1" smtClean="0">
                <a:solidFill>
                  <a:srgbClr val="002060"/>
                </a:solidFill>
              </a:rPr>
              <a:t>robotics</a:t>
            </a:r>
            <a:endParaRPr lang="lv-LV" b="1" dirty="0" smtClean="0">
              <a:solidFill>
                <a:srgbClr val="002060"/>
              </a:solidFill>
            </a:endParaRPr>
          </a:p>
          <a:p>
            <a:r>
              <a:rPr lang="lv-LV" b="1" dirty="0" err="1">
                <a:solidFill>
                  <a:srgbClr val="002060"/>
                </a:solidFill>
              </a:rPr>
              <a:t>emerging</a:t>
            </a:r>
            <a:r>
              <a:rPr lang="lv-LV" b="1" dirty="0">
                <a:solidFill>
                  <a:srgbClr val="002060"/>
                </a:solidFill>
              </a:rPr>
              <a:t> </a:t>
            </a:r>
            <a:r>
              <a:rPr lang="lv-LV" b="1" dirty="0" err="1">
                <a:solidFill>
                  <a:srgbClr val="002060"/>
                </a:solidFill>
              </a:rPr>
              <a:t>enabling</a:t>
            </a:r>
            <a:r>
              <a:rPr lang="lv-LV" b="1" dirty="0">
                <a:solidFill>
                  <a:srgbClr val="002060"/>
                </a:solidFill>
              </a:rPr>
              <a:t> </a:t>
            </a:r>
            <a:r>
              <a:rPr lang="lv-LV" b="1" dirty="0" err="1">
                <a:solidFill>
                  <a:srgbClr val="002060"/>
                </a:solidFill>
              </a:rPr>
              <a:t>technologies</a:t>
            </a:r>
            <a:endParaRPr lang="lv-LV" b="1" dirty="0">
              <a:solidFill>
                <a:srgbClr val="002060"/>
              </a:solidFill>
            </a:endParaRPr>
          </a:p>
          <a:p>
            <a:pPr lvl="0"/>
            <a:r>
              <a:rPr lang="lv-LV" b="1" dirty="0" err="1" smtClean="0">
                <a:solidFill>
                  <a:srgbClr val="002060"/>
                </a:solidFill>
              </a:rPr>
              <a:t>device</a:t>
            </a:r>
            <a:r>
              <a:rPr lang="lv-LV" b="1" dirty="0" smtClean="0">
                <a:solidFill>
                  <a:srgbClr val="002060"/>
                </a:solidFill>
              </a:rPr>
              <a:t> </a:t>
            </a:r>
            <a:r>
              <a:rPr lang="lv-LV" b="1" dirty="0" err="1" smtClean="0">
                <a:solidFill>
                  <a:srgbClr val="002060"/>
                </a:solidFill>
              </a:rPr>
              <a:t>standardization</a:t>
            </a:r>
            <a:endParaRPr lang="lv-LV" b="1" dirty="0" smtClean="0">
              <a:solidFill>
                <a:srgbClr val="002060"/>
              </a:solidFill>
            </a:endParaRPr>
          </a:p>
          <a:p>
            <a:r>
              <a:rPr lang="lv-LV" b="1" dirty="0" err="1">
                <a:solidFill>
                  <a:srgbClr val="002060"/>
                </a:solidFill>
              </a:rPr>
              <a:t>key</a:t>
            </a:r>
            <a:r>
              <a:rPr lang="lv-LV" b="1" dirty="0">
                <a:solidFill>
                  <a:srgbClr val="002060"/>
                </a:solidFill>
              </a:rPr>
              <a:t> </a:t>
            </a:r>
            <a:r>
              <a:rPr lang="lv-LV" b="1" dirty="0" err="1">
                <a:solidFill>
                  <a:srgbClr val="002060"/>
                </a:solidFill>
              </a:rPr>
              <a:t>digital</a:t>
            </a:r>
            <a:r>
              <a:rPr lang="lv-LV" b="1" dirty="0">
                <a:solidFill>
                  <a:srgbClr val="002060"/>
                </a:solidFill>
              </a:rPr>
              <a:t> </a:t>
            </a:r>
            <a:r>
              <a:rPr lang="lv-LV" b="1" dirty="0" err="1">
                <a:solidFill>
                  <a:srgbClr val="002060"/>
                </a:solidFill>
              </a:rPr>
              <a:t>technologies</a:t>
            </a:r>
            <a:r>
              <a:rPr lang="lv-LV" b="1" dirty="0">
                <a:solidFill>
                  <a:srgbClr val="002060"/>
                </a:solidFill>
              </a:rPr>
              <a:t> </a:t>
            </a:r>
            <a:r>
              <a:rPr lang="lv-LV" b="1" dirty="0" err="1">
                <a:solidFill>
                  <a:srgbClr val="002060"/>
                </a:solidFill>
              </a:rPr>
              <a:t>including</a:t>
            </a:r>
            <a:r>
              <a:rPr lang="lv-LV" b="1" dirty="0">
                <a:solidFill>
                  <a:srgbClr val="002060"/>
                </a:solidFill>
              </a:rPr>
              <a:t> </a:t>
            </a:r>
            <a:r>
              <a:rPr lang="lv-LV" b="1" dirty="0" err="1">
                <a:solidFill>
                  <a:srgbClr val="002060"/>
                </a:solidFill>
              </a:rPr>
              <a:t>quantum</a:t>
            </a:r>
            <a:r>
              <a:rPr lang="lv-LV" b="1" dirty="0">
                <a:solidFill>
                  <a:srgbClr val="002060"/>
                </a:solidFill>
              </a:rPr>
              <a:t> </a:t>
            </a:r>
            <a:r>
              <a:rPr lang="lv-LV" b="1" dirty="0" err="1">
                <a:solidFill>
                  <a:srgbClr val="002060"/>
                </a:solidFill>
              </a:rPr>
              <a:t>technologies</a:t>
            </a:r>
            <a:endParaRPr lang="lv-LV" b="1" dirty="0">
              <a:solidFill>
                <a:srgbClr val="002060"/>
              </a:solidFill>
            </a:endParaRPr>
          </a:p>
          <a:p>
            <a:pPr lvl="0"/>
            <a:endParaRPr lang="lv-LV" dirty="0"/>
          </a:p>
        </p:txBody>
      </p:sp>
    </p:spTree>
    <p:extLst>
      <p:ext uri="{BB962C8B-B14F-4D97-AF65-F5344CB8AC3E}">
        <p14:creationId xmlns:p14="http://schemas.microsoft.com/office/powerpoint/2010/main" val="1877446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0EE323-F0DD-42A4-A989-1B94267A7FA0}"/>
              </a:ext>
            </a:extLst>
          </p:cNvPr>
          <p:cNvSpPr>
            <a:spLocks noGrp="1"/>
          </p:cNvSpPr>
          <p:nvPr>
            <p:ph type="title"/>
          </p:nvPr>
        </p:nvSpPr>
        <p:spPr/>
        <p:txBody>
          <a:bodyPr/>
          <a:lstStyle/>
          <a:p>
            <a:r>
              <a:rPr lang="sk-SK" altLang="pl-PL" dirty="0" err="1">
                <a:solidFill>
                  <a:srgbClr val="009543"/>
                </a:solidFill>
              </a:rPr>
              <a:t>Contact</a:t>
            </a:r>
            <a:r>
              <a:rPr lang="sk-SK" altLang="pl-PL" dirty="0">
                <a:solidFill>
                  <a:srgbClr val="009543"/>
                </a:solidFill>
              </a:rPr>
              <a:t> </a:t>
            </a:r>
            <a:r>
              <a:rPr lang="sk-SK" altLang="pl-PL" dirty="0" err="1">
                <a:solidFill>
                  <a:srgbClr val="009543"/>
                </a:solidFill>
              </a:rPr>
              <a:t>details</a:t>
            </a:r>
            <a:r>
              <a:rPr lang="sk-SK" altLang="pl-PL" dirty="0">
                <a:solidFill>
                  <a:srgbClr val="009543"/>
                </a:solidFill>
              </a:rPr>
              <a:t> </a:t>
            </a:r>
            <a:endParaRPr lang="sk-SK" dirty="0"/>
          </a:p>
        </p:txBody>
      </p:sp>
      <p:sp>
        <p:nvSpPr>
          <p:cNvPr id="3" name="Zástupný objekt pre obsah 2">
            <a:extLst>
              <a:ext uri="{FF2B5EF4-FFF2-40B4-BE49-F238E27FC236}">
                <a16:creationId xmlns:a16="http://schemas.microsoft.com/office/drawing/2014/main" id="{E6A584EB-AF88-4B48-ABFF-24BEB0F7B572}"/>
              </a:ext>
            </a:extLst>
          </p:cNvPr>
          <p:cNvSpPr>
            <a:spLocks noGrp="1"/>
          </p:cNvSpPr>
          <p:nvPr>
            <p:ph idx="1"/>
          </p:nvPr>
        </p:nvSpPr>
        <p:spPr/>
        <p:txBody>
          <a:bodyPr>
            <a:normAutofit fontScale="77500" lnSpcReduction="20000"/>
          </a:bodyPr>
          <a:lstStyle/>
          <a:p>
            <a:pPr marL="0" indent="0">
              <a:buNone/>
            </a:pPr>
            <a:r>
              <a:rPr lang="lv-LV" b="1" dirty="0" smtClean="0"/>
              <a:t>Māris Aleksandrovs</a:t>
            </a:r>
          </a:p>
          <a:p>
            <a:pPr marL="0" indent="0">
              <a:buNone/>
            </a:pPr>
            <a:r>
              <a:rPr lang="lv-LV" b="1" dirty="0" err="1" smtClean="0">
                <a:hlinkClick r:id="rId3"/>
              </a:rPr>
              <a:t>Maris.aleksandrovs@vases.lv</a:t>
            </a:r>
            <a:r>
              <a:rPr lang="lv-LV" b="1" dirty="0" smtClean="0"/>
              <a:t> </a:t>
            </a:r>
            <a:endParaRPr lang="lv-LV" b="1" dirty="0"/>
          </a:p>
          <a:p>
            <a:pPr marL="0" indent="0">
              <a:buNone/>
            </a:pPr>
            <a:endParaRPr lang="lv-LV" sz="1400" b="1" dirty="0" smtClean="0"/>
          </a:p>
          <a:p>
            <a:pPr marL="0" indent="0">
              <a:buNone/>
            </a:pPr>
            <a:r>
              <a:rPr lang="lv-LV" sz="1400" b="1" dirty="0" err="1" smtClean="0"/>
              <a:t>and</a:t>
            </a:r>
            <a:r>
              <a:rPr lang="lv-LV" sz="1400" b="1" dirty="0" smtClean="0"/>
              <a:t>/</a:t>
            </a:r>
            <a:r>
              <a:rPr lang="lv-LV" sz="1400" b="1" dirty="0" err="1" smtClean="0"/>
              <a:t>or</a:t>
            </a:r>
            <a:endParaRPr lang="lv-LV" sz="1400" b="1" dirty="0" smtClean="0"/>
          </a:p>
          <a:p>
            <a:pPr marL="0" indent="0">
              <a:buNone/>
            </a:pPr>
            <a:endParaRPr lang="lv-LV" sz="1400" b="1" dirty="0" smtClean="0"/>
          </a:p>
          <a:p>
            <a:pPr marL="0" indent="0">
              <a:buNone/>
            </a:pPr>
            <a:r>
              <a:rPr lang="lv-LV" dirty="0" err="1" smtClean="0"/>
              <a:t>Mrs</a:t>
            </a:r>
            <a:r>
              <a:rPr lang="lv-LV" dirty="0" smtClean="0"/>
              <a:t>. Monta Baltā</a:t>
            </a:r>
          </a:p>
          <a:p>
            <a:pPr marL="0" indent="0">
              <a:buNone/>
            </a:pPr>
            <a:r>
              <a:rPr lang="lv-LV" dirty="0" err="1" smtClean="0">
                <a:hlinkClick r:id="rId4"/>
              </a:rPr>
              <a:t>monta.balta@vases.lv</a:t>
            </a:r>
            <a:endParaRPr lang="lv-LV" dirty="0" smtClean="0"/>
          </a:p>
          <a:p>
            <a:pPr marL="0" indent="0">
              <a:buNone/>
            </a:pPr>
            <a:endParaRPr lang="lv-LV" dirty="0"/>
          </a:p>
          <a:p>
            <a:pPr marL="0" indent="0">
              <a:buNone/>
            </a:pPr>
            <a:endParaRPr lang="lv-LV" b="1" dirty="0" smtClean="0"/>
          </a:p>
          <a:p>
            <a:pPr marL="0" indent="0">
              <a:buNone/>
            </a:pPr>
            <a:r>
              <a:rPr lang="lv-LV" dirty="0"/>
              <a:t>VAS "Elektroniskie sakari" </a:t>
            </a:r>
            <a:endParaRPr lang="lv-LV" dirty="0" smtClean="0"/>
          </a:p>
          <a:p>
            <a:pPr marL="0" indent="0">
              <a:buNone/>
            </a:pPr>
            <a:r>
              <a:rPr lang="lv-LV" dirty="0" smtClean="0"/>
              <a:t>("</a:t>
            </a:r>
            <a:r>
              <a:rPr lang="lv-LV" dirty="0" err="1"/>
              <a:t>Electronic</a:t>
            </a:r>
            <a:r>
              <a:rPr lang="lv-LV" dirty="0"/>
              <a:t> </a:t>
            </a:r>
            <a:r>
              <a:rPr lang="lv-LV" dirty="0" err="1"/>
              <a:t>Communications</a:t>
            </a:r>
            <a:r>
              <a:rPr lang="lv-LV" dirty="0"/>
              <a:t> </a:t>
            </a:r>
            <a:r>
              <a:rPr lang="lv-LV" dirty="0" err="1"/>
              <a:t>Office</a:t>
            </a:r>
            <a:r>
              <a:rPr lang="lv-LV" dirty="0"/>
              <a:t> </a:t>
            </a:r>
            <a:r>
              <a:rPr lang="lv-LV" dirty="0" err="1"/>
              <a:t>of</a:t>
            </a:r>
            <a:r>
              <a:rPr lang="lv-LV" dirty="0"/>
              <a:t> </a:t>
            </a:r>
            <a:r>
              <a:rPr lang="lv-LV" dirty="0" err="1"/>
              <a:t>Latvia</a:t>
            </a:r>
            <a:r>
              <a:rPr lang="lv-LV" dirty="0"/>
              <a:t>" SJSC)</a:t>
            </a:r>
          </a:p>
          <a:p>
            <a:pPr marL="0" indent="0">
              <a:buNone/>
            </a:pPr>
            <a:r>
              <a:rPr lang="lv-LV" dirty="0"/>
              <a:t>Eksporta </a:t>
            </a:r>
            <a:r>
              <a:rPr lang="lv-LV" dirty="0" err="1"/>
              <a:t>street</a:t>
            </a:r>
            <a:r>
              <a:rPr lang="lv-LV" dirty="0"/>
              <a:t> 5, </a:t>
            </a:r>
            <a:r>
              <a:rPr lang="lv-LV" dirty="0" err="1"/>
              <a:t>Riga</a:t>
            </a:r>
            <a:r>
              <a:rPr lang="lv-LV" dirty="0"/>
              <a:t>, LV-1010, </a:t>
            </a:r>
            <a:r>
              <a:rPr lang="lv-LV" dirty="0" err="1" smtClean="0"/>
              <a:t>Latvia</a:t>
            </a:r>
            <a:endParaRPr lang="lv-LV" dirty="0" smtClean="0"/>
          </a:p>
          <a:p>
            <a:pPr marL="0" indent="0">
              <a:buNone/>
            </a:pPr>
            <a:r>
              <a:rPr lang="lv-LV" dirty="0">
                <a:hlinkClick r:id="rId5"/>
              </a:rPr>
              <a:t>https://</a:t>
            </a:r>
            <a:r>
              <a:rPr lang="lv-LV" dirty="0" smtClean="0">
                <a:hlinkClick r:id="rId5"/>
              </a:rPr>
              <a:t>www.vases.lv/en</a:t>
            </a:r>
            <a:r>
              <a:rPr lang="lv-LV" dirty="0" smtClean="0"/>
              <a:t> </a:t>
            </a:r>
            <a:endParaRPr lang="lv-LV" dirty="0"/>
          </a:p>
          <a:p>
            <a:pPr marL="0" indent="0">
              <a:buNone/>
            </a:pPr>
            <a:endParaRPr lang="sk-SK" dirty="0"/>
          </a:p>
        </p:txBody>
      </p:sp>
      <p:pic>
        <p:nvPicPr>
          <p:cNvPr id="4" name="Picture 3"/>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469542" y="1930400"/>
            <a:ext cx="4269781" cy="1741362"/>
          </a:xfrm>
          <a:prstGeom prst="rect">
            <a:avLst/>
          </a:prstGeom>
        </p:spPr>
      </p:pic>
    </p:spTree>
    <p:extLst>
      <p:ext uri="{BB962C8B-B14F-4D97-AF65-F5344CB8AC3E}">
        <p14:creationId xmlns:p14="http://schemas.microsoft.com/office/powerpoint/2010/main" val="4167933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193</TotalTime>
  <Words>408</Words>
  <Application>Microsoft Office PowerPoint</Application>
  <PresentationFormat>Panoramiczny</PresentationFormat>
  <Paragraphs>56</Paragraphs>
  <Slides>5</Slides>
  <Notes>2</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vt:i4>
      </vt:variant>
    </vt:vector>
  </HeadingPairs>
  <TitlesOfParts>
    <vt:vector size="11" baseType="lpstr">
      <vt:lpstr>Arial</vt:lpstr>
      <vt:lpstr>Arial Unicode MS</vt:lpstr>
      <vt:lpstr>Calibri</vt:lpstr>
      <vt:lpstr>Trebuchet MS</vt:lpstr>
      <vt:lpstr>Wingdings 3</vt:lpstr>
      <vt:lpstr>Fazeta</vt:lpstr>
      <vt:lpstr> Expertise offer in radio communications, 5G &amp; more Māris Aleksandrovs Electronic Communications Office of Latvia  </vt:lpstr>
      <vt:lpstr>Electronic Communications Office of Latvia</vt:lpstr>
      <vt:lpstr>Expertise (Electronic Communications Office of Latvia)</vt:lpstr>
      <vt:lpstr>Interested to participate in project topics:</vt:lpstr>
      <vt:lpstr>Contact details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(edit) Speaker name (edit) Organisation (edit)</dc:title>
  <dc:creator>Rua Terezia</dc:creator>
  <cp:lastModifiedBy>Marta Krutel</cp:lastModifiedBy>
  <cp:revision>23</cp:revision>
  <dcterms:created xsi:type="dcterms:W3CDTF">2021-04-15T06:02:10Z</dcterms:created>
  <dcterms:modified xsi:type="dcterms:W3CDTF">2022-01-20T10:49:16Z</dcterms:modified>
</cp:coreProperties>
</file>