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/>
    <p:restoredTop sz="94693"/>
  </p:normalViewPr>
  <p:slideViewPr>
    <p:cSldViewPr snapToGrid="0">
      <p:cViewPr varScale="1">
        <p:scale>
          <a:sx n="65" d="100"/>
          <a:sy n="65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2E17-CCBA-4A32-88DC-B9BC2AB3767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F903-C2DB-44E3-A705-EDD4037606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0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d6680ebe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fd6680ebe2_0_27:notes"/>
          <p:cNvSpPr txBox="1">
            <a:spLocks noGrp="1"/>
          </p:cNvSpPr>
          <p:nvPr>
            <p:ph type="body" idx="1"/>
          </p:nvPr>
        </p:nvSpPr>
        <p:spPr>
          <a:xfrm>
            <a:off x="755651" y="5078414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fd6680ebe2_0_27:notes"/>
          <p:cNvSpPr txBox="1">
            <a:spLocks noGrp="1"/>
          </p:cNvSpPr>
          <p:nvPr>
            <p:ph type="sldNum" idx="12"/>
          </p:nvPr>
        </p:nvSpPr>
        <p:spPr>
          <a:xfrm>
            <a:off x="4281496" y="10155239"/>
            <a:ext cx="3276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15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574758" y="153284"/>
            <a:ext cx="9482409" cy="66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65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.olivier@sodira-connec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vanten.fr/" TargetMode="External"/><Relationship Id="rId5" Type="http://schemas.openxmlformats.org/officeDocument/2006/relationships/hyperlink" Target="http://www.sodira-connect.com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microsoft.com/office/2007/relationships/hdphoto" Target="../media/hdphoto1.wdp"/><Relationship Id="rId28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51301" y="758117"/>
            <a:ext cx="91440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defRPr/>
            </a:pPr>
            <a:r>
              <a:rPr lang="sk-SK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>SODIRA CONNECT</a:t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</a:rPr>
              <a:t>Cécile </a:t>
            </a:r>
            <a:r>
              <a:rPr lang="en-GB" altLang="pl-PL" sz="3600" dirty="0" err="1">
                <a:solidFill>
                  <a:srgbClr val="009543"/>
                </a:solidFill>
              </a:rPr>
              <a:t>Gloaguen</a:t>
            </a:r>
            <a:r>
              <a:rPr lang="sk-SK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dirty="0">
                <a:solidFill>
                  <a:srgbClr val="009543"/>
                </a:solidFill>
                <a:latin typeface="+mj-lt"/>
              </a:rPr>
            </a:br>
            <a:endParaRPr lang="fr-FR" altLang="en-US" sz="3600" dirty="0">
              <a:solidFill>
                <a:srgbClr val="006491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1717041" y="5274527"/>
            <a:ext cx="687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Human-centered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14" y="1283854"/>
            <a:ext cx="6326665" cy="1111751"/>
          </a:xfrm>
          <a:prstGeom prst="rect">
            <a:avLst/>
          </a:prstGeom>
        </p:spPr>
      </p:pic>
      <p:pic>
        <p:nvPicPr>
          <p:cNvPr id="6" name="Google Shape;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488" y="947997"/>
            <a:ext cx="2262239" cy="202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1" y="167813"/>
            <a:ext cx="8596668" cy="13208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Short introduction of the institution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61" y="1063740"/>
            <a:ext cx="9131684" cy="48013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sk-SK" altLang="pl-PL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006491"/>
              </a:solidFill>
            </a:endParaRPr>
          </a:p>
          <a:p>
            <a:r>
              <a:rPr lang="en-US" b="1" dirty="0"/>
              <a:t>SODIRA Connect </a:t>
            </a:r>
            <a:r>
              <a:rPr lang="en-US" dirty="0"/>
              <a:t>is a company specialized in the field of "</a:t>
            </a:r>
            <a:r>
              <a:rPr lang="en-US" b="1" dirty="0"/>
              <a:t>Edge Computing</a:t>
            </a:r>
            <a:r>
              <a:rPr lang="en-US" dirty="0"/>
              <a:t>" which uses all the power of its technologies to serve the </a:t>
            </a:r>
            <a:r>
              <a:rPr lang="en-US" b="1" dirty="0"/>
              <a:t>Internet of Things </a:t>
            </a:r>
            <a:r>
              <a:rPr lang="en-US" dirty="0"/>
              <a:t>(</a:t>
            </a:r>
            <a:r>
              <a:rPr lang="en-US" dirty="0" err="1"/>
              <a:t>IoT</a:t>
            </a:r>
            <a:r>
              <a:rPr lang="en-US" dirty="0"/>
              <a:t>) and </a:t>
            </a:r>
            <a:r>
              <a:rPr lang="en-US" b="1" dirty="0"/>
              <a:t>Content Delivery </a:t>
            </a:r>
            <a:r>
              <a:rPr lang="en-US" dirty="0"/>
              <a:t>markets worldwide through its innovative products and services.</a:t>
            </a:r>
          </a:p>
          <a:p>
            <a:r>
              <a:rPr lang="en-US" dirty="0"/>
              <a:t>Its offer includes </a:t>
            </a:r>
            <a:r>
              <a:rPr lang="en-US" b="1" dirty="0"/>
              <a:t>intelligent gateways </a:t>
            </a:r>
            <a:r>
              <a:rPr lang="en-US" dirty="0"/>
              <a:t>that embed innovative software solutions such as caching, prefetching, secured data processing (including pictures, videos etc.) and a software solution suite installed locally or in the cloud to manage a complete network of sensors, intelligent gateways, contents and applications, while preserving the important aspects of security &amp; safety. </a:t>
            </a:r>
          </a:p>
          <a:p>
            <a:endParaRPr lang="en-US" dirty="0"/>
          </a:p>
          <a:p>
            <a:r>
              <a:rPr lang="en-US" dirty="0"/>
              <a:t>In 2021 SODIRA Connect acquired </a:t>
            </a:r>
            <a:r>
              <a:rPr lang="en-US" b="1" dirty="0"/>
              <a:t>ADVANTEN</a:t>
            </a:r>
            <a:r>
              <a:rPr lang="en-US" dirty="0"/>
              <a:t> and completes its product offering and its range of skills.</a:t>
            </a:r>
          </a:p>
          <a:p>
            <a:endParaRPr lang="en-US" dirty="0"/>
          </a:p>
          <a:p>
            <a:r>
              <a:rPr lang="en-US" dirty="0" err="1"/>
              <a:t>Advanten</a:t>
            </a:r>
            <a:r>
              <a:rPr lang="en-US" dirty="0"/>
              <a:t> </a:t>
            </a:r>
            <a:r>
              <a:rPr lang="en-US" b="1" dirty="0"/>
              <a:t>specializes in the design and manufacturing of antennas and wireless connectivity solutions for mobile and fixed applications</a:t>
            </a:r>
            <a:r>
              <a:rPr lang="en-US" dirty="0"/>
              <a:t>. Our </a:t>
            </a:r>
            <a:r>
              <a:rPr lang="en-US" b="1" dirty="0"/>
              <a:t>products</a:t>
            </a:r>
            <a:r>
              <a:rPr lang="en-US" dirty="0"/>
              <a:t> are intended for civilian, industrial and military applications.</a:t>
            </a:r>
          </a:p>
          <a:p>
            <a:endParaRPr lang="en-US" dirty="0"/>
          </a:p>
          <a:p>
            <a:r>
              <a:rPr lang="en-US" dirty="0"/>
              <a:t>Building on its expertise in the field of radio transmissions, </a:t>
            </a:r>
            <a:r>
              <a:rPr lang="en-US" b="1" dirty="0"/>
              <a:t>ADVANTEN</a:t>
            </a:r>
            <a:r>
              <a:rPr lang="en-US" dirty="0"/>
              <a:t> offers both radio modules and complete end-to-end radio solutions.</a:t>
            </a:r>
            <a:endParaRPr lang="sk-SK" b="1" dirty="0">
              <a:solidFill>
                <a:srgbClr val="006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4" y="188437"/>
            <a:ext cx="10843490" cy="661308"/>
          </a:xfrm>
        </p:spPr>
        <p:txBody>
          <a:bodyPr>
            <a:normAutofit/>
          </a:bodyPr>
          <a:lstStyle/>
          <a:p>
            <a:r>
              <a:rPr lang="en-GB" altLang="pl-PL" dirty="0" smtClean="0">
                <a:solidFill>
                  <a:srgbClr val="009543"/>
                </a:solidFill>
              </a:rPr>
              <a:t>Expertise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1006" y="1589695"/>
            <a:ext cx="5542181" cy="4777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100" dirty="0">
                <a:latin typeface="Avenir"/>
              </a:rPr>
              <a:t>R&amp;D skills in edge cloud:</a:t>
            </a:r>
            <a:endParaRPr lang="en-GB" sz="1100" dirty="0">
              <a:latin typeface="Avenir"/>
            </a:endParaRP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  <a:latin typeface="Arial"/>
                <a:ea typeface="Arial"/>
              </a:rPr>
              <a:t>Collaborative deep edge computing solutions </a:t>
            </a: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  <a:latin typeface="Arial"/>
                <a:ea typeface="Arial"/>
              </a:rPr>
              <a:t>Mobile deep edge computing gateways</a:t>
            </a: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  <a:latin typeface="Arial"/>
                <a:ea typeface="Arial"/>
              </a:rPr>
              <a:t>Integration between deep edge and cloud</a:t>
            </a:r>
          </a:p>
          <a:p>
            <a:pPr marL="0" indent="0">
              <a:lnSpc>
                <a:spcPct val="200000"/>
              </a:lnSpc>
              <a:buFont typeface="Wingdings 3" charset="2"/>
              <a:buNone/>
            </a:pPr>
            <a:r>
              <a:rPr lang="en-GB" sz="2100" dirty="0">
                <a:latin typeface="Avenir"/>
              </a:rPr>
              <a:t>R&amp;D skills in cybersecurity:</a:t>
            </a:r>
            <a:endParaRPr lang="en-GB" sz="1000" dirty="0">
              <a:latin typeface="Avenir"/>
            </a:endParaRPr>
          </a:p>
          <a:p>
            <a:r>
              <a:rPr lang="en-US" sz="1600" spc="-1" dirty="0">
                <a:solidFill>
                  <a:srgbClr val="000000"/>
                </a:solidFill>
                <a:latin typeface="Arial"/>
              </a:rPr>
              <a:t>Edge-based security solutions for </a:t>
            </a:r>
            <a:r>
              <a:rPr lang="en-US" sz="1600" spc="-1" dirty="0" err="1">
                <a:solidFill>
                  <a:srgbClr val="000000"/>
                </a:solidFill>
                <a:latin typeface="Arial"/>
              </a:rPr>
              <a:t>IoT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Content caching security implementation</a:t>
            </a:r>
          </a:p>
          <a:p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IPS/IDS  for </a:t>
            </a:r>
            <a:r>
              <a:rPr lang="en-US" sz="1600" spc="-1" dirty="0" err="1">
                <a:solidFill>
                  <a:srgbClr val="000000"/>
                </a:solidFill>
                <a:latin typeface="Arial"/>
                <a:ea typeface="DejaVu Sans"/>
              </a:rPr>
              <a:t>IoT</a:t>
            </a: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 applications</a:t>
            </a:r>
          </a:p>
          <a:p>
            <a:pPr marL="165100" indent="0">
              <a:buFont typeface="Wingdings 3" charset="2"/>
              <a:buNone/>
            </a:pPr>
            <a:endParaRPr lang="en-GB" sz="2100" dirty="0">
              <a:latin typeface="Avenir"/>
            </a:endParaRPr>
          </a:p>
          <a:p>
            <a:pPr marL="165100" indent="0">
              <a:buFont typeface="Wingdings 3" charset="2"/>
              <a:buNone/>
            </a:pPr>
            <a:r>
              <a:rPr lang="en-GB" sz="2100" dirty="0">
                <a:latin typeface="Avenir"/>
              </a:rPr>
              <a:t>R&amp;D skills in Content Caching:</a:t>
            </a:r>
            <a:endParaRPr lang="en-US" sz="1600" spc="-1" dirty="0">
              <a:solidFill>
                <a:srgbClr val="000000"/>
              </a:solidFill>
              <a:ea typeface="DejaVu Sans"/>
            </a:endParaRP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</a:rPr>
              <a:t>Context-aware/ 6G caching strategies</a:t>
            </a: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</a:rPr>
              <a:t>Intelligent algorithms for cache content placement</a:t>
            </a: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</a:rPr>
              <a:t>Involving content and users related information</a:t>
            </a:r>
          </a:p>
          <a:p>
            <a:pPr marL="266700" indent="-185738"/>
            <a:r>
              <a:rPr lang="en-US" sz="1600" spc="-1" dirty="0">
                <a:solidFill>
                  <a:srgbClr val="000000"/>
                </a:solidFill>
              </a:rPr>
              <a:t>Distributed caching algorithms of content delivery (network cost,..)</a:t>
            </a:r>
          </a:p>
          <a:p>
            <a:pPr marL="165100" indent="0">
              <a:buFont typeface="Wingdings 3" charset="2"/>
              <a:buNone/>
            </a:pPr>
            <a:endParaRPr lang="en-US" sz="16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4758" y="1211004"/>
            <a:ext cx="5542181" cy="477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444500">
              <a:lnSpc>
                <a:spcPct val="7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>
                <a:latin typeface="Calibri" charset="0"/>
              </a:defRPr>
            </a:lvl1pPr>
            <a:lvl2pPr marL="723900" lvl="1" indent="-185738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endParaRPr lang="en-GB" sz="2100" dirty="0">
              <a:latin typeface="Aveni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Avenir"/>
                <a:cs typeface="Avenir"/>
              </a:rPr>
              <a:t>R&amp;D in RF and antenna design and digital signal processing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500" spc="-1" dirty="0">
                <a:latin typeface="Arial"/>
              </a:rPr>
              <a:t>Radio design </a:t>
            </a:r>
            <a:r>
              <a:rPr lang="fr-FR" sz="1500" spc="-1" dirty="0" err="1">
                <a:latin typeface="Arial"/>
              </a:rPr>
              <a:t>including</a:t>
            </a:r>
            <a:r>
              <a:rPr lang="fr-FR" sz="1500" spc="-1" dirty="0">
                <a:latin typeface="Arial"/>
              </a:rPr>
              <a:t>  6G: </a:t>
            </a:r>
            <a:r>
              <a:rPr lang="fr-FR" sz="1500" spc="-1" dirty="0" err="1">
                <a:latin typeface="Arial"/>
              </a:rPr>
              <a:t>complex</a:t>
            </a:r>
            <a:r>
              <a:rPr lang="fr-FR" sz="1500" spc="-1" dirty="0">
                <a:latin typeface="Arial"/>
              </a:rPr>
              <a:t> </a:t>
            </a:r>
            <a:r>
              <a:rPr lang="fr-FR" sz="1500" spc="-1" dirty="0" err="1">
                <a:latin typeface="Arial"/>
              </a:rPr>
              <a:t>analog</a:t>
            </a:r>
            <a:r>
              <a:rPr lang="fr-FR" sz="1500" spc="-1" dirty="0">
                <a:latin typeface="Arial"/>
              </a:rPr>
              <a:t> </a:t>
            </a:r>
            <a:r>
              <a:rPr lang="fr-FR" sz="1500" spc="-1" dirty="0" err="1">
                <a:latin typeface="Arial"/>
              </a:rPr>
              <a:t>filters</a:t>
            </a:r>
            <a:r>
              <a:rPr lang="fr-FR" sz="1500" spc="-1" dirty="0">
                <a:latin typeface="Arial"/>
              </a:rPr>
              <a:t>, </a:t>
            </a:r>
            <a:r>
              <a:rPr lang="fr-FR" sz="1500" spc="-1" dirty="0" err="1">
                <a:latin typeface="Arial"/>
              </a:rPr>
              <a:t>receivers</a:t>
            </a:r>
            <a:r>
              <a:rPr lang="fr-FR" sz="1500" spc="-1" dirty="0">
                <a:latin typeface="Arial"/>
              </a:rPr>
              <a:t>, </a:t>
            </a:r>
            <a:r>
              <a:rPr lang="fr-FR" sz="1500" spc="-1" dirty="0" err="1">
                <a:latin typeface="Arial"/>
              </a:rPr>
              <a:t>amplifiers</a:t>
            </a:r>
            <a:endParaRPr lang="fr-FR" sz="1500" spc="-1" dirty="0">
              <a:latin typeface="Arial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500" spc="-1" dirty="0" err="1">
                <a:latin typeface="Arial"/>
              </a:rPr>
              <a:t>Complex</a:t>
            </a:r>
            <a:r>
              <a:rPr lang="fr-FR" sz="1500" spc="-1" dirty="0">
                <a:latin typeface="Arial"/>
              </a:rPr>
              <a:t> </a:t>
            </a:r>
            <a:r>
              <a:rPr lang="fr-FR" sz="1500" spc="-1" dirty="0" err="1">
                <a:latin typeface="Arial"/>
              </a:rPr>
              <a:t>antennas</a:t>
            </a:r>
            <a:r>
              <a:rPr lang="fr-FR" sz="1500" spc="-1" dirty="0">
                <a:latin typeface="Arial"/>
              </a:rPr>
              <a:t>/ </a:t>
            </a:r>
            <a:r>
              <a:rPr lang="fr-FR" sz="1500" spc="-1" dirty="0" err="1">
                <a:latin typeface="Arial"/>
              </a:rPr>
              <a:t>antenna</a:t>
            </a:r>
            <a:r>
              <a:rPr lang="fr-FR" sz="1500" spc="-1" dirty="0">
                <a:latin typeface="Arial"/>
              </a:rPr>
              <a:t> networks design, </a:t>
            </a:r>
            <a:r>
              <a:rPr lang="fr-FR" sz="1500" spc="-1" dirty="0" err="1">
                <a:latin typeface="Arial"/>
              </a:rPr>
              <a:t>including</a:t>
            </a:r>
            <a:r>
              <a:rPr lang="fr-FR" sz="1500" spc="-1" dirty="0">
                <a:latin typeface="Arial"/>
              </a:rPr>
              <a:t> 6G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500" spc="-1" dirty="0">
                <a:latin typeface="Arial"/>
              </a:rPr>
              <a:t>Radio Direction </a:t>
            </a:r>
            <a:r>
              <a:rPr lang="fr-FR" sz="1500" spc="-1" dirty="0" err="1">
                <a:latin typeface="Arial"/>
              </a:rPr>
              <a:t>Finders</a:t>
            </a:r>
            <a:r>
              <a:rPr lang="fr-FR" sz="1500" spc="-1" dirty="0">
                <a:latin typeface="Arial"/>
              </a:rPr>
              <a:t>/radars/data </a:t>
            </a:r>
            <a:r>
              <a:rPr lang="fr-FR" sz="1500" spc="-1" dirty="0" err="1">
                <a:latin typeface="Arial"/>
              </a:rPr>
              <a:t>link</a:t>
            </a:r>
            <a:r>
              <a:rPr lang="fr-FR" sz="1500" spc="-1" dirty="0">
                <a:latin typeface="Arial"/>
              </a:rPr>
              <a:t> design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500" spc="-1" dirty="0" err="1">
                <a:latin typeface="Arial"/>
              </a:rPr>
              <a:t>Complex</a:t>
            </a:r>
            <a:r>
              <a:rPr lang="fr-FR" sz="1500" spc="-1" dirty="0">
                <a:latin typeface="Arial"/>
              </a:rPr>
              <a:t> </a:t>
            </a:r>
            <a:r>
              <a:rPr lang="fr-FR" sz="1500" spc="-1" dirty="0" err="1">
                <a:latin typeface="Arial"/>
              </a:rPr>
              <a:t>algorithmics</a:t>
            </a:r>
            <a:r>
              <a:rPr lang="fr-FR" sz="1500" spc="-1" dirty="0">
                <a:latin typeface="Arial"/>
              </a:rPr>
              <a:t> for position </a:t>
            </a:r>
            <a:r>
              <a:rPr lang="fr-FR" sz="1500" spc="-1" dirty="0" err="1">
                <a:latin typeface="Arial"/>
              </a:rPr>
              <a:t>tracking</a:t>
            </a:r>
            <a:endParaRPr lang="fr-FR" sz="1500" spc="-1" dirty="0">
              <a:latin typeface="Arial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1500" spc="-1" dirty="0" err="1">
                <a:latin typeface="Arial"/>
              </a:rPr>
              <a:t>Complex</a:t>
            </a:r>
            <a:r>
              <a:rPr lang="fr-FR" sz="1500" spc="-1" dirty="0">
                <a:latin typeface="Arial"/>
              </a:rPr>
              <a:t> full radio </a:t>
            </a:r>
            <a:r>
              <a:rPr lang="fr-FR" sz="1500" spc="-1" dirty="0" err="1">
                <a:latin typeface="Arial"/>
              </a:rPr>
              <a:t>systems</a:t>
            </a:r>
            <a:r>
              <a:rPr lang="fr-FR" sz="1500" spc="-1" dirty="0">
                <a:latin typeface="Arial"/>
              </a:rPr>
              <a:t> simulations/ optimisation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8446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842" y="628073"/>
            <a:ext cx="9390303" cy="525549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100" dirty="0">
                <a:latin typeface="Avenir"/>
              </a:rPr>
              <a:t>Project portfolio as technical partner:</a:t>
            </a:r>
            <a:endParaRPr lang="en-GB" sz="1500" spc="-1" dirty="0">
              <a:solidFill>
                <a:srgbClr val="000000"/>
              </a:solidFill>
            </a:endParaRP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SCENE - 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mobile </a:t>
            </a:r>
            <a:r>
              <a:rPr lang="fr-FR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IoT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platform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smart city applications</a:t>
            </a:r>
            <a:endParaRPr lang="en-US" spc="-1" dirty="0">
              <a:solidFill>
                <a:srgbClr val="000000"/>
              </a:solidFill>
            </a:endParaRP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COMBO - fixed and Mobile Convergence</a:t>
            </a: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CAMION - caching for vehicular networks</a:t>
            </a: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CHARISMA - caching for SDN</a:t>
            </a: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5GMEDE - mobile Edge Computing</a:t>
            </a: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 err="1">
                <a:solidFill>
                  <a:srgbClr val="000000"/>
                </a:solidFill>
              </a:rPr>
              <a:t>Terranova</a:t>
            </a:r>
            <a:r>
              <a:rPr lang="en-US" spc="-1" dirty="0">
                <a:solidFill>
                  <a:srgbClr val="000000"/>
                </a:solidFill>
              </a:rPr>
              <a:t> - beyond 5G THz networks</a:t>
            </a: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UAV retina - caching in drone network</a:t>
            </a:r>
          </a:p>
          <a:p>
            <a:pPr marL="266700" lvl="1">
              <a:lnSpc>
                <a:spcPct val="80000"/>
              </a:lnSpc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</a:rPr>
              <a:t>AIRLOC RAPID project (Radio Direction Finder)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4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altLang="pl-PL" dirty="0" err="1">
                <a:solidFill>
                  <a:srgbClr val="009543"/>
                </a:solidFill>
              </a:rPr>
              <a:t>Topic</a:t>
            </a:r>
            <a:r>
              <a:rPr lang="sk-SK" altLang="pl-PL" dirty="0">
                <a:solidFill>
                  <a:srgbClr val="009543"/>
                </a:solidFill>
              </a:rPr>
              <a:t> and </a:t>
            </a:r>
            <a:r>
              <a:rPr lang="sk-SK" altLang="pl-PL" dirty="0" err="1">
                <a:solidFill>
                  <a:srgbClr val="009543"/>
                </a:solidFill>
              </a:rPr>
              <a:t>project</a:t>
            </a:r>
            <a:r>
              <a:rPr lang="sk-SK" altLang="pl-PL" dirty="0">
                <a:solidFill>
                  <a:srgbClr val="009543"/>
                </a:solidFill>
              </a:rPr>
              <a:t> idea (</a:t>
            </a:r>
            <a:r>
              <a:rPr lang="sk-SK" altLang="pl-PL" dirty="0" err="1">
                <a:solidFill>
                  <a:srgbClr val="009543"/>
                </a:solidFill>
              </a:rPr>
              <a:t>edit</a:t>
            </a:r>
            <a:r>
              <a:rPr lang="sk-SK" altLang="pl-PL" dirty="0">
                <a:solidFill>
                  <a:srgbClr val="009543"/>
                </a:solidFill>
              </a:rPr>
              <a:t>)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altLang="pl-PL" sz="1600" spc="-1" dirty="0">
                <a:solidFill>
                  <a:srgbClr val="000000"/>
                </a:solidFill>
              </a:rPr>
              <a:t>All topics </a:t>
            </a:r>
            <a:r>
              <a:rPr lang="fr-FR" altLang="pl-PL" sz="1600" spc="-1" dirty="0" err="1">
                <a:solidFill>
                  <a:srgbClr val="000000"/>
                </a:solidFill>
              </a:rPr>
              <a:t>regarding</a:t>
            </a:r>
            <a:r>
              <a:rPr lang="fr-FR" altLang="pl-PL" sz="1600" spc="-1" dirty="0">
                <a:solidFill>
                  <a:srgbClr val="000000"/>
                </a:solidFill>
              </a:rPr>
              <a:t> </a:t>
            </a:r>
            <a:endParaRPr lang="fr-FR" altLang="pl-PL" sz="1600" spc="-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altLang="pl-PL" sz="1600" spc="-1" dirty="0" err="1">
                <a:solidFill>
                  <a:srgbClr val="000000"/>
                </a:solidFill>
              </a:rPr>
              <a:t>D</a:t>
            </a:r>
            <a:r>
              <a:rPr lang="fr-FR" altLang="pl-PL" sz="1600" spc="-1" dirty="0" err="1" smtClean="0">
                <a:solidFill>
                  <a:srgbClr val="000000"/>
                </a:solidFill>
              </a:rPr>
              <a:t>eep</a:t>
            </a:r>
            <a:r>
              <a:rPr lang="fr-FR" altLang="pl-PL" sz="1600" spc="-1" dirty="0" smtClean="0">
                <a:solidFill>
                  <a:srgbClr val="000000"/>
                </a:solidFill>
              </a:rPr>
              <a:t> </a:t>
            </a:r>
            <a:r>
              <a:rPr lang="fr-FR" altLang="pl-PL" sz="1600" spc="-1" dirty="0" err="1">
                <a:solidFill>
                  <a:srgbClr val="000000"/>
                </a:solidFill>
              </a:rPr>
              <a:t>edge</a:t>
            </a:r>
            <a:r>
              <a:rPr lang="fr-FR" altLang="pl-PL" sz="1600" spc="-1" dirty="0">
                <a:solidFill>
                  <a:srgbClr val="000000"/>
                </a:solidFill>
              </a:rPr>
              <a:t> </a:t>
            </a:r>
            <a:r>
              <a:rPr lang="fr-FR" altLang="pl-PL" sz="1600" spc="-1" dirty="0" err="1">
                <a:solidFill>
                  <a:srgbClr val="000000"/>
                </a:solidFill>
              </a:rPr>
              <a:t>computing</a:t>
            </a:r>
            <a:r>
              <a:rPr lang="fr-FR" altLang="pl-PL" sz="1600" spc="-1" dirty="0">
                <a:solidFill>
                  <a:srgbClr val="000000"/>
                </a:solidFill>
              </a:rPr>
              <a:t> </a:t>
            </a:r>
            <a:r>
              <a:rPr lang="fr-FR" altLang="pl-PL" sz="1600" spc="-1" dirty="0" err="1">
                <a:solidFill>
                  <a:srgbClr val="000000"/>
                </a:solidFill>
              </a:rPr>
              <a:t>linked</a:t>
            </a:r>
            <a:r>
              <a:rPr lang="fr-FR" altLang="pl-PL" sz="1600" spc="-1" dirty="0">
                <a:solidFill>
                  <a:srgbClr val="000000"/>
                </a:solidFill>
              </a:rPr>
              <a:t> to AI, </a:t>
            </a:r>
            <a:endParaRPr lang="fr-FR" altLang="pl-PL" sz="1600" spc="-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altLang="pl-PL" sz="1600" spc="-1" dirty="0" err="1" smtClean="0">
                <a:solidFill>
                  <a:srgbClr val="000000"/>
                </a:solidFill>
              </a:rPr>
              <a:t>Antenna</a:t>
            </a:r>
            <a:r>
              <a:rPr lang="fr-FR" altLang="pl-PL" sz="1600" spc="-1" dirty="0" smtClean="0">
                <a:solidFill>
                  <a:srgbClr val="000000"/>
                </a:solidFill>
              </a:rPr>
              <a:t> </a:t>
            </a:r>
            <a:r>
              <a:rPr lang="fr-FR" altLang="pl-PL" sz="1600" spc="-1" dirty="0">
                <a:solidFill>
                  <a:srgbClr val="000000"/>
                </a:solidFill>
              </a:rPr>
              <a:t>and RF design </a:t>
            </a:r>
          </a:p>
          <a:p>
            <a:pPr marL="0" indent="0">
              <a:buNone/>
            </a:pPr>
            <a:endParaRPr lang="fr-FR" altLang="pl-PL" sz="1600" spc="-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pl-PL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744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pl-PL" dirty="0" err="1">
                <a:solidFill>
                  <a:srgbClr val="009543"/>
                </a:solidFill>
              </a:rPr>
              <a:t>Contact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r>
              <a:rPr lang="sk-SK" altLang="pl-PL" dirty="0" err="1">
                <a:solidFill>
                  <a:srgbClr val="009543"/>
                </a:solidFill>
              </a:rPr>
              <a:t>details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endParaRPr lang="sk-SK" dirty="0"/>
          </a:p>
        </p:txBody>
      </p:sp>
      <p:grpSp>
        <p:nvGrpSpPr>
          <p:cNvPr id="9" name="Groupe 8"/>
          <p:cNvGrpSpPr/>
          <p:nvPr/>
        </p:nvGrpSpPr>
        <p:grpSpPr>
          <a:xfrm>
            <a:off x="529552" y="1485559"/>
            <a:ext cx="4912016" cy="1692203"/>
            <a:chOff x="6392139" y="1898899"/>
            <a:chExt cx="4912016" cy="1692203"/>
          </a:xfrm>
        </p:grpSpPr>
        <p:sp>
          <p:nvSpPr>
            <p:cNvPr id="10" name="Google Shape;622;p40">
              <a:extLst>
                <a:ext uri="{FF2B5EF4-FFF2-40B4-BE49-F238E27FC236}">
                  <a16:creationId xmlns:a16="http://schemas.microsoft.com/office/drawing/2014/main" id="{BEB76A7F-96C1-46FC-94E9-6428F31DABA9}"/>
                </a:ext>
              </a:extLst>
            </p:cNvPr>
            <p:cNvSpPr txBox="1">
              <a:spLocks/>
            </p:cNvSpPr>
            <p:nvPr/>
          </p:nvSpPr>
          <p:spPr>
            <a:xfrm>
              <a:off x="6644595" y="2021897"/>
              <a:ext cx="3239346" cy="415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6000"/>
                <a:buFont typeface="Avenir"/>
                <a:buNone/>
              </a:pPr>
              <a:r>
                <a:rPr lang="fr-FR" sz="2000" b="1" dirty="0"/>
                <a:t>Jean-Charles POINT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C176431-14A9-40F1-BF53-99328F3C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4595" y="2516369"/>
              <a:ext cx="440352" cy="435495"/>
            </a:xfrm>
            <a:prstGeom prst="rect">
              <a:avLst/>
            </a:prstGeom>
          </p:spPr>
        </p:pic>
        <p:sp>
          <p:nvSpPr>
            <p:cNvPr id="12" name="Google Shape;623;p40">
              <a:extLst>
                <a:ext uri="{FF2B5EF4-FFF2-40B4-BE49-F238E27FC236}">
                  <a16:creationId xmlns:a16="http://schemas.microsoft.com/office/drawing/2014/main" id="{DBF116CC-B79E-4C24-8492-A11BC2478801}"/>
                </a:ext>
              </a:extLst>
            </p:cNvPr>
            <p:cNvSpPr txBox="1">
              <a:spLocks/>
            </p:cNvSpPr>
            <p:nvPr/>
          </p:nvSpPr>
          <p:spPr>
            <a:xfrm>
              <a:off x="7084947" y="2492014"/>
              <a:ext cx="4219207" cy="437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457200" lv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 panose="020B0604020202020204" pitchFamily="34" charset="0"/>
                <a:buNone/>
                <a:defRPr sz="24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 panose="020B0604020202020204" pitchFamily="34" charset="0"/>
                <a:buNone/>
                <a:defRPr sz="20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800"/>
                <a:buFont typeface="Arial" panose="020B0604020202020204" pitchFamily="34" charset="0"/>
                <a:buNone/>
                <a:defRPr sz="18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fr-FR" sz="2000" u="sng" dirty="0">
                  <a:solidFill>
                    <a:schemeClr val="hlink"/>
                  </a:solidFill>
                  <a:hlinkClick r:id="rId3"/>
                </a:rPr>
                <a:t>pointjc@sodira-connect.com</a:t>
              </a:r>
              <a:endParaRPr lang="fr-FR" sz="2000" dirty="0"/>
            </a:p>
          </p:txBody>
        </p:sp>
        <p:sp>
          <p:nvSpPr>
            <p:cNvPr id="13" name="Google Shape;623;p40">
              <a:extLst>
                <a:ext uri="{FF2B5EF4-FFF2-40B4-BE49-F238E27FC236}">
                  <a16:creationId xmlns:a16="http://schemas.microsoft.com/office/drawing/2014/main" id="{FED58D32-F735-4B1E-A0CC-030AB572831D}"/>
                </a:ext>
              </a:extLst>
            </p:cNvPr>
            <p:cNvSpPr txBox="1">
              <a:spLocks/>
            </p:cNvSpPr>
            <p:nvPr/>
          </p:nvSpPr>
          <p:spPr>
            <a:xfrm>
              <a:off x="7230005" y="3043088"/>
              <a:ext cx="2281846" cy="466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457200" lv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 panose="020B0604020202020204" pitchFamily="34" charset="0"/>
                <a:buNone/>
                <a:defRPr sz="24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 panose="020B0604020202020204" pitchFamily="34" charset="0"/>
                <a:buNone/>
                <a:defRPr sz="20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800"/>
                <a:buFont typeface="Arial" panose="020B0604020202020204" pitchFamily="34" charset="0"/>
                <a:buNone/>
                <a:defRPr sz="18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fr-FR" sz="2000" dirty="0"/>
                <a:t>06 08 07 24 73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2C14DA9-8933-477C-BA86-92CDAD20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9880" y="3043088"/>
              <a:ext cx="425067" cy="415370"/>
            </a:xfrm>
            <a:prstGeom prst="rect">
              <a:avLst/>
            </a:prstGeom>
          </p:spPr>
        </p:pic>
        <p:sp>
          <p:nvSpPr>
            <p:cNvPr id="15" name="Rectangle : coins arrondis 21">
              <a:extLst>
                <a:ext uri="{FF2B5EF4-FFF2-40B4-BE49-F238E27FC236}">
                  <a16:creationId xmlns:a16="http://schemas.microsoft.com/office/drawing/2014/main" id="{140678C0-EA2E-4E8F-A6E0-B4EDD9597EFC}"/>
                </a:ext>
              </a:extLst>
            </p:cNvPr>
            <p:cNvSpPr/>
            <p:nvPr/>
          </p:nvSpPr>
          <p:spPr>
            <a:xfrm>
              <a:off x="6392139" y="1898899"/>
              <a:ext cx="4912016" cy="1692203"/>
            </a:xfrm>
            <a:prstGeom prst="roundRect">
              <a:avLst>
                <a:gd name="adj" fmla="val 170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29552" y="3458356"/>
            <a:ext cx="4912016" cy="1692203"/>
            <a:chOff x="6392139" y="1898899"/>
            <a:chExt cx="4912016" cy="1692203"/>
          </a:xfrm>
        </p:grpSpPr>
        <p:sp>
          <p:nvSpPr>
            <p:cNvPr id="17" name="Google Shape;622;p40">
              <a:extLst>
                <a:ext uri="{FF2B5EF4-FFF2-40B4-BE49-F238E27FC236}">
                  <a16:creationId xmlns:a16="http://schemas.microsoft.com/office/drawing/2014/main" id="{BEB76A7F-96C1-46FC-94E9-6428F31DABA9}"/>
                </a:ext>
              </a:extLst>
            </p:cNvPr>
            <p:cNvSpPr txBox="1">
              <a:spLocks/>
            </p:cNvSpPr>
            <p:nvPr/>
          </p:nvSpPr>
          <p:spPr>
            <a:xfrm>
              <a:off x="6644595" y="2031032"/>
              <a:ext cx="3239346" cy="415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6000"/>
                <a:buFont typeface="Avenir"/>
                <a:buNone/>
              </a:pPr>
              <a:r>
                <a:rPr lang="fr-FR" sz="2000" b="1" dirty="0"/>
                <a:t>Cécile GLOAGUEN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C176431-14A9-40F1-BF53-99328F3C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4595" y="2516369"/>
              <a:ext cx="440352" cy="435495"/>
            </a:xfrm>
            <a:prstGeom prst="rect">
              <a:avLst/>
            </a:prstGeom>
          </p:spPr>
        </p:pic>
        <p:sp>
          <p:nvSpPr>
            <p:cNvPr id="19" name="Google Shape;623;p40">
              <a:extLst>
                <a:ext uri="{FF2B5EF4-FFF2-40B4-BE49-F238E27FC236}">
                  <a16:creationId xmlns:a16="http://schemas.microsoft.com/office/drawing/2014/main" id="{DBF116CC-B79E-4C24-8492-A11BC2478801}"/>
                </a:ext>
              </a:extLst>
            </p:cNvPr>
            <p:cNvSpPr txBox="1">
              <a:spLocks/>
            </p:cNvSpPr>
            <p:nvPr/>
          </p:nvSpPr>
          <p:spPr>
            <a:xfrm>
              <a:off x="7084947" y="2492014"/>
              <a:ext cx="4219207" cy="437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457200" lv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 panose="020B0604020202020204" pitchFamily="34" charset="0"/>
                <a:buNone/>
                <a:defRPr sz="24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 panose="020B0604020202020204" pitchFamily="34" charset="0"/>
                <a:buNone/>
                <a:defRPr sz="20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800"/>
                <a:buFont typeface="Arial" panose="020B0604020202020204" pitchFamily="34" charset="0"/>
                <a:buNone/>
                <a:defRPr sz="18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fr-FR" sz="2000" u="sng" dirty="0">
                  <a:solidFill>
                    <a:schemeClr val="hlink"/>
                  </a:solidFill>
                </a:rPr>
                <a:t>cecile@sodira-connect.com</a:t>
              </a:r>
              <a:endParaRPr lang="fr-FR" sz="2000" dirty="0"/>
            </a:p>
          </p:txBody>
        </p:sp>
        <p:sp>
          <p:nvSpPr>
            <p:cNvPr id="20" name="Google Shape;623;p40">
              <a:extLst>
                <a:ext uri="{FF2B5EF4-FFF2-40B4-BE49-F238E27FC236}">
                  <a16:creationId xmlns:a16="http://schemas.microsoft.com/office/drawing/2014/main" id="{FED58D32-F735-4B1E-A0CC-030AB572831D}"/>
                </a:ext>
              </a:extLst>
            </p:cNvPr>
            <p:cNvSpPr txBox="1">
              <a:spLocks/>
            </p:cNvSpPr>
            <p:nvPr/>
          </p:nvSpPr>
          <p:spPr>
            <a:xfrm>
              <a:off x="7230005" y="3043088"/>
              <a:ext cx="2281846" cy="466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457200" lv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 panose="020B0604020202020204" pitchFamily="34" charset="0"/>
                <a:buNone/>
                <a:defRPr sz="24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 panose="020B0604020202020204" pitchFamily="34" charset="0"/>
                <a:buNone/>
                <a:defRPr sz="20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800"/>
                <a:buFont typeface="Arial" panose="020B0604020202020204" pitchFamily="34" charset="0"/>
                <a:buNone/>
                <a:defRPr sz="18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888888"/>
                </a:buClr>
                <a:buSzPts val="1600"/>
                <a:buFont typeface="Arial" panose="020B0604020202020204" pitchFamily="34" charset="0"/>
                <a:buNone/>
                <a:defRPr sz="1600" kern="1200">
                  <a:solidFill>
                    <a:srgbClr val="888888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</a:pPr>
              <a:r>
                <a:rPr lang="fr-FR" sz="2000" dirty="0"/>
                <a:t>02 99 84 13 98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82C14DA9-8933-477C-BA86-92CDAD20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9880" y="3043088"/>
              <a:ext cx="425067" cy="415370"/>
            </a:xfrm>
            <a:prstGeom prst="rect">
              <a:avLst/>
            </a:prstGeom>
          </p:spPr>
        </p:pic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140678C0-EA2E-4E8F-A6E0-B4EDD9597EFC}"/>
                </a:ext>
              </a:extLst>
            </p:cNvPr>
            <p:cNvSpPr/>
            <p:nvPr/>
          </p:nvSpPr>
          <p:spPr>
            <a:xfrm>
              <a:off x="6392139" y="1898899"/>
              <a:ext cx="4912016" cy="1692203"/>
            </a:xfrm>
            <a:prstGeom prst="roundRect">
              <a:avLst>
                <a:gd name="adj" fmla="val 170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29552" y="5282692"/>
            <a:ext cx="8328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Visit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websites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  <a:hlinkClick r:id="rId5"/>
              </a:rPr>
              <a:t>www.sodira-connect.com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u="sng" dirty="0">
                <a:solidFill>
                  <a:srgbClr val="0070C0"/>
                </a:solidFill>
                <a:hlinkClick r:id="rId6"/>
              </a:rPr>
              <a:t>www.advanten.fr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93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60;gfd6680ebe2_0_88"/>
          <p:cNvSpPr txBox="1">
            <a:spLocks noGrp="1"/>
          </p:cNvSpPr>
          <p:nvPr>
            <p:ph type="title"/>
          </p:nvPr>
        </p:nvSpPr>
        <p:spPr>
          <a:xfrm>
            <a:off x="333609" y="199790"/>
            <a:ext cx="94824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Products and some Key References…</a:t>
            </a:r>
            <a:endParaRPr dirty="0"/>
          </a:p>
        </p:txBody>
      </p:sp>
      <p:grpSp>
        <p:nvGrpSpPr>
          <p:cNvPr id="5" name="Groupe 4"/>
          <p:cNvGrpSpPr/>
          <p:nvPr/>
        </p:nvGrpSpPr>
        <p:grpSpPr>
          <a:xfrm>
            <a:off x="423282" y="5198975"/>
            <a:ext cx="11483373" cy="1066919"/>
            <a:chOff x="-3059547" y="4944681"/>
            <a:chExt cx="16492762" cy="1404270"/>
          </a:xfrm>
        </p:grpSpPr>
        <p:pic>
          <p:nvPicPr>
            <p:cNvPr id="66" name="Google Shape;161;gfd6680ebe2_0_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1624" y="5539476"/>
              <a:ext cx="1360236" cy="548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162;gfd6680ebe2_0_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9405" y="5515499"/>
              <a:ext cx="632520" cy="646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163;gfd6680ebe2_0_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97282" y="5508896"/>
              <a:ext cx="582841" cy="596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165;gfd6680ebe2_0_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23822" y="5405182"/>
              <a:ext cx="1596389" cy="742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166;gfd6680ebe2_0_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91504" y="5557647"/>
              <a:ext cx="1204913" cy="461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167;gfd6680ebe2_0_8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538014" y="5539573"/>
              <a:ext cx="1377433" cy="498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168;gfd6680ebe2_0_88"/>
            <p:cNvSpPr/>
            <p:nvPr/>
          </p:nvSpPr>
          <p:spPr>
            <a:xfrm>
              <a:off x="-3059546" y="5278850"/>
              <a:ext cx="16492761" cy="1070101"/>
            </a:xfrm>
            <a:prstGeom prst="rect">
              <a:avLst/>
            </a:prstGeom>
            <a:noFill/>
            <a:ln w="19050" cap="flat" cmpd="sng">
              <a:solidFill>
                <a:srgbClr val="5C5E9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169;gfd6680ebe2_0_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723309" y="5516021"/>
              <a:ext cx="1251014" cy="52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170;gfd6680ebe2_0_8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086758" y="5672925"/>
              <a:ext cx="987936" cy="406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172;gfd6680ebe2_0_88"/>
            <p:cNvSpPr/>
            <p:nvPr/>
          </p:nvSpPr>
          <p:spPr>
            <a:xfrm>
              <a:off x="-3059547" y="4944681"/>
              <a:ext cx="2104518" cy="34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strike="noStrike" dirty="0">
                  <a:solidFill>
                    <a:srgbClr val="00A7B7"/>
                  </a:solidFill>
                  <a:sym typeface="Arial"/>
                </a:rPr>
                <a:t>References</a:t>
              </a:r>
              <a:endParaRPr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53312" y="1412288"/>
            <a:ext cx="10246753" cy="4800737"/>
            <a:chOff x="253312" y="1412288"/>
            <a:chExt cx="10246753" cy="4800737"/>
          </a:xfrm>
        </p:grpSpPr>
        <p:grpSp>
          <p:nvGrpSpPr>
            <p:cNvPr id="7" name="Groupe 6"/>
            <p:cNvGrpSpPr/>
            <p:nvPr/>
          </p:nvGrpSpPr>
          <p:grpSpPr>
            <a:xfrm>
              <a:off x="333610" y="1542845"/>
              <a:ext cx="3328295" cy="1010878"/>
              <a:chOff x="333610" y="1542845"/>
              <a:chExt cx="4156510" cy="1010878"/>
            </a:xfrm>
          </p:grpSpPr>
          <p:sp>
            <p:nvSpPr>
              <p:cNvPr id="94" name="Google Shape;94;gfd6680ebe2_0_27"/>
              <p:cNvSpPr/>
              <p:nvPr/>
            </p:nvSpPr>
            <p:spPr>
              <a:xfrm>
                <a:off x="348668" y="1842578"/>
                <a:ext cx="1488853" cy="33915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B7"/>
                  </a:buClr>
                  <a:buSzPts val="1100"/>
                  <a:buFont typeface="Rajdhani SemiBold"/>
                  <a:buNone/>
                </a:pPr>
                <a:r>
                  <a:rPr lang="en-US" sz="11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AIRLOC </a:t>
                </a:r>
                <a:r>
                  <a:rPr lang="en-US" sz="1100" b="0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Product</a:t>
                </a:r>
                <a:endParaRPr sz="1100" b="0" i="0" u="none" strike="noStrike" cap="none" dirty="0">
                  <a:solidFill>
                    <a:srgbClr val="00A7B7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  <p:pic>
            <p:nvPicPr>
              <p:cNvPr id="95" name="Google Shape;95;gfd6680ebe2_0_27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322912" y="1542845"/>
                <a:ext cx="2167208" cy="10108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Google Shape;96;gfd6680ebe2_0_27"/>
              <p:cNvSpPr/>
              <p:nvPr/>
            </p:nvSpPr>
            <p:spPr>
              <a:xfrm>
                <a:off x="333610" y="2074669"/>
                <a:ext cx="1691441" cy="4531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Rajdhani SemiBold"/>
                  <a:buNone/>
                </a:pPr>
                <a:r>
                  <a:rPr lang="fr-FR" sz="1000" b="1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Broadband Radio Direction Finder</a:t>
                </a:r>
                <a:endParaRPr sz="1000" b="0" i="0" u="none" strike="noStrike" cap="none" dirty="0">
                  <a:solidFill>
                    <a:schemeClr val="dk1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4475243" y="1526939"/>
              <a:ext cx="3197672" cy="1736827"/>
              <a:chOff x="396661" y="3873156"/>
              <a:chExt cx="3197672" cy="1736827"/>
            </a:xfrm>
          </p:grpSpPr>
          <p:sp>
            <p:nvSpPr>
              <p:cNvPr id="98" name="Google Shape;98;gfd6680ebe2_0_27"/>
              <p:cNvSpPr/>
              <p:nvPr/>
            </p:nvSpPr>
            <p:spPr>
              <a:xfrm>
                <a:off x="396661" y="3873156"/>
                <a:ext cx="1488853" cy="33915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B7"/>
                  </a:buClr>
                  <a:buSzPts val="1100"/>
                  <a:buFont typeface="Rajdhani SemiBold"/>
                  <a:buNone/>
                </a:pPr>
                <a:r>
                  <a:rPr lang="en-US" sz="1100" b="1" i="0" u="none" strike="noStrike" cap="none" dirty="0" err="1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ViewSys</a:t>
                </a:r>
                <a:r>
                  <a:rPr lang="en-US" sz="11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</a:t>
                </a:r>
                <a:r>
                  <a:rPr lang="en-US" sz="1100" b="0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Solution</a:t>
                </a:r>
                <a:endParaRPr sz="1100" b="0" i="0" u="none" strike="noStrike" cap="none" dirty="0">
                  <a:solidFill>
                    <a:srgbClr val="00A7B7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  <p:pic>
            <p:nvPicPr>
              <p:cNvPr id="99" name="Google Shape;99;gfd6680ebe2_0_27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23425" y="4042735"/>
                <a:ext cx="2046888" cy="15672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100;gfd6680ebe2_0_27"/>
              <p:cNvSpPr/>
              <p:nvPr/>
            </p:nvSpPr>
            <p:spPr>
              <a:xfrm>
                <a:off x="417352" y="4088935"/>
                <a:ext cx="3176981" cy="4531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Rajdhani SemiBold"/>
                  <a:buNone/>
                </a:pPr>
                <a:r>
                  <a:rPr lang="en-US" sz="1000" b="1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Embedded system &amp;</a:t>
                </a:r>
                <a:r>
                  <a:rPr lang="en-US" sz="1000" dirty="0">
                    <a:ea typeface="Rajdhani SemiBold"/>
                  </a:rPr>
                  <a:t> </a:t>
                </a:r>
                <a:r>
                  <a:rPr lang="en-US" sz="1000" b="1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Ground Station</a:t>
                </a:r>
                <a:endParaRPr sz="1000" b="0" i="0" u="none" strike="noStrike" cap="none" dirty="0">
                  <a:solidFill>
                    <a:schemeClr val="dk1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</p:grpSp>
        <p:sp>
          <p:nvSpPr>
            <p:cNvPr id="101" name="Google Shape;101;gfd6680ebe2_0_27"/>
            <p:cNvSpPr/>
            <p:nvPr/>
          </p:nvSpPr>
          <p:spPr>
            <a:xfrm>
              <a:off x="411510" y="2727330"/>
              <a:ext cx="1488853" cy="5032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7B7"/>
                </a:buClr>
                <a:buSzPts val="1100"/>
                <a:buFont typeface="Rajdhani SemiBold"/>
                <a:buNone/>
              </a:pPr>
              <a:r>
                <a:rPr lang="en-US" sz="1100" b="1" i="0" u="none" strike="noStrike" cap="none" dirty="0">
                  <a:solidFill>
                    <a:srgbClr val="00A7B7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rPr>
                <a:t>Antenna products</a:t>
              </a:r>
              <a:endParaRPr sz="1100" b="0" i="0" u="none" strike="noStrike" cap="none" dirty="0">
                <a:solidFill>
                  <a:srgbClr val="00A7B7"/>
                </a:solidFill>
                <a:latin typeface="Rajdhani SemiBold"/>
                <a:ea typeface="Rajdhani SemiBold"/>
                <a:cs typeface="Rajdhani SemiBold"/>
                <a:sym typeface="Rajdhani SemiBold"/>
              </a:endParaRPr>
            </a:p>
          </p:txBody>
        </p:sp>
        <p:pic>
          <p:nvPicPr>
            <p:cNvPr id="102" name="Google Shape;102;gfd6680ebe2_0_27" descr="Une image contenant intérieur, mur, mélangeur&#10;&#10;Description générée automatiquement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72906" y="2862584"/>
              <a:ext cx="755038" cy="761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gfd6680ebe2_0_27"/>
            <p:cNvSpPr/>
            <p:nvPr/>
          </p:nvSpPr>
          <p:spPr>
            <a:xfrm>
              <a:off x="396978" y="3083502"/>
              <a:ext cx="2531271" cy="6176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r>
                <a:rPr lang="en-US" sz="1000" b="1" dirty="0"/>
                <a:t>High specification antennas, Directional and omnidirectional, Multi bands, Ultra Wideband (UWB) antennas, Sector and Multi Sectors</a:t>
              </a:r>
              <a:r>
                <a:rPr lang="en-US" sz="1000" dirty="0"/>
                <a:t>.</a:t>
              </a: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154370" y="3251121"/>
              <a:ext cx="3081167" cy="2343307"/>
              <a:chOff x="4709055" y="1462550"/>
              <a:chExt cx="2816113" cy="2324469"/>
            </a:xfrm>
          </p:grpSpPr>
          <p:sp>
            <p:nvSpPr>
              <p:cNvPr id="108" name="Google Shape;108;gfd6680ebe2_0_27"/>
              <p:cNvSpPr/>
              <p:nvPr/>
            </p:nvSpPr>
            <p:spPr>
              <a:xfrm>
                <a:off x="4709055" y="1462550"/>
                <a:ext cx="2067997" cy="4785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B7"/>
                  </a:buClr>
                  <a:buSzPts val="1100"/>
                  <a:buFont typeface="Rajdhani SemiBold"/>
                  <a:buNone/>
                </a:pPr>
                <a:r>
                  <a:rPr lang="en-US" sz="11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Indoor </a:t>
                </a:r>
                <a:r>
                  <a:rPr lang="en-US" sz="1100" b="1" i="0" u="none" strike="noStrike" cap="none" dirty="0" err="1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geolocalisation</a:t>
                </a:r>
                <a:r>
                  <a:rPr lang="en-US" sz="11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</a:t>
                </a:r>
                <a:endParaRPr sz="1100" b="0" i="0" u="none" strike="noStrike" cap="none" dirty="0">
                  <a:solidFill>
                    <a:srgbClr val="00A7B7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  <p:pic>
            <p:nvPicPr>
              <p:cNvPr id="110" name="Google Shape;110;gfd6680ebe2_0_27" descr="Une image contenant mur, intérieur, blanc&#10;&#10;Description générée automatiquement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716584" y="1947493"/>
                <a:ext cx="322207" cy="5022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gfd6680ebe2_0_27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222647" y="1854051"/>
                <a:ext cx="278079" cy="9711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gfd6680ebe2_0_27" descr="Une image contenant mur, vaisseau, salle de bain, intérieur&#10;&#10;Description générée automatiquement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6307055" y="2059784"/>
                <a:ext cx="469997" cy="3081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gfd6680ebe2_0_27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5041304" y="2916819"/>
                <a:ext cx="582051" cy="5569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gfd6680ebe2_0_27"/>
              <p:cNvSpPr/>
              <p:nvPr/>
            </p:nvSpPr>
            <p:spPr>
              <a:xfrm>
                <a:off x="5633708" y="3147613"/>
                <a:ext cx="1479360" cy="63940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A7B7"/>
                  </a:buClr>
                  <a:buSzPts val="800"/>
                  <a:buFont typeface="Rajdhani SemiBold"/>
                  <a:buNone/>
                </a:pPr>
                <a:r>
                  <a:rPr lang="en-US" sz="8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Galop-1 </a:t>
                </a:r>
                <a:r>
                  <a:rPr lang="en-US" sz="800" b="0" i="0" u="none" strike="noStrike" cap="none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Product</a:t>
                </a:r>
                <a:r>
                  <a:rPr lang="en-US" sz="8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</a:t>
                </a:r>
                <a:r>
                  <a:rPr lang="en-US" sz="800" b="0" i="0" u="none" strike="noStrike" cap="none" dirty="0" err="1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LoRa</a:t>
                </a:r>
                <a:r>
                  <a:rPr lang="en-US" sz="800" b="0" i="0" u="none" strike="noStrike" cap="none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Gateway</a:t>
                </a:r>
                <a:endParaRPr sz="800" b="0" i="0" u="none" strike="noStrike" cap="none" dirty="0">
                  <a:solidFill>
                    <a:srgbClr val="000000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  <p:sp>
            <p:nvSpPr>
              <p:cNvPr id="118" name="Google Shape;118;gfd6680ebe2_0_27"/>
              <p:cNvSpPr/>
              <p:nvPr/>
            </p:nvSpPr>
            <p:spPr>
              <a:xfrm>
                <a:off x="5028185" y="1650341"/>
                <a:ext cx="2496983" cy="7127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Rajdhani SemiBold"/>
                  <a:buNone/>
                </a:pPr>
                <a:r>
                  <a:rPr lang="en-US" sz="1000" b="1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BLE beacons with  configuration by </a:t>
                </a:r>
                <a:r>
                  <a:rPr lang="en-US" sz="1000" b="1" i="0" u="none" strike="noStrike" cap="none" dirty="0" err="1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LoRa</a:t>
                </a:r>
                <a:endParaRPr sz="1000" b="0" i="0" u="none" strike="noStrike" cap="none" dirty="0">
                  <a:solidFill>
                    <a:schemeClr val="dk1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</p:grpSp>
        <p:sp>
          <p:nvSpPr>
            <p:cNvPr id="129" name="Google Shape;129;gfd6680ebe2_0_27"/>
            <p:cNvSpPr txBox="1"/>
            <p:nvPr/>
          </p:nvSpPr>
          <p:spPr>
            <a:xfrm>
              <a:off x="8355728" y="2828333"/>
              <a:ext cx="1329641" cy="20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1" dirty="0">
                  <a:solidFill>
                    <a:srgbClr val="00A7B7"/>
                  </a:solidFill>
                  <a:latin typeface="Arial"/>
                  <a:ea typeface="Arial"/>
                  <a:cs typeface="Arial"/>
                  <a:sym typeface="Arial"/>
                </a:rPr>
                <a:t>e2</a:t>
              </a:r>
              <a:r>
                <a:rPr lang="en-US" sz="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Gateway</a:t>
              </a:r>
              <a:endParaRPr dirty="0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878617" y="1624534"/>
              <a:ext cx="2494158" cy="1531841"/>
              <a:chOff x="8150265" y="1603633"/>
              <a:chExt cx="2494158" cy="1531841"/>
            </a:xfrm>
          </p:grpSpPr>
          <p:sp>
            <p:nvSpPr>
              <p:cNvPr id="121" name="Google Shape;121;gfd6680ebe2_0_27"/>
              <p:cNvSpPr/>
              <p:nvPr/>
            </p:nvSpPr>
            <p:spPr>
              <a:xfrm>
                <a:off x="8150265" y="1603633"/>
                <a:ext cx="2169057" cy="4785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B7"/>
                  </a:buClr>
                  <a:buSzPts val="1100"/>
                  <a:buFont typeface="Rajdhani SemiBold"/>
                  <a:buNone/>
                </a:pPr>
                <a:r>
                  <a:rPr lang="en-US" sz="11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e2Collect </a:t>
                </a:r>
                <a:r>
                  <a:rPr lang="en-US" sz="1100" b="0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Solution</a:t>
                </a:r>
                <a:r>
                  <a:rPr lang="en-US" sz="1100" b="1" i="0" u="none" strike="noStrike" cap="none" dirty="0">
                    <a:solidFill>
                      <a:srgbClr val="FF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</a:t>
                </a:r>
                <a:endParaRPr sz="1100" b="0" i="0" u="none" strike="noStrike" cap="none" dirty="0">
                  <a:solidFill>
                    <a:srgbClr val="000000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  <p:sp>
            <p:nvSpPr>
              <p:cNvPr id="127" name="Google Shape;127;gfd6680ebe2_0_27"/>
              <p:cNvSpPr/>
              <p:nvPr/>
            </p:nvSpPr>
            <p:spPr>
              <a:xfrm>
                <a:off x="8667721" y="1874804"/>
                <a:ext cx="705657" cy="1146086"/>
              </a:xfrm>
              <a:prstGeom prst="rect">
                <a:avLst/>
              </a:prstGeom>
              <a:blipFill rotWithShape="1">
                <a:blip r:embed="rId1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8" name="Google Shape;128;gfd6680ebe2_0_27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9604517" y="2219863"/>
                <a:ext cx="554358" cy="425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gfd6680ebe2_0_27"/>
              <p:cNvSpPr txBox="1"/>
              <p:nvPr/>
            </p:nvSpPr>
            <p:spPr>
              <a:xfrm>
                <a:off x="9318850" y="2792927"/>
                <a:ext cx="1125691" cy="342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 dirty="0">
                    <a:solidFill>
                      <a:srgbClr val="00A7B7"/>
                    </a:solidFill>
                    <a:latin typeface="Arial"/>
                    <a:ea typeface="Arial"/>
                    <a:cs typeface="Arial"/>
                    <a:sym typeface="Arial"/>
                  </a:rPr>
                  <a:t>e2</a:t>
                </a:r>
                <a:r>
                  <a:rPr lang="en-US" sz="600" b="1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Manager</a:t>
                </a:r>
                <a:endParaRPr sz="600" dirty="0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31" name="Google Shape;131;gfd6680ebe2_0_27"/>
              <p:cNvSpPr/>
              <p:nvPr/>
            </p:nvSpPr>
            <p:spPr>
              <a:xfrm>
                <a:off x="8472316" y="1764349"/>
                <a:ext cx="2172107" cy="87152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Rajdhani SemiBold"/>
                  <a:buNone/>
                </a:pPr>
                <a:r>
                  <a:rPr lang="en-US" sz="1000" b="1" i="0" u="none" strike="noStrike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Smart Vision</a:t>
                </a:r>
                <a:r>
                  <a:rPr lang="en-US" sz="1000" dirty="0">
                    <a:ea typeface="Rajdhani SemiBold"/>
                  </a:rPr>
                  <a:t> </a:t>
                </a:r>
                <a:r>
                  <a:rPr lang="en-US" sz="1000" b="1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Content Delivery </a:t>
                </a:r>
                <a:r>
                  <a:rPr lang="en-US" sz="1000" b="1" i="0" u="none" strike="noStrike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Orchestration Edge/Cloud</a:t>
                </a:r>
                <a:endParaRPr sz="1000" dirty="0"/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7143187" y="3590078"/>
              <a:ext cx="3356878" cy="1612117"/>
              <a:chOff x="5079194" y="3692584"/>
              <a:chExt cx="3356878" cy="1612117"/>
            </a:xfrm>
          </p:grpSpPr>
          <p:sp>
            <p:nvSpPr>
              <p:cNvPr id="119" name="Google Shape;119;gfd6680ebe2_0_27"/>
              <p:cNvSpPr/>
              <p:nvPr/>
            </p:nvSpPr>
            <p:spPr>
              <a:xfrm>
                <a:off x="5134830" y="3692584"/>
                <a:ext cx="2169057" cy="4785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B7"/>
                  </a:buClr>
                  <a:buSzPts val="1100"/>
                  <a:buFont typeface="Rajdhani SemiBold"/>
                  <a:buNone/>
                </a:pPr>
                <a:r>
                  <a:rPr lang="en-US" sz="1100" b="1" i="0" u="none" strike="noStrike" cap="none" dirty="0" err="1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NAVICollect</a:t>
                </a:r>
                <a:r>
                  <a:rPr lang="en-US" sz="1100" b="1" i="0" u="none" strike="noStrike" cap="none" dirty="0">
                    <a:solidFill>
                      <a:srgbClr val="00A7B7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</a:t>
                </a:r>
                <a:r>
                  <a:rPr lang="en-US" sz="1100" b="0" i="0" u="none" strike="noStrike" cap="none" dirty="0">
                    <a:solidFill>
                      <a:schemeClr val="dk1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Solution</a:t>
                </a:r>
                <a:endParaRPr sz="1100" b="0" i="0" u="none" strike="noStrike" cap="none" dirty="0">
                  <a:solidFill>
                    <a:srgbClr val="00A7B7"/>
                  </a:solidFill>
                  <a:latin typeface="Rajdhani SemiBold"/>
                  <a:ea typeface="Rajdhani SemiBold"/>
                  <a:cs typeface="Rajdhani SemiBold"/>
                  <a:sym typeface="Rajdhani SemiBold"/>
                </a:endParaRPr>
              </a:p>
            </p:txBody>
          </p:sp>
          <p:sp>
            <p:nvSpPr>
              <p:cNvPr id="123" name="Google Shape;123;gfd6680ebe2_0_27"/>
              <p:cNvSpPr/>
              <p:nvPr/>
            </p:nvSpPr>
            <p:spPr>
              <a:xfrm>
                <a:off x="5518774" y="4027567"/>
                <a:ext cx="705657" cy="1146086"/>
              </a:xfrm>
              <a:prstGeom prst="rect">
                <a:avLst/>
              </a:prstGeom>
              <a:blipFill rotWithShape="1">
                <a:blip r:embed="rId1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4" name="Google Shape;124;gfd6680ebe2_0_27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6375313" y="4534393"/>
                <a:ext cx="554358" cy="4252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" name="Google Shape;125;gfd6680ebe2_0_27"/>
              <p:cNvSpPr txBox="1"/>
              <p:nvPr/>
            </p:nvSpPr>
            <p:spPr>
              <a:xfrm>
                <a:off x="5186788" y="4947994"/>
                <a:ext cx="1288571" cy="313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 dirty="0" err="1">
                    <a:solidFill>
                      <a:srgbClr val="00A7B7"/>
                    </a:solidFill>
                    <a:latin typeface="Arial"/>
                    <a:ea typeface="Arial"/>
                    <a:cs typeface="Arial"/>
                    <a:sym typeface="Arial"/>
                  </a:rPr>
                  <a:t>NAVI</a:t>
                </a:r>
                <a:r>
                  <a:rPr lang="en-US" sz="600" b="1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Gateway</a:t>
                </a:r>
                <a:endParaRPr sz="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gfd6680ebe2_0_27"/>
              <p:cNvSpPr txBox="1"/>
              <p:nvPr/>
            </p:nvSpPr>
            <p:spPr>
              <a:xfrm>
                <a:off x="6089248" y="4962154"/>
                <a:ext cx="1125691" cy="342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 dirty="0" err="1">
                    <a:solidFill>
                      <a:srgbClr val="00A7B7"/>
                    </a:solidFill>
                    <a:latin typeface="Arial"/>
                    <a:ea typeface="Arial"/>
                    <a:cs typeface="Arial"/>
                    <a:sym typeface="Arial"/>
                  </a:rPr>
                  <a:t>NAVI</a:t>
                </a:r>
                <a:r>
                  <a:rPr lang="en-US" sz="600" b="1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Manager</a:t>
                </a:r>
                <a:endParaRPr sz="600" dirty="0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33" name="Google Shape;133;gfd6680ebe2_0_27"/>
              <p:cNvSpPr/>
              <p:nvPr/>
            </p:nvSpPr>
            <p:spPr>
              <a:xfrm>
                <a:off x="5079194" y="3947565"/>
                <a:ext cx="3356878" cy="63940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Rajdhani SemiBold"/>
                  <a:buNone/>
                </a:pPr>
                <a:r>
                  <a:rPr lang="en-US" sz="1000" b="1" i="0" u="none" strike="noStrike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Complete </a:t>
                </a:r>
                <a:r>
                  <a:rPr lang="en-US" sz="1000" b="1" i="0" u="none" strike="noStrike" dirty="0" err="1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IoT</a:t>
                </a:r>
                <a:r>
                  <a:rPr lang="en-US" sz="1000" b="1" i="0" u="none" strike="noStrike" dirty="0">
                    <a:solidFill>
                      <a:srgbClr val="000000"/>
                    </a:solidFill>
                    <a:latin typeface="Rajdhani SemiBold"/>
                    <a:ea typeface="Rajdhani SemiBold"/>
                    <a:cs typeface="Rajdhani SemiBold"/>
                    <a:sym typeface="Rajdhani SemiBold"/>
                  </a:rPr>
                  <a:t> solution with Service Platform</a:t>
                </a:r>
                <a:endParaRPr sz="1000" dirty="0"/>
              </a:p>
            </p:txBody>
          </p:sp>
        </p:grpSp>
        <p:pic>
          <p:nvPicPr>
            <p:cNvPr id="69" name="Google Shape;164;gfd6680ebe2_0_8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380330" y="5480715"/>
              <a:ext cx="696644" cy="183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171;gfd6680ebe2_0_8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420601" y="5685770"/>
              <a:ext cx="571975" cy="527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2" cstate="hq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250" b="9812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12" y="3823094"/>
              <a:ext cx="1107049" cy="83028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3609" y="1428279"/>
              <a:ext cx="4074861" cy="1181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70483" y="1443191"/>
              <a:ext cx="2543645" cy="16986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64552" y="1412288"/>
              <a:ext cx="3030056" cy="17200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59054" y="3293381"/>
              <a:ext cx="2835554" cy="20269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80285" y="3253119"/>
              <a:ext cx="2755252" cy="20580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7424" y="2709264"/>
              <a:ext cx="4074861" cy="2489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4" cstate="hq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5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11348">
              <a:off x="3358406" y="2822348"/>
              <a:ext cx="1122637" cy="841978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6" cstate="hq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4844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016" y="3799678"/>
              <a:ext cx="1195315" cy="896486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8" cstate="hq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9167" l="0" r="100000">
                          <a14:foregroundMark x1="88750" y1="85208" x2="88750" y2="85208"/>
                          <a14:foregroundMark x1="90469" y1="71458" x2="90469" y2="71458"/>
                          <a14:foregroundMark x1="91875" y1="54583" x2="91875" y2="54583"/>
                          <a14:foregroundMark x1="90156" y1="18958" x2="90156" y2="18958"/>
                          <a14:foregroundMark x1="87344" y1="10625" x2="87344" y2="10625"/>
                          <a14:foregroundMark x1="83906" y1="3958" x2="83906" y2="3958"/>
                          <a14:foregroundMark x1="82188" y1="96458" x2="82188" y2="96458"/>
                          <a14:foregroundMark x1="85313" y1="90417" x2="85313" y2="90417"/>
                          <a14:foregroundMark x1="81094" y1="97292" x2="81094" y2="97292"/>
                          <a14:foregroundMark x1="78281" y1="98125" x2="78281" y2="98125"/>
                          <a14:foregroundMark x1="80000" y1="97917" x2="80000" y2="97917"/>
                          <a14:backgroundMark x1="3438" y1="45208" x2="3438" y2="45208"/>
                          <a14:backgroundMark x1="4219" y1="22083" x2="4219" y2="22083"/>
                          <a14:backgroundMark x1="2031" y1="66250" x2="2031" y2="66250"/>
                          <a14:backgroundMark x1="4531" y1="73125" x2="4531" y2="73125"/>
                          <a14:backgroundMark x1="4219" y1="85000" x2="4219" y2="85000"/>
                          <a14:backgroundMark x1="5469" y1="82708" x2="5469" y2="82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80680" y="3805181"/>
              <a:ext cx="1575884" cy="1181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39393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516</Words>
  <Application>Microsoft Office PowerPoint</Application>
  <PresentationFormat>Panoramiczny</PresentationFormat>
  <Paragraphs>84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8" baseType="lpstr">
      <vt:lpstr>Arial</vt:lpstr>
      <vt:lpstr>Arial Unicode MS</vt:lpstr>
      <vt:lpstr>Avenir</vt:lpstr>
      <vt:lpstr>Calibri</vt:lpstr>
      <vt:lpstr>Courier New</vt:lpstr>
      <vt:lpstr>DejaVu Sans</vt:lpstr>
      <vt:lpstr>EB Garamond</vt:lpstr>
      <vt:lpstr>Rajdhani SemiBold</vt:lpstr>
      <vt:lpstr>Trebuchet MS</vt:lpstr>
      <vt:lpstr>Wingdings 3</vt:lpstr>
      <vt:lpstr>Fazeta</vt:lpstr>
      <vt:lpstr>    SODIRA CONNECT  Cécile Gloaguen </vt:lpstr>
      <vt:lpstr>Short introduction of the institution</vt:lpstr>
      <vt:lpstr>Expertise</vt:lpstr>
      <vt:lpstr>Prezentacja programu PowerPoint</vt:lpstr>
      <vt:lpstr>Topic and project idea (edit)</vt:lpstr>
      <vt:lpstr>Contact details </vt:lpstr>
      <vt:lpstr>Products and some Key References…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Marta Krutel</cp:lastModifiedBy>
  <cp:revision>15</cp:revision>
  <dcterms:created xsi:type="dcterms:W3CDTF">2021-04-15T06:02:10Z</dcterms:created>
  <dcterms:modified xsi:type="dcterms:W3CDTF">2022-01-21T08:05:09Z</dcterms:modified>
</cp:coreProperties>
</file>