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5" r:id="rId4"/>
    <p:sldId id="258" r:id="rId5"/>
    <p:sldId id="264" r:id="rId6"/>
    <p:sldId id="266" r:id="rId7"/>
    <p:sldId id="263"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2A9D8-A1EF-634F-C0BB-62F9850E1308}" v="1917" dt="2022-01-20T15:50:45.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02699616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0253786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0749785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1143005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35222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07477118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34673946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15901601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64202573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r>
              <a:rPr lang="sk-SK"/>
              <a:t>https://infolab.nemzetilabor.hu/hu/domestic-partners</a:t>
            </a:r>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609518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ADBBA635-BBF8-4DD5-B255-FD06155A847F}" type="datetimeFigureOut">
              <a:rPr lang="sk-SK" smtClean="0"/>
              <a:t>20. 1. 2022</a:t>
            </a:fld>
            <a:endParaRPr lang="sk-SK"/>
          </a:p>
        </p:txBody>
      </p:sp>
      <p:sp>
        <p:nvSpPr>
          <p:cNvPr id="6" name="Footer Placeholder 5"/>
          <p:cNvSpPr>
            <a:spLocks noGrp="1"/>
          </p:cNvSpPr>
          <p:nvPr>
            <p:ph type="ftr" sz="quarter" idx="11"/>
          </p:nvPr>
        </p:nvSpPr>
        <p:spPr/>
        <p:txBody>
          <a:bodyPr/>
          <a:lstStyle/>
          <a:p>
            <a:r>
              <a:rPr lang="sk-SK"/>
              <a:t>https://infolab.nemzetilabor.hu/hu/domestic-partners</a:t>
            </a:r>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02873188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ADBBA635-BBF8-4DD5-B255-FD06155A847F}" type="datetimeFigureOut">
              <a:rPr lang="sk-SK" smtClean="0"/>
              <a:t>20. 1. 2022</a:t>
            </a:fld>
            <a:endParaRPr lang="sk-SK"/>
          </a:p>
        </p:txBody>
      </p:sp>
      <p:sp>
        <p:nvSpPr>
          <p:cNvPr id="8" name="Footer Placeholder 7"/>
          <p:cNvSpPr>
            <a:spLocks noGrp="1"/>
          </p:cNvSpPr>
          <p:nvPr>
            <p:ph type="ftr" sz="quarter" idx="11"/>
          </p:nvPr>
        </p:nvSpPr>
        <p:spPr/>
        <p:txBody>
          <a:bodyPr/>
          <a:lstStyle/>
          <a:p>
            <a:r>
              <a:rPr lang="sk-SK"/>
              <a:t>https://infolab.nemzetilabor.hu/hu/domestic-partners</a:t>
            </a:r>
          </a:p>
        </p:txBody>
      </p:sp>
      <p:sp>
        <p:nvSpPr>
          <p:cNvPr id="9" name="Slide Number Placeholder 8"/>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209634791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ADBBA635-BBF8-4DD5-B255-FD06155A847F}" type="datetimeFigureOut">
              <a:rPr lang="sk-SK" smtClean="0"/>
              <a:t>20. 1. 2022</a:t>
            </a:fld>
            <a:endParaRPr lang="sk-SK"/>
          </a:p>
        </p:txBody>
      </p:sp>
      <p:sp>
        <p:nvSpPr>
          <p:cNvPr id="4" name="Footer Placeholder 3"/>
          <p:cNvSpPr>
            <a:spLocks noGrp="1"/>
          </p:cNvSpPr>
          <p:nvPr>
            <p:ph type="ftr" sz="quarter" idx="11"/>
          </p:nvPr>
        </p:nvSpPr>
        <p:spPr/>
        <p:txBody>
          <a:bodyPr/>
          <a:lstStyle/>
          <a:p>
            <a:r>
              <a:rPr lang="sk-SK"/>
              <a:t>https://infolab.nemzetilabor.hu/hu/domestic-partners</a:t>
            </a:r>
          </a:p>
        </p:txBody>
      </p:sp>
      <p:sp>
        <p:nvSpPr>
          <p:cNvPr id="5" name="Slide Number Placeholder 4"/>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93035568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BA635-BBF8-4DD5-B255-FD06155A847F}" type="datetimeFigureOut">
              <a:rPr lang="sk-SK" smtClean="0"/>
              <a:t>20. 1. 2022</a:t>
            </a:fld>
            <a:endParaRPr lang="sk-SK"/>
          </a:p>
        </p:txBody>
      </p:sp>
      <p:sp>
        <p:nvSpPr>
          <p:cNvPr id="3" name="Footer Placeholder 2"/>
          <p:cNvSpPr>
            <a:spLocks noGrp="1"/>
          </p:cNvSpPr>
          <p:nvPr>
            <p:ph type="ftr" sz="quarter" idx="11"/>
          </p:nvPr>
        </p:nvSpPr>
        <p:spPr/>
        <p:txBody>
          <a:bodyPr/>
          <a:lstStyle/>
          <a:p>
            <a:r>
              <a:rPr lang="sk-SK"/>
              <a:t>https://infolab.nemzetilabor.hu/hu/domestic-partners</a:t>
            </a:r>
          </a:p>
        </p:txBody>
      </p:sp>
      <p:sp>
        <p:nvSpPr>
          <p:cNvPr id="4" name="Slide Number Placeholder 3"/>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2539290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ADBBA635-BBF8-4DD5-B255-FD06155A847F}" type="datetimeFigureOut">
              <a:rPr lang="sk-SK" smtClean="0"/>
              <a:t>20. 1. 2022</a:t>
            </a:fld>
            <a:endParaRPr lang="sk-SK"/>
          </a:p>
        </p:txBody>
      </p:sp>
      <p:sp>
        <p:nvSpPr>
          <p:cNvPr id="6" name="Footer Placeholder 5"/>
          <p:cNvSpPr>
            <a:spLocks noGrp="1"/>
          </p:cNvSpPr>
          <p:nvPr>
            <p:ph type="ftr" sz="quarter" idx="11"/>
          </p:nvPr>
        </p:nvSpPr>
        <p:spPr/>
        <p:txBody>
          <a:bodyPr/>
          <a:lstStyle/>
          <a:p>
            <a:r>
              <a:rPr lang="sk-SK"/>
              <a:t>https://infolab.nemzetilabor.hu/hu/domestic-partners</a:t>
            </a:r>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33270400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ADBBA635-BBF8-4DD5-B255-FD06155A847F}" type="datetimeFigureOut">
              <a:rPr lang="sk-SK" smtClean="0"/>
              <a:t>20. 1. 2022</a:t>
            </a:fld>
            <a:endParaRPr lang="sk-SK"/>
          </a:p>
        </p:txBody>
      </p:sp>
      <p:sp>
        <p:nvSpPr>
          <p:cNvPr id="6" name="Footer Placeholder 5"/>
          <p:cNvSpPr>
            <a:spLocks noGrp="1"/>
          </p:cNvSpPr>
          <p:nvPr>
            <p:ph type="ftr" sz="quarter" idx="11"/>
          </p:nvPr>
        </p:nvSpPr>
        <p:spPr/>
        <p:txBody>
          <a:bodyPr/>
          <a:lstStyle/>
          <a:p>
            <a:r>
              <a:rPr lang="sk-SK"/>
              <a:t>https://infolab.nemzetilabor.hu/hu/domestic-partners</a:t>
            </a:r>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20733656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BBA635-BBF8-4DD5-B255-FD06155A847F}" type="datetimeFigureOut">
              <a:rPr lang="sk-SK" smtClean="0"/>
              <a:t>20. 1. 2022</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k-SK"/>
              <a:t>https://infolab.nemzetilabor.hu/hu/domestic-partners</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FF9671-E981-44A1-AB35-6A46CB698FE6}" type="slidenum">
              <a:rPr lang="sk-SK" smtClean="0"/>
              <a:t>‹#›</a:t>
            </a:fld>
            <a:endParaRPr lang="sk-SK"/>
          </a:p>
        </p:txBody>
      </p:sp>
    </p:spTree>
    <p:extLst>
      <p:ext uri="{BB962C8B-B14F-4D97-AF65-F5344CB8AC3E}">
        <p14:creationId xmlns:p14="http://schemas.microsoft.com/office/powerpoint/2010/main" val="4898498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international@idomsoft.h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7000"/>
          </a:schemeClr>
        </a:solidFill>
        <a:effectLst/>
      </p:bgPr>
    </p:bg>
    <p:spTree>
      <p:nvGrpSpPr>
        <p:cNvPr id="1" name=""/>
        <p:cNvGrpSpPr/>
        <p:nvPr/>
      </p:nvGrpSpPr>
      <p:grpSpPr>
        <a:xfrm>
          <a:off x="0" y="0"/>
          <a:ext cx="0" cy="0"/>
          <a:chOff x="0" y="0"/>
          <a:chExt cx="0" cy="0"/>
        </a:xfrm>
      </p:grpSpPr>
      <p:sp>
        <p:nvSpPr>
          <p:cNvPr id="4" name="Rectangle 1028">
            <a:extLst>
              <a:ext uri="{FF2B5EF4-FFF2-40B4-BE49-F238E27FC236}">
                <a16:creationId xmlns:a16="http://schemas.microsoft.com/office/drawing/2014/main" id="{30F76E93-286A-44DC-9CEB-6CA8A7D0DEF6}"/>
              </a:ext>
            </a:extLst>
          </p:cNvPr>
          <p:cNvSpPr>
            <a:spLocks noGrp="1" noChangeArrowheads="1"/>
          </p:cNvSpPr>
          <p:nvPr>
            <p:ph type="ctrTitle"/>
          </p:nvPr>
        </p:nvSpPr>
        <p:spPr bwMode="auto">
          <a:xfrm>
            <a:off x="1624361" y="361987"/>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defRPr/>
            </a:pPr>
            <a:r>
              <a:rPr lang="sk-SK" altLang="pl-PL" sz="3600" b="1" dirty="0">
                <a:latin typeface="+mj-lt"/>
              </a:rPr>
              <a:t/>
            </a:r>
            <a:br>
              <a:rPr lang="sk-SK" altLang="pl-PL" sz="3600" b="1" dirty="0">
                <a:latin typeface="+mj-lt"/>
              </a:rPr>
            </a:br>
            <a:r>
              <a:rPr lang="en-GB" altLang="pl-PL" sz="3600" dirty="0">
                <a:solidFill>
                  <a:srgbClr val="009543"/>
                </a:solidFill>
                <a:latin typeface="+mj-lt"/>
                <a:ea typeface="Arial Unicode MS"/>
                <a:cs typeface="Arial Unicode MS"/>
              </a:rPr>
              <a:t>Real time data analysis on the Unified AI platform </a:t>
            </a:r>
            <a:r>
              <a:rPr lang="en-GB" altLang="pl-PL" sz="3600" b="1" dirty="0">
                <a:latin typeface="+mj-lt"/>
                <a:ea typeface="Arial Unicode MS"/>
                <a:cs typeface="Arial Unicode MS"/>
              </a:rPr>
              <a:t/>
            </a:r>
            <a:br>
              <a:rPr lang="en-GB" altLang="pl-PL" sz="3600" b="1" dirty="0">
                <a:latin typeface="+mj-lt"/>
                <a:ea typeface="Arial Unicode MS"/>
                <a:cs typeface="Arial Unicode MS"/>
              </a:rPr>
            </a:br>
            <a:r>
              <a:rPr lang="en-GB" altLang="pl-PL" sz="3600" dirty="0">
                <a:solidFill>
                  <a:srgbClr val="009543"/>
                </a:solidFill>
                <a:latin typeface="+mj-lt"/>
                <a:ea typeface="Arial Unicode MS"/>
                <a:cs typeface="Arial Unicode MS"/>
              </a:rPr>
              <a:t>Zoltan Mathe, PhD </a:t>
            </a:r>
            <a:r>
              <a:rPr lang="en-GB" altLang="pl-PL" sz="3600" dirty="0">
                <a:latin typeface="+mj-lt"/>
              </a:rPr>
              <a:t/>
            </a:r>
            <a:br>
              <a:rPr lang="en-GB" altLang="pl-PL" sz="3600" dirty="0">
                <a:latin typeface="+mj-lt"/>
              </a:rPr>
            </a:br>
            <a:r>
              <a:rPr lang="en-GB" altLang="pl-PL" sz="3600" dirty="0" err="1">
                <a:solidFill>
                  <a:srgbClr val="009543"/>
                </a:solidFill>
                <a:latin typeface="+mj-lt"/>
                <a:ea typeface="Arial Unicode MS"/>
                <a:cs typeface="Arial Unicode MS"/>
              </a:rPr>
              <a:t>IdomSoft</a:t>
            </a:r>
            <a:r>
              <a:rPr lang="en-GB" altLang="pl-PL" sz="3600" dirty="0">
                <a:solidFill>
                  <a:srgbClr val="009543"/>
                </a:solidFill>
                <a:latin typeface="+mj-lt"/>
                <a:ea typeface="Arial Unicode MS"/>
                <a:cs typeface="Arial Unicode MS"/>
              </a:rPr>
              <a:t> Ltd.</a:t>
            </a:r>
            <a:r>
              <a:rPr lang="sk-SK" altLang="pl-PL" sz="3600" dirty="0">
                <a:latin typeface="+mj-lt"/>
              </a:rPr>
              <a:t/>
            </a:r>
            <a:br>
              <a:rPr lang="sk-SK" altLang="pl-PL" sz="3600" dirty="0">
                <a:latin typeface="+mj-lt"/>
              </a:rPr>
            </a:br>
            <a:endParaRPr lang="fr-FR" altLang="en-US" sz="3600" dirty="0">
              <a:solidFill>
                <a:srgbClr val="006491"/>
              </a:solidFill>
              <a:latin typeface="+mj-lt"/>
            </a:endParaRPr>
          </a:p>
        </p:txBody>
      </p:sp>
      <p:sp>
        <p:nvSpPr>
          <p:cNvPr id="7" name="BlokTextu 6">
            <a:extLst>
              <a:ext uri="{FF2B5EF4-FFF2-40B4-BE49-F238E27FC236}">
                <a16:creationId xmlns:a16="http://schemas.microsoft.com/office/drawing/2014/main" id="{1667C4C8-FA20-469F-9257-217C665CABDB}"/>
              </a:ext>
            </a:extLst>
          </p:cNvPr>
          <p:cNvSpPr txBox="1"/>
          <p:nvPr/>
        </p:nvSpPr>
        <p:spPr>
          <a:xfrm>
            <a:off x="1717041" y="5274527"/>
            <a:ext cx="6878320" cy="1200329"/>
          </a:xfrm>
          <a:prstGeom prst="rect">
            <a:avLst/>
          </a:prstGeom>
          <a:noFill/>
        </p:spPr>
        <p:txBody>
          <a:bodyPr wrap="square" rtlCol="0">
            <a:spAutoFit/>
          </a:bodyPr>
          <a:lstStyle/>
          <a:p>
            <a:pPr algn="ctr"/>
            <a:r>
              <a:rPr lang="en-US" dirty="0"/>
              <a:t>Networking event on Digital and Emerging Technologies and </a:t>
            </a:r>
          </a:p>
          <a:p>
            <a:pPr algn="ctr"/>
            <a:r>
              <a:rPr lang="en-US" dirty="0"/>
              <a:t>Human-</a:t>
            </a:r>
            <a:r>
              <a:rPr lang="en-US" dirty="0" err="1"/>
              <a:t>centred</a:t>
            </a:r>
            <a:r>
              <a:rPr lang="en-US" dirty="0"/>
              <a:t> AI</a:t>
            </a:r>
          </a:p>
          <a:p>
            <a:pPr algn="ctr"/>
            <a:endParaRPr lang="sk-SK" dirty="0"/>
          </a:p>
          <a:p>
            <a:pPr algn="ctr"/>
            <a:r>
              <a:rPr lang="sk-SK" dirty="0"/>
              <a:t>24 January, 2022</a:t>
            </a:r>
          </a:p>
        </p:txBody>
      </p:sp>
      <p:sp>
        <p:nvSpPr>
          <p:cNvPr id="5" name="Slide Number Placeholder 4">
            <a:extLst>
              <a:ext uri="{FF2B5EF4-FFF2-40B4-BE49-F238E27FC236}">
                <a16:creationId xmlns:a16="http://schemas.microsoft.com/office/drawing/2014/main" id="{0BD83D26-D212-4744-AEFC-56F792231AB6}"/>
              </a:ext>
            </a:extLst>
          </p:cNvPr>
          <p:cNvSpPr>
            <a:spLocks noGrp="1"/>
          </p:cNvSpPr>
          <p:nvPr>
            <p:ph type="sldNum" sz="quarter" idx="12"/>
          </p:nvPr>
        </p:nvSpPr>
        <p:spPr/>
        <p:txBody>
          <a:bodyPr/>
          <a:lstStyle/>
          <a:p>
            <a:fld id="{75FF9671-E981-44A1-AB35-6A46CB698FE6}" type="slidenum">
              <a:rPr lang="sk-SK" smtClean="0"/>
              <a:t>1</a:t>
            </a:fld>
            <a:endParaRPr lang="en-US"/>
          </a:p>
        </p:txBody>
      </p:sp>
    </p:spTree>
    <p:extLst>
      <p:ext uri="{BB962C8B-B14F-4D97-AF65-F5344CB8AC3E}">
        <p14:creationId xmlns:p14="http://schemas.microsoft.com/office/powerpoint/2010/main" val="231804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4BFB2-2DE1-4251-AF1B-FB4C1584A84A}"/>
              </a:ext>
            </a:extLst>
          </p:cNvPr>
          <p:cNvSpPr>
            <a:spLocks noGrp="1"/>
          </p:cNvSpPr>
          <p:nvPr>
            <p:ph type="title"/>
          </p:nvPr>
        </p:nvSpPr>
        <p:spPr>
          <a:xfrm>
            <a:off x="677334" y="609600"/>
            <a:ext cx="8596668" cy="1320800"/>
          </a:xfrm>
        </p:spPr>
        <p:txBody>
          <a:bodyPr>
            <a:normAutofit/>
          </a:bodyPr>
          <a:lstStyle/>
          <a:p>
            <a:r>
              <a:rPr lang="sk-SK" dirty="0" err="1">
                <a:solidFill>
                  <a:srgbClr val="00B050"/>
                </a:solidFill>
              </a:rPr>
              <a:t>IdomSoft</a:t>
            </a:r>
            <a:r>
              <a:rPr lang="sk-SK" dirty="0">
                <a:solidFill>
                  <a:srgbClr val="00B050"/>
                </a:solidFill>
              </a:rPr>
              <a:t> </a:t>
            </a:r>
            <a:r>
              <a:rPr lang="sk-SK" dirty="0" err="1">
                <a:solidFill>
                  <a:srgbClr val="00B050"/>
                </a:solidFill>
              </a:rPr>
              <a:t>Ltd</a:t>
            </a:r>
            <a:r>
              <a:rPr lang="sk-SK" dirty="0">
                <a:solidFill>
                  <a:srgbClr val="00B050"/>
                </a:solidFill>
              </a:rPr>
              <a:t> and ICT &amp; IT National </a:t>
            </a:r>
            <a:r>
              <a:rPr lang="sk-SK" dirty="0" err="1">
                <a:solidFill>
                  <a:srgbClr val="00B050"/>
                </a:solidFill>
              </a:rPr>
              <a:t>Laboratory</a:t>
            </a:r>
            <a:r>
              <a:rPr lang="sk-SK" dirty="0">
                <a:solidFill>
                  <a:srgbClr val="00B050"/>
                </a:solidFill>
              </a:rPr>
              <a:t> </a:t>
            </a:r>
          </a:p>
        </p:txBody>
      </p:sp>
      <p:grpSp>
        <p:nvGrpSpPr>
          <p:cNvPr id="24" name="Group 23">
            <a:extLst>
              <a:ext uri="{FF2B5EF4-FFF2-40B4-BE49-F238E27FC236}">
                <a16:creationId xmlns:a16="http://schemas.microsoft.com/office/drawing/2014/main" id="{700171DB-C644-49C8-B0A0-454FC1FBED41}"/>
              </a:ext>
            </a:extLst>
          </p:cNvPr>
          <p:cNvGrpSpPr/>
          <p:nvPr/>
        </p:nvGrpSpPr>
        <p:grpSpPr>
          <a:xfrm>
            <a:off x="1629639" y="1906732"/>
            <a:ext cx="6892636" cy="4147702"/>
            <a:chOff x="824344" y="2131868"/>
            <a:chExt cx="6892636" cy="4147702"/>
          </a:xfrm>
        </p:grpSpPr>
        <p:sp>
          <p:nvSpPr>
            <p:cNvPr id="3" name="Rectangle: Rounded Corners 2">
              <a:extLst>
                <a:ext uri="{FF2B5EF4-FFF2-40B4-BE49-F238E27FC236}">
                  <a16:creationId xmlns:a16="http://schemas.microsoft.com/office/drawing/2014/main" id="{0C87476F-330D-4C99-9443-D8F14BEA27AA}"/>
                </a:ext>
              </a:extLst>
            </p:cNvPr>
            <p:cNvSpPr/>
            <p:nvPr/>
          </p:nvSpPr>
          <p:spPr>
            <a:xfrm>
              <a:off x="2521527" y="2131868"/>
              <a:ext cx="5195453" cy="91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ICT &amp; IT National Laboratory</a:t>
              </a:r>
            </a:p>
          </p:txBody>
        </p:sp>
        <p:sp>
          <p:nvSpPr>
            <p:cNvPr id="4" name="Rectangle: Rounded Corners 3">
              <a:extLst>
                <a:ext uri="{FF2B5EF4-FFF2-40B4-BE49-F238E27FC236}">
                  <a16:creationId xmlns:a16="http://schemas.microsoft.com/office/drawing/2014/main" id="{17A16228-DA40-4B98-9ABE-DF38F4020F5E}"/>
                </a:ext>
              </a:extLst>
            </p:cNvPr>
            <p:cNvSpPr/>
            <p:nvPr/>
          </p:nvSpPr>
          <p:spPr>
            <a:xfrm>
              <a:off x="2686156" y="3279197"/>
              <a:ext cx="2231087" cy="1038667"/>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IdomSoft Ltd.</a:t>
              </a:r>
            </a:p>
          </p:txBody>
        </p:sp>
        <p:sp>
          <p:nvSpPr>
            <p:cNvPr id="6" name="Rectangle 5">
              <a:extLst>
                <a:ext uri="{FF2B5EF4-FFF2-40B4-BE49-F238E27FC236}">
                  <a16:creationId xmlns:a16="http://schemas.microsoft.com/office/drawing/2014/main" id="{36659130-7A05-4765-BDBD-3E136C551239}"/>
                </a:ext>
              </a:extLst>
            </p:cNvPr>
            <p:cNvSpPr/>
            <p:nvPr/>
          </p:nvSpPr>
          <p:spPr>
            <a:xfrm>
              <a:off x="824344" y="3283526"/>
              <a:ext cx="1697181" cy="9178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Consortium members</a:t>
              </a:r>
            </a:p>
          </p:txBody>
        </p:sp>
        <p:sp>
          <p:nvSpPr>
            <p:cNvPr id="7" name="Rectangle 6">
              <a:extLst>
                <a:ext uri="{FF2B5EF4-FFF2-40B4-BE49-F238E27FC236}">
                  <a16:creationId xmlns:a16="http://schemas.microsoft.com/office/drawing/2014/main" id="{61BC4FEB-D3DB-4944-8FB9-AF46AF5B5F1A}"/>
                </a:ext>
              </a:extLst>
            </p:cNvPr>
            <p:cNvSpPr/>
            <p:nvPr/>
          </p:nvSpPr>
          <p:spPr>
            <a:xfrm>
              <a:off x="824344" y="4409207"/>
              <a:ext cx="1697181" cy="18703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Partners</a:t>
              </a:r>
            </a:p>
          </p:txBody>
        </p:sp>
        <p:sp>
          <p:nvSpPr>
            <p:cNvPr id="8" name="Rectangle: Rounded Corners 7">
              <a:extLst>
                <a:ext uri="{FF2B5EF4-FFF2-40B4-BE49-F238E27FC236}">
                  <a16:creationId xmlns:a16="http://schemas.microsoft.com/office/drawing/2014/main" id="{1EB281CE-AC6F-4D71-8852-17909DBF9E4F}"/>
                </a:ext>
              </a:extLst>
            </p:cNvPr>
            <p:cNvSpPr/>
            <p:nvPr/>
          </p:nvSpPr>
          <p:spPr>
            <a:xfrm>
              <a:off x="4960540" y="3235900"/>
              <a:ext cx="2658550" cy="1094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National Security Service</a:t>
              </a:r>
              <a:endParaRPr lang="en-US" dirty="0"/>
            </a:p>
          </p:txBody>
        </p:sp>
        <p:pic>
          <p:nvPicPr>
            <p:cNvPr id="9" name="Picture 9" descr="Logo&#10;&#10;Description automatically generated">
              <a:extLst>
                <a:ext uri="{FF2B5EF4-FFF2-40B4-BE49-F238E27FC236}">
                  <a16:creationId xmlns:a16="http://schemas.microsoft.com/office/drawing/2014/main" id="{9AB95A82-3501-4498-9DA7-5E3ADF3A5540}"/>
                </a:ext>
              </a:extLst>
            </p:cNvPr>
            <p:cNvPicPr>
              <a:picLocks noChangeAspect="1"/>
            </p:cNvPicPr>
            <p:nvPr/>
          </p:nvPicPr>
          <p:blipFill>
            <a:blip r:embed="rId2"/>
            <a:stretch>
              <a:fillRect/>
            </a:stretch>
          </p:blipFill>
          <p:spPr>
            <a:xfrm>
              <a:off x="6983156" y="3803791"/>
              <a:ext cx="517815" cy="474519"/>
            </a:xfrm>
            <a:prstGeom prst="rect">
              <a:avLst/>
            </a:prstGeom>
          </p:spPr>
        </p:pic>
        <p:pic>
          <p:nvPicPr>
            <p:cNvPr id="10" name="Graphic 10">
              <a:extLst>
                <a:ext uri="{FF2B5EF4-FFF2-40B4-BE49-F238E27FC236}">
                  <a16:creationId xmlns:a16="http://schemas.microsoft.com/office/drawing/2014/main" id="{4CBBA793-29FC-4898-82D4-692D1B86703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030416" y="3974480"/>
              <a:ext cx="784958" cy="400727"/>
            </a:xfrm>
            <a:prstGeom prst="rect">
              <a:avLst/>
            </a:prstGeom>
          </p:spPr>
        </p:pic>
        <p:sp>
          <p:nvSpPr>
            <p:cNvPr id="13" name="Rectangle 12">
              <a:extLst>
                <a:ext uri="{FF2B5EF4-FFF2-40B4-BE49-F238E27FC236}">
                  <a16:creationId xmlns:a16="http://schemas.microsoft.com/office/drawing/2014/main" id="{97EF5CCD-8767-4444-B85C-30A0F0E5C1C5}"/>
                </a:ext>
              </a:extLst>
            </p:cNvPr>
            <p:cNvSpPr/>
            <p:nvPr/>
          </p:nvSpPr>
          <p:spPr>
            <a:xfrm>
              <a:off x="2590798" y="4435184"/>
              <a:ext cx="5126179" cy="18443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pic>
          <p:nvPicPr>
            <p:cNvPr id="14" name="Picture 14" descr="Text, logo&#10;&#10;Description automatically generated">
              <a:extLst>
                <a:ext uri="{FF2B5EF4-FFF2-40B4-BE49-F238E27FC236}">
                  <a16:creationId xmlns:a16="http://schemas.microsoft.com/office/drawing/2014/main" id="{EE1ADCDD-A30C-4126-ABCD-CC396FC0BA2A}"/>
                </a:ext>
              </a:extLst>
            </p:cNvPr>
            <p:cNvPicPr>
              <a:picLocks noChangeAspect="1"/>
            </p:cNvPicPr>
            <p:nvPr/>
          </p:nvPicPr>
          <p:blipFill>
            <a:blip r:embed="rId5"/>
            <a:stretch>
              <a:fillRect/>
            </a:stretch>
          </p:blipFill>
          <p:spPr>
            <a:xfrm>
              <a:off x="2663536" y="5763328"/>
              <a:ext cx="2743200" cy="492162"/>
            </a:xfrm>
            <a:prstGeom prst="rect">
              <a:avLst/>
            </a:prstGeom>
          </p:spPr>
        </p:pic>
        <p:pic>
          <p:nvPicPr>
            <p:cNvPr id="15" name="Picture 15" descr="A picture containing text, sign&#10;&#10;Description automatically generated">
              <a:extLst>
                <a:ext uri="{FF2B5EF4-FFF2-40B4-BE49-F238E27FC236}">
                  <a16:creationId xmlns:a16="http://schemas.microsoft.com/office/drawing/2014/main" id="{94CC3F6F-BF5D-4F30-9A22-EC902CA8F573}"/>
                </a:ext>
              </a:extLst>
            </p:cNvPr>
            <p:cNvPicPr>
              <a:picLocks noChangeAspect="1"/>
            </p:cNvPicPr>
            <p:nvPr/>
          </p:nvPicPr>
          <p:blipFill>
            <a:blip r:embed="rId6"/>
            <a:stretch>
              <a:fillRect/>
            </a:stretch>
          </p:blipFill>
          <p:spPr>
            <a:xfrm>
              <a:off x="6793922" y="4489045"/>
              <a:ext cx="725633" cy="737409"/>
            </a:xfrm>
            <a:prstGeom prst="rect">
              <a:avLst/>
            </a:prstGeom>
          </p:spPr>
        </p:pic>
        <p:pic>
          <p:nvPicPr>
            <p:cNvPr id="16" name="Graphic 16">
              <a:extLst>
                <a:ext uri="{FF2B5EF4-FFF2-40B4-BE49-F238E27FC236}">
                  <a16:creationId xmlns:a16="http://schemas.microsoft.com/office/drawing/2014/main" id="{2BCFA234-0BF7-4754-B777-57254AFC9C3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715491" y="5363330"/>
              <a:ext cx="1782041" cy="478204"/>
            </a:xfrm>
            <a:prstGeom prst="rect">
              <a:avLst/>
            </a:prstGeom>
          </p:spPr>
        </p:pic>
        <p:pic>
          <p:nvPicPr>
            <p:cNvPr id="17" name="Picture 17" descr="Logo, company name&#10;&#10;Description automatically generated">
              <a:extLst>
                <a:ext uri="{FF2B5EF4-FFF2-40B4-BE49-F238E27FC236}">
                  <a16:creationId xmlns:a16="http://schemas.microsoft.com/office/drawing/2014/main" id="{C77A4601-F9E3-44B2-B0C9-303CDB59B31D}"/>
                </a:ext>
              </a:extLst>
            </p:cNvPr>
            <p:cNvPicPr>
              <a:picLocks noChangeAspect="1"/>
            </p:cNvPicPr>
            <p:nvPr/>
          </p:nvPicPr>
          <p:blipFill>
            <a:blip r:embed="rId9"/>
            <a:stretch>
              <a:fillRect/>
            </a:stretch>
          </p:blipFill>
          <p:spPr>
            <a:xfrm>
              <a:off x="5339195" y="4567264"/>
              <a:ext cx="1366405" cy="468403"/>
            </a:xfrm>
            <a:prstGeom prst="rect">
              <a:avLst/>
            </a:prstGeom>
          </p:spPr>
        </p:pic>
        <p:pic>
          <p:nvPicPr>
            <p:cNvPr id="18" name="Graphic 18">
              <a:extLst>
                <a:ext uri="{FF2B5EF4-FFF2-40B4-BE49-F238E27FC236}">
                  <a16:creationId xmlns:a16="http://schemas.microsoft.com/office/drawing/2014/main" id="{97657D34-A0C4-44CB-BFA3-81D7CD2A0FC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646220" y="4862661"/>
              <a:ext cx="2301584" cy="509722"/>
            </a:xfrm>
            <a:prstGeom prst="rect">
              <a:avLst/>
            </a:prstGeom>
          </p:spPr>
        </p:pic>
        <p:pic>
          <p:nvPicPr>
            <p:cNvPr id="19" name="Picture 19">
              <a:extLst>
                <a:ext uri="{FF2B5EF4-FFF2-40B4-BE49-F238E27FC236}">
                  <a16:creationId xmlns:a16="http://schemas.microsoft.com/office/drawing/2014/main" id="{0276D9A6-F46C-4B67-9792-BAD9DBE2AB0D}"/>
                </a:ext>
              </a:extLst>
            </p:cNvPr>
            <p:cNvPicPr>
              <a:picLocks noChangeAspect="1"/>
            </p:cNvPicPr>
            <p:nvPr/>
          </p:nvPicPr>
          <p:blipFill>
            <a:blip r:embed="rId12"/>
            <a:stretch>
              <a:fillRect/>
            </a:stretch>
          </p:blipFill>
          <p:spPr>
            <a:xfrm>
              <a:off x="5538354" y="5285855"/>
              <a:ext cx="2102428" cy="633153"/>
            </a:xfrm>
            <a:prstGeom prst="rect">
              <a:avLst/>
            </a:prstGeom>
          </p:spPr>
        </p:pic>
        <p:pic>
          <p:nvPicPr>
            <p:cNvPr id="20" name="Graphic 20">
              <a:extLst>
                <a:ext uri="{FF2B5EF4-FFF2-40B4-BE49-F238E27FC236}">
                  <a16:creationId xmlns:a16="http://schemas.microsoft.com/office/drawing/2014/main" id="{13646E30-03FE-4455-B090-B75EFAD6C88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815196" y="4291797"/>
              <a:ext cx="1245177" cy="785543"/>
            </a:xfrm>
            <a:prstGeom prst="rect">
              <a:avLst/>
            </a:prstGeom>
          </p:spPr>
        </p:pic>
        <p:pic>
          <p:nvPicPr>
            <p:cNvPr id="21" name="Graphic 21">
              <a:extLst>
                <a:ext uri="{FF2B5EF4-FFF2-40B4-BE49-F238E27FC236}">
                  <a16:creationId xmlns:a16="http://schemas.microsoft.com/office/drawing/2014/main" id="{6420A8BD-651D-4A8A-A73A-A26597E1BB42}"/>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646219" y="4437171"/>
              <a:ext cx="1054678" cy="477475"/>
            </a:xfrm>
            <a:prstGeom prst="rect">
              <a:avLst/>
            </a:prstGeom>
          </p:spPr>
        </p:pic>
      </p:grpSp>
      <p:sp>
        <p:nvSpPr>
          <p:cNvPr id="26" name="Footer Placeholder 25">
            <a:extLst>
              <a:ext uri="{FF2B5EF4-FFF2-40B4-BE49-F238E27FC236}">
                <a16:creationId xmlns:a16="http://schemas.microsoft.com/office/drawing/2014/main" id="{70E11B5D-EDD6-426A-B111-6BE929ACCDC9}"/>
              </a:ext>
            </a:extLst>
          </p:cNvPr>
          <p:cNvSpPr>
            <a:spLocks noGrp="1"/>
          </p:cNvSpPr>
          <p:nvPr>
            <p:ph type="ftr" sz="quarter" idx="11"/>
          </p:nvPr>
        </p:nvSpPr>
        <p:spPr>
          <a:xfrm>
            <a:off x="677334" y="6206615"/>
            <a:ext cx="6297612" cy="365125"/>
          </a:xfrm>
        </p:spPr>
        <p:txBody>
          <a:bodyPr/>
          <a:lstStyle/>
          <a:p>
            <a:r>
              <a:rPr lang="en-US"/>
              <a:t>https://infolab.nemzetilabor.hu/hu/domestic-partners</a:t>
            </a:r>
          </a:p>
        </p:txBody>
      </p:sp>
      <p:sp>
        <p:nvSpPr>
          <p:cNvPr id="28" name="Slide Number Placeholder 27">
            <a:extLst>
              <a:ext uri="{FF2B5EF4-FFF2-40B4-BE49-F238E27FC236}">
                <a16:creationId xmlns:a16="http://schemas.microsoft.com/office/drawing/2014/main" id="{DD5D9325-EB32-4E49-BF8C-8AFE0C876A3B}"/>
              </a:ext>
            </a:extLst>
          </p:cNvPr>
          <p:cNvSpPr>
            <a:spLocks noGrp="1"/>
          </p:cNvSpPr>
          <p:nvPr>
            <p:ph type="sldNum" sz="quarter" idx="12"/>
          </p:nvPr>
        </p:nvSpPr>
        <p:spPr/>
        <p:txBody>
          <a:bodyPr/>
          <a:lstStyle/>
          <a:p>
            <a:fld id="{75FF9671-E981-44A1-AB35-6A46CB698FE6}" type="slidenum">
              <a:rPr lang="sk-SK" sz="1400" b="1" dirty="0" smtClean="0"/>
              <a:t>2</a:t>
            </a:fld>
            <a:endParaRPr lang="en-US" sz="1400" b="1" dirty="0"/>
          </a:p>
        </p:txBody>
      </p:sp>
    </p:spTree>
    <p:extLst>
      <p:ext uri="{BB962C8B-B14F-4D97-AF65-F5344CB8AC3E}">
        <p14:creationId xmlns:p14="http://schemas.microsoft.com/office/powerpoint/2010/main" val="5799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050D-E548-49DC-836A-15E78CB01AC4}"/>
              </a:ext>
            </a:extLst>
          </p:cNvPr>
          <p:cNvSpPr>
            <a:spLocks noGrp="1"/>
          </p:cNvSpPr>
          <p:nvPr>
            <p:ph type="title"/>
          </p:nvPr>
        </p:nvSpPr>
        <p:spPr/>
        <p:txBody>
          <a:bodyPr/>
          <a:lstStyle/>
          <a:p>
            <a:r>
              <a:rPr lang="en-US" dirty="0" err="1"/>
              <a:t>IdomSoft</a:t>
            </a:r>
            <a:r>
              <a:rPr lang="en-US" dirty="0"/>
              <a:t> Ltd.</a:t>
            </a:r>
          </a:p>
        </p:txBody>
      </p:sp>
      <p:sp>
        <p:nvSpPr>
          <p:cNvPr id="3" name="Content Placeholder 2">
            <a:extLst>
              <a:ext uri="{FF2B5EF4-FFF2-40B4-BE49-F238E27FC236}">
                <a16:creationId xmlns:a16="http://schemas.microsoft.com/office/drawing/2014/main" id="{C9AFA67B-CAAC-4E30-926A-40F55EA4C906}"/>
              </a:ext>
            </a:extLst>
          </p:cNvPr>
          <p:cNvSpPr>
            <a:spLocks noGrp="1"/>
          </p:cNvSpPr>
          <p:nvPr>
            <p:ph idx="1"/>
          </p:nvPr>
        </p:nvSpPr>
        <p:spPr>
          <a:xfrm>
            <a:off x="510066" y="1788882"/>
            <a:ext cx="8931204" cy="4261773"/>
          </a:xfrm>
        </p:spPr>
        <p:txBody>
          <a:bodyPr vert="horz" lIns="91440" tIns="45720" rIns="91440" bIns="45720" rtlCol="0" anchor="t">
            <a:normAutofit fontScale="92500" lnSpcReduction="10000"/>
          </a:bodyPr>
          <a:lstStyle/>
          <a:p>
            <a:r>
              <a:rPr lang="en-US" dirty="0" err="1">
                <a:ea typeface="+mn-lt"/>
                <a:cs typeface="+mn-lt"/>
              </a:rPr>
              <a:t>IdomSoft</a:t>
            </a:r>
            <a:r>
              <a:rPr lang="en-US" dirty="0">
                <a:ea typeface="+mn-lt"/>
                <a:cs typeface="+mn-lt"/>
              </a:rPr>
              <a:t> Ltd. is a 100% indirect state-owned company, a member of the NISZ Group, which plays a leading role in the development, integration, installation and operation of IT systems of national significance, under the supervision of the Ministry of Interior.</a:t>
            </a:r>
          </a:p>
          <a:p>
            <a:r>
              <a:rPr lang="en-US" dirty="0">
                <a:ea typeface="+mn-lt"/>
                <a:cs typeface="+mn-lt"/>
              </a:rPr>
              <a:t>Unique experience in:</a:t>
            </a:r>
            <a:endParaRPr lang="en-US" dirty="0"/>
          </a:p>
          <a:p>
            <a:pPr lvl="1">
              <a:buFont typeface="Courier New" charset="2"/>
              <a:buChar char="o"/>
            </a:pPr>
            <a:r>
              <a:rPr lang="en-US" dirty="0">
                <a:ea typeface="+mn-lt"/>
                <a:cs typeface="+mn-lt"/>
              </a:rPr>
              <a:t>the development of high-security IT systems for e-government boards and law enforcement bodies.</a:t>
            </a:r>
            <a:endParaRPr lang="en-US" dirty="0"/>
          </a:p>
          <a:p>
            <a:pPr lvl="1">
              <a:buFont typeface="Courier New" charset="2"/>
              <a:buChar char="o"/>
            </a:pPr>
            <a:r>
              <a:rPr lang="en-US" dirty="0">
                <a:ea typeface="+mn-lt"/>
                <a:cs typeface="+mn-lt"/>
              </a:rPr>
              <a:t>prepared to provide other IT services, e.g. IT management consulting, design and implementation of IT systems, hardware and software selection, operation of IT systems and the provision of related service activities.</a:t>
            </a:r>
            <a:endParaRPr lang="en-US" dirty="0"/>
          </a:p>
          <a:p>
            <a:pPr lvl="1">
              <a:buFont typeface="Courier New" charset="2"/>
              <a:buChar char="o"/>
            </a:pPr>
            <a:r>
              <a:rPr lang="en-US" dirty="0">
                <a:ea typeface="+mn-lt"/>
                <a:cs typeface="+mn-lt"/>
              </a:rPr>
              <a:t>R&amp;D (developing and integrating AI technologies for e-governance and more )</a:t>
            </a:r>
          </a:p>
          <a:p>
            <a:r>
              <a:rPr lang="en-US" dirty="0">
                <a:ea typeface="+mn-lt"/>
                <a:cs typeface="+mn-lt"/>
              </a:rPr>
              <a:t>Our Company has played a significant role in the largest IT development projects, affecting and supporting the Hungarian population in various areas of public administration.</a:t>
            </a:r>
            <a:endParaRPr lang="en-US" dirty="0"/>
          </a:p>
          <a:p>
            <a:r>
              <a:rPr lang="en-US" dirty="0" err="1">
                <a:ea typeface="+mn-lt"/>
                <a:cs typeface="+mn-lt"/>
              </a:rPr>
              <a:t>IdomSoft</a:t>
            </a:r>
            <a:r>
              <a:rPr lang="en-US" dirty="0">
                <a:ea typeface="+mn-lt"/>
                <a:cs typeface="+mn-lt"/>
              </a:rPr>
              <a:t> Ltd. is developing the data processor of the 12 basic national registers, as well as the entire IT system supporting police activities.</a:t>
            </a:r>
            <a:endParaRPr lang="en-US" dirty="0"/>
          </a:p>
        </p:txBody>
      </p:sp>
      <p:sp>
        <p:nvSpPr>
          <p:cNvPr id="4" name="Footer Placeholder 3">
            <a:extLst>
              <a:ext uri="{FF2B5EF4-FFF2-40B4-BE49-F238E27FC236}">
                <a16:creationId xmlns:a16="http://schemas.microsoft.com/office/drawing/2014/main" id="{38B5B584-0D21-4441-8015-7D992E52FF4B}"/>
              </a:ext>
            </a:extLst>
          </p:cNvPr>
          <p:cNvSpPr>
            <a:spLocks noGrp="1"/>
          </p:cNvSpPr>
          <p:nvPr>
            <p:ph type="ftr" sz="quarter" idx="11"/>
          </p:nvPr>
        </p:nvSpPr>
        <p:spPr/>
        <p:txBody>
          <a:bodyPr/>
          <a:lstStyle/>
          <a:p>
            <a:r>
              <a:rPr lang="sk-SK"/>
              <a:t>https://infolab.nemzetilabor.hu/hu/domestic-partners</a:t>
            </a:r>
          </a:p>
        </p:txBody>
      </p:sp>
      <p:sp>
        <p:nvSpPr>
          <p:cNvPr id="5" name="Slide Number Placeholder 4">
            <a:extLst>
              <a:ext uri="{FF2B5EF4-FFF2-40B4-BE49-F238E27FC236}">
                <a16:creationId xmlns:a16="http://schemas.microsoft.com/office/drawing/2014/main" id="{7D574A94-A87E-48E5-9E24-5D2739C8EF17}"/>
              </a:ext>
            </a:extLst>
          </p:cNvPr>
          <p:cNvSpPr>
            <a:spLocks noGrp="1"/>
          </p:cNvSpPr>
          <p:nvPr>
            <p:ph type="sldNum" sz="quarter" idx="12"/>
          </p:nvPr>
        </p:nvSpPr>
        <p:spPr/>
        <p:txBody>
          <a:bodyPr/>
          <a:lstStyle/>
          <a:p>
            <a:fld id="{75FF9671-E981-44A1-AB35-6A46CB698FE6}" type="slidenum">
              <a:rPr lang="sk-SK" smtClean="0"/>
              <a:t>3</a:t>
            </a:fld>
            <a:endParaRPr lang="sk-SK"/>
          </a:p>
        </p:txBody>
      </p:sp>
    </p:spTree>
    <p:extLst>
      <p:ext uri="{BB962C8B-B14F-4D97-AF65-F5344CB8AC3E}">
        <p14:creationId xmlns:p14="http://schemas.microsoft.com/office/powerpoint/2010/main" val="414077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normAutofit/>
          </a:bodyPr>
          <a:lstStyle/>
          <a:p>
            <a:r>
              <a:rPr lang="en-GB" altLang="pl-PL" dirty="0">
                <a:solidFill>
                  <a:srgbClr val="009543"/>
                </a:solidFill>
              </a:rPr>
              <a:t>Our Competencies (1)</a:t>
            </a:r>
            <a:endParaRPr lang="en-US" dirty="0"/>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a:xfrm>
            <a:off x="677334" y="1537980"/>
            <a:ext cx="9228569" cy="4363992"/>
          </a:xfrm>
        </p:spPr>
        <p:txBody>
          <a:bodyPr vert="horz" lIns="91440" tIns="45720" rIns="91440" bIns="45720" rtlCol="0" anchor="t">
            <a:normAutofit fontScale="92500"/>
          </a:bodyPr>
          <a:lstStyle/>
          <a:p>
            <a:pPr marL="285750" indent="-285750"/>
            <a:r>
              <a:rPr lang="en-GB" b="1" dirty="0">
                <a:solidFill>
                  <a:srgbClr val="0070C0"/>
                </a:solidFill>
              </a:rPr>
              <a:t>Research and Development</a:t>
            </a:r>
          </a:p>
          <a:p>
            <a:pPr marL="742950">
              <a:buFont typeface="Courier New" charset="2"/>
              <a:buChar char="o"/>
            </a:pPr>
            <a:r>
              <a:rPr lang="en-GB" b="1" dirty="0">
                <a:ea typeface="+mn-lt"/>
                <a:cs typeface="+mn-lt"/>
              </a:rPr>
              <a:t>Text to Speech</a:t>
            </a:r>
            <a:r>
              <a:rPr lang="en-GB" dirty="0">
                <a:ea typeface="+mn-lt"/>
                <a:cs typeface="+mn-lt"/>
              </a:rPr>
              <a:t> (TTS) and </a:t>
            </a:r>
            <a:r>
              <a:rPr lang="en-GB" b="1" dirty="0">
                <a:ea typeface="+mn-lt"/>
                <a:cs typeface="+mn-lt"/>
              </a:rPr>
              <a:t>Speech to Text</a:t>
            </a:r>
            <a:r>
              <a:rPr lang="en-GB" dirty="0">
                <a:ea typeface="+mn-lt"/>
                <a:cs typeface="+mn-lt"/>
              </a:rPr>
              <a:t> (STT) solutions optimised to Hungarian language</a:t>
            </a:r>
          </a:p>
          <a:p>
            <a:pPr marL="742950">
              <a:buFont typeface="Courier New" charset="2"/>
              <a:buChar char="o"/>
            </a:pPr>
            <a:r>
              <a:rPr lang="en-GB" b="1" dirty="0">
                <a:ea typeface="+mn-lt"/>
                <a:cs typeface="+mn-lt"/>
              </a:rPr>
              <a:t>Natural Language Processing</a:t>
            </a:r>
            <a:r>
              <a:rPr lang="en-GB" dirty="0">
                <a:ea typeface="+mn-lt"/>
                <a:cs typeface="+mn-lt"/>
              </a:rPr>
              <a:t> (NLP): chat-bots and complex conversational systems</a:t>
            </a:r>
          </a:p>
          <a:p>
            <a:pPr marL="742950">
              <a:buFont typeface="Courier New" charset="2"/>
              <a:buChar char="o"/>
            </a:pPr>
            <a:r>
              <a:rPr lang="en-GB" dirty="0">
                <a:ea typeface="+mn-lt"/>
                <a:cs typeface="+mn-lt"/>
              </a:rPr>
              <a:t> </a:t>
            </a:r>
            <a:r>
              <a:rPr lang="en-GB" b="1" dirty="0">
                <a:ea typeface="+mn-lt"/>
                <a:cs typeface="+mn-lt"/>
              </a:rPr>
              <a:t>Image processing</a:t>
            </a:r>
            <a:r>
              <a:rPr lang="en-GB" dirty="0">
                <a:ea typeface="+mn-lt"/>
                <a:cs typeface="+mn-lt"/>
              </a:rPr>
              <a:t>: real time video streams and picture analysis (face recognition, face verification, real time face analysis etc.)</a:t>
            </a:r>
          </a:p>
          <a:p>
            <a:pPr marL="742950">
              <a:buFont typeface="Courier New" charset="2"/>
              <a:buChar char="o"/>
            </a:pPr>
            <a:r>
              <a:rPr lang="en-GB" dirty="0">
                <a:ea typeface="+mn-lt"/>
                <a:cs typeface="+mn-lt"/>
              </a:rPr>
              <a:t> </a:t>
            </a:r>
            <a:r>
              <a:rPr lang="en-GB" b="1" dirty="0">
                <a:ea typeface="+mn-lt"/>
                <a:cs typeface="+mn-lt"/>
              </a:rPr>
              <a:t>Real time data analysis using big data platform</a:t>
            </a:r>
            <a:r>
              <a:rPr lang="en-GB" dirty="0">
                <a:ea typeface="+mn-lt"/>
                <a:cs typeface="+mn-lt"/>
              </a:rPr>
              <a:t>: anomaly detection, pattern recognition, improving security of system interoperability (intended to use deep learning in addition to classical machine learning algorithms)</a:t>
            </a:r>
          </a:p>
          <a:p>
            <a:pPr marL="742950">
              <a:buFont typeface="Courier New" charset="2"/>
              <a:buChar char="o"/>
            </a:pPr>
            <a:r>
              <a:rPr lang="en-GB" dirty="0">
                <a:ea typeface="+mn-lt"/>
                <a:cs typeface="+mn-lt"/>
              </a:rPr>
              <a:t> Automated administration based on </a:t>
            </a:r>
            <a:r>
              <a:rPr lang="en-GB" b="1" dirty="0">
                <a:ea typeface="+mn-lt"/>
                <a:cs typeface="+mn-lt"/>
              </a:rPr>
              <a:t>Deep Learning</a:t>
            </a:r>
            <a:r>
              <a:rPr lang="en-GB" dirty="0">
                <a:ea typeface="+mn-lt"/>
                <a:cs typeface="+mn-lt"/>
              </a:rPr>
              <a:t> neural network</a:t>
            </a:r>
          </a:p>
          <a:p>
            <a:pPr marL="742950">
              <a:buFont typeface="Courier New" charset="2"/>
              <a:buChar char="o"/>
            </a:pPr>
            <a:r>
              <a:rPr lang="en-GB" dirty="0">
                <a:ea typeface="+mn-lt"/>
                <a:cs typeface="+mn-lt"/>
              </a:rPr>
              <a:t> Artificial intelligence for IT operations (</a:t>
            </a:r>
            <a:r>
              <a:rPr lang="en-GB" b="1" dirty="0">
                <a:ea typeface="+mn-lt"/>
                <a:cs typeface="+mn-lt"/>
              </a:rPr>
              <a:t>AIOPs</a:t>
            </a:r>
            <a:r>
              <a:rPr lang="en-GB" dirty="0">
                <a:ea typeface="+mn-lt"/>
                <a:cs typeface="+mn-lt"/>
              </a:rPr>
              <a:t>)</a:t>
            </a:r>
          </a:p>
          <a:p>
            <a:pPr marL="742950">
              <a:buFont typeface="Courier New" charset="2"/>
              <a:buChar char="o"/>
            </a:pPr>
            <a:r>
              <a:rPr lang="en-GB" dirty="0">
                <a:ea typeface="+mn-lt"/>
                <a:cs typeface="+mn-lt"/>
              </a:rPr>
              <a:t> </a:t>
            </a:r>
            <a:r>
              <a:rPr lang="en-GB" b="1" dirty="0">
                <a:ea typeface="+mn-lt"/>
                <a:cs typeface="+mn-lt"/>
              </a:rPr>
              <a:t>Semantic interoperability</a:t>
            </a:r>
            <a:r>
              <a:rPr lang="en-GB" dirty="0">
                <a:ea typeface="+mn-lt"/>
                <a:cs typeface="+mn-lt"/>
              </a:rPr>
              <a:t>: defining common interface description language, interface generation</a:t>
            </a:r>
            <a:endParaRPr lang="en-GB" dirty="0"/>
          </a:p>
        </p:txBody>
      </p:sp>
      <p:sp>
        <p:nvSpPr>
          <p:cNvPr id="6" name="Slide Number Placeholder 5">
            <a:extLst>
              <a:ext uri="{FF2B5EF4-FFF2-40B4-BE49-F238E27FC236}">
                <a16:creationId xmlns:a16="http://schemas.microsoft.com/office/drawing/2014/main" id="{4BB3FD46-8FBD-4DDF-8BE2-570CAFB4EE28}"/>
              </a:ext>
            </a:extLst>
          </p:cNvPr>
          <p:cNvSpPr>
            <a:spLocks noGrp="1"/>
          </p:cNvSpPr>
          <p:nvPr>
            <p:ph type="sldNum" sz="quarter" idx="12"/>
          </p:nvPr>
        </p:nvSpPr>
        <p:spPr/>
        <p:txBody>
          <a:bodyPr/>
          <a:lstStyle/>
          <a:p>
            <a:r>
              <a:rPr lang="sk-SK" sz="1400" dirty="0"/>
              <a:t>3</a:t>
            </a:r>
            <a:endParaRPr lang="en-US" sz="1400" dirty="0"/>
          </a:p>
        </p:txBody>
      </p:sp>
    </p:spTree>
    <p:extLst>
      <p:ext uri="{BB962C8B-B14F-4D97-AF65-F5344CB8AC3E}">
        <p14:creationId xmlns:p14="http://schemas.microsoft.com/office/powerpoint/2010/main" val="408446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normAutofit/>
          </a:bodyPr>
          <a:lstStyle/>
          <a:p>
            <a:r>
              <a:rPr lang="en-GB" altLang="pl-PL" dirty="0">
                <a:solidFill>
                  <a:srgbClr val="009543"/>
                </a:solidFill>
              </a:rPr>
              <a:t>Our Competencies (2)</a:t>
            </a:r>
            <a:endParaRPr lang="en-US" dirty="0"/>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a:xfrm>
            <a:off x="677334" y="1537980"/>
            <a:ext cx="8596667" cy="4549845"/>
          </a:xfrm>
        </p:spPr>
        <p:txBody>
          <a:bodyPr vert="horz" lIns="91440" tIns="45720" rIns="91440" bIns="45720" rtlCol="0" anchor="t">
            <a:normAutofit fontScale="92500" lnSpcReduction="20000"/>
          </a:bodyPr>
          <a:lstStyle/>
          <a:p>
            <a:pPr marL="285750" indent="-285750"/>
            <a:r>
              <a:rPr lang="en-GB" b="1" dirty="0">
                <a:solidFill>
                  <a:srgbClr val="0070C0"/>
                </a:solidFill>
                <a:ea typeface="+mn-lt"/>
                <a:cs typeface="+mn-lt"/>
              </a:rPr>
              <a:t>IT system design and implementation</a:t>
            </a:r>
          </a:p>
          <a:p>
            <a:pPr lvl="1">
              <a:buFont typeface="Courier New" charset="2"/>
              <a:buChar char="o"/>
            </a:pPr>
            <a:r>
              <a:rPr lang="en-GB" dirty="0">
                <a:ea typeface="+mn-lt"/>
                <a:cs typeface="+mn-lt"/>
              </a:rPr>
              <a:t>New applications: mostly based on micro service architecture in order to provide high availability, reliability and maintainability for maximizing the quality of the services</a:t>
            </a:r>
            <a:endParaRPr lang="en-GB" dirty="0"/>
          </a:p>
          <a:p>
            <a:pPr lvl="1">
              <a:buFont typeface="Courier New" charset="2"/>
              <a:buChar char="o"/>
            </a:pPr>
            <a:r>
              <a:rPr lang="en-GB" b="1" dirty="0">
                <a:ea typeface="+mn-lt"/>
                <a:cs typeface="+mn-lt"/>
              </a:rPr>
              <a:t>Agile development</a:t>
            </a:r>
            <a:r>
              <a:rPr lang="en-GB" dirty="0">
                <a:ea typeface="+mn-lt"/>
                <a:cs typeface="+mn-lt"/>
              </a:rPr>
              <a:t> processes: </a:t>
            </a:r>
            <a:r>
              <a:rPr lang="en-GB" dirty="0" err="1">
                <a:ea typeface="+mn-lt"/>
                <a:cs typeface="+mn-lt"/>
              </a:rPr>
              <a:t>IdomSoft</a:t>
            </a:r>
            <a:r>
              <a:rPr lang="en-GB" dirty="0">
                <a:ea typeface="+mn-lt"/>
                <a:cs typeface="+mn-lt"/>
              </a:rPr>
              <a:t> Ltd. makes serious efforts to use agile methodologies for developing new systems</a:t>
            </a:r>
            <a:endParaRPr lang="en-GB" dirty="0"/>
          </a:p>
          <a:p>
            <a:pPr lvl="1">
              <a:buFont typeface="Courier New" charset="2"/>
              <a:buChar char="o"/>
            </a:pPr>
            <a:r>
              <a:rPr lang="en-US" dirty="0">
                <a:ea typeface="+mn-lt"/>
                <a:cs typeface="+mn-lt"/>
              </a:rPr>
              <a:t>Quality</a:t>
            </a:r>
            <a:r>
              <a:rPr lang="en-GB" dirty="0">
                <a:ea typeface="+mn-lt"/>
                <a:cs typeface="+mn-lt"/>
              </a:rPr>
              <a:t> assurance: unit, regression, integration system and performance testing</a:t>
            </a:r>
            <a:endParaRPr lang="en-GB" dirty="0"/>
          </a:p>
          <a:p>
            <a:pPr marL="685800" lvl="1" indent="-285750">
              <a:buFont typeface="Courier New" charset="2"/>
              <a:buChar char="o"/>
            </a:pPr>
            <a:r>
              <a:rPr lang="en-GB" dirty="0">
                <a:ea typeface="+mn-lt"/>
                <a:cs typeface="+mn-lt"/>
              </a:rPr>
              <a:t>DevOps: automated development lifecycle (CI/CD)</a:t>
            </a:r>
          </a:p>
          <a:p>
            <a:r>
              <a:rPr lang="en-GB" b="1" dirty="0">
                <a:solidFill>
                  <a:srgbClr val="0070C0"/>
                </a:solidFill>
                <a:ea typeface="+mn-lt"/>
                <a:cs typeface="+mn-lt"/>
              </a:rPr>
              <a:t>IT operation</a:t>
            </a:r>
            <a:endParaRPr lang="en-GB" b="1">
              <a:solidFill>
                <a:srgbClr val="0070C0"/>
              </a:solidFill>
            </a:endParaRPr>
          </a:p>
          <a:p>
            <a:pPr lvl="1">
              <a:buFont typeface="Courier New" charset="2"/>
              <a:buChar char="o"/>
            </a:pPr>
            <a:r>
              <a:rPr lang="en-GB" b="1" dirty="0">
                <a:ea typeface="+mn-lt"/>
                <a:cs typeface="+mn-lt"/>
              </a:rPr>
              <a:t>Operating various IT-systems</a:t>
            </a:r>
            <a:r>
              <a:rPr lang="en-GB" dirty="0">
                <a:ea typeface="+mn-lt"/>
                <a:cs typeface="+mn-lt"/>
              </a:rPr>
              <a:t>: serious experience and reference</a:t>
            </a:r>
            <a:endParaRPr lang="en-GB" dirty="0"/>
          </a:p>
          <a:p>
            <a:pPr lvl="1">
              <a:buFont typeface="Courier New" charset="2"/>
              <a:buChar char="o"/>
            </a:pPr>
            <a:r>
              <a:rPr lang="en-GB" b="1" dirty="0">
                <a:ea typeface="+mn-lt"/>
                <a:cs typeface="+mn-lt"/>
              </a:rPr>
              <a:t>Cloud technologies</a:t>
            </a:r>
            <a:r>
              <a:rPr lang="en-GB" dirty="0">
                <a:ea typeface="+mn-lt"/>
                <a:cs typeface="+mn-lt"/>
              </a:rPr>
              <a:t>: reducing IT operation costs and maximizing service availability, using Kubernetes-based </a:t>
            </a:r>
            <a:r>
              <a:rPr lang="en-GB" dirty="0" err="1">
                <a:ea typeface="+mn-lt"/>
                <a:cs typeface="+mn-lt"/>
              </a:rPr>
              <a:t>Openshift</a:t>
            </a:r>
            <a:r>
              <a:rPr lang="en-GB" dirty="0">
                <a:ea typeface="+mn-lt"/>
                <a:cs typeface="+mn-lt"/>
              </a:rPr>
              <a:t>, Rancher as PaaS</a:t>
            </a:r>
            <a:endParaRPr lang="en-GB" dirty="0"/>
          </a:p>
          <a:p>
            <a:r>
              <a:rPr lang="en-GB" b="1" dirty="0">
                <a:solidFill>
                  <a:srgbClr val="0070C0"/>
                </a:solidFill>
                <a:ea typeface="+mn-lt"/>
                <a:cs typeface="+mn-lt"/>
              </a:rPr>
              <a:t>Security</a:t>
            </a:r>
            <a:endParaRPr lang="en-GB" b="1" dirty="0">
              <a:solidFill>
                <a:srgbClr val="0070C0"/>
              </a:solidFill>
            </a:endParaRPr>
          </a:p>
          <a:p>
            <a:pPr lvl="1">
              <a:buFont typeface="Courier New" charset="2"/>
              <a:buChar char="o"/>
            </a:pPr>
            <a:r>
              <a:rPr lang="en-GB" dirty="0">
                <a:ea typeface="+mn-lt"/>
                <a:cs typeface="+mn-lt"/>
              </a:rPr>
              <a:t>Secure and trusty administration based on </a:t>
            </a:r>
            <a:r>
              <a:rPr lang="en-GB" b="1" dirty="0">
                <a:ea typeface="+mn-lt"/>
                <a:cs typeface="+mn-lt"/>
              </a:rPr>
              <a:t>Blockchain </a:t>
            </a:r>
            <a:r>
              <a:rPr lang="en-GB" dirty="0">
                <a:ea typeface="+mn-lt"/>
                <a:cs typeface="+mn-lt"/>
              </a:rPr>
              <a:t>technologies</a:t>
            </a:r>
            <a:endParaRPr lang="en-GB" dirty="0"/>
          </a:p>
          <a:p>
            <a:pPr lvl="1">
              <a:buFont typeface="Courier New" charset="2"/>
              <a:buChar char="o"/>
            </a:pPr>
            <a:r>
              <a:rPr lang="en-GB" dirty="0">
                <a:ea typeface="+mn-lt"/>
                <a:cs typeface="+mn-lt"/>
              </a:rPr>
              <a:t>PKI-based secure communication</a:t>
            </a:r>
            <a:endParaRPr lang="en-GB" dirty="0"/>
          </a:p>
          <a:p>
            <a:pPr marL="685800" lvl="1">
              <a:buFont typeface="Courier New" charset="2"/>
              <a:buChar char="o"/>
            </a:pPr>
            <a:r>
              <a:rPr lang="en-GB" dirty="0">
                <a:ea typeface="+mn-lt"/>
                <a:cs typeface="+mn-lt"/>
              </a:rPr>
              <a:t>Various integrated key protocols for authorizations</a:t>
            </a:r>
            <a:endParaRPr lang="en-GB" dirty="0"/>
          </a:p>
        </p:txBody>
      </p:sp>
      <p:sp>
        <p:nvSpPr>
          <p:cNvPr id="6" name="Slide Number Placeholder 5">
            <a:extLst>
              <a:ext uri="{FF2B5EF4-FFF2-40B4-BE49-F238E27FC236}">
                <a16:creationId xmlns:a16="http://schemas.microsoft.com/office/drawing/2014/main" id="{4BB3FD46-8FBD-4DDF-8BE2-570CAFB4EE28}"/>
              </a:ext>
            </a:extLst>
          </p:cNvPr>
          <p:cNvSpPr>
            <a:spLocks noGrp="1"/>
          </p:cNvSpPr>
          <p:nvPr>
            <p:ph type="sldNum" sz="quarter" idx="12"/>
          </p:nvPr>
        </p:nvSpPr>
        <p:spPr/>
        <p:txBody>
          <a:bodyPr/>
          <a:lstStyle/>
          <a:p>
            <a:r>
              <a:rPr lang="sk-SK" sz="1400" dirty="0"/>
              <a:t>3</a:t>
            </a:r>
            <a:endParaRPr lang="en-US" sz="1400" dirty="0"/>
          </a:p>
        </p:txBody>
      </p:sp>
    </p:spTree>
    <p:extLst>
      <p:ext uri="{BB962C8B-B14F-4D97-AF65-F5344CB8AC3E}">
        <p14:creationId xmlns:p14="http://schemas.microsoft.com/office/powerpoint/2010/main" val="50346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A09B-A635-4B11-8C2E-DB2465581B8B}"/>
              </a:ext>
            </a:extLst>
          </p:cNvPr>
          <p:cNvSpPr>
            <a:spLocks noGrp="1"/>
          </p:cNvSpPr>
          <p:nvPr>
            <p:ph type="title"/>
          </p:nvPr>
        </p:nvSpPr>
        <p:spPr/>
        <p:txBody>
          <a:bodyPr/>
          <a:lstStyle/>
          <a:p>
            <a:r>
              <a:rPr lang="en-US" dirty="0"/>
              <a:t>Project idea</a:t>
            </a:r>
          </a:p>
        </p:txBody>
      </p:sp>
      <p:sp>
        <p:nvSpPr>
          <p:cNvPr id="3" name="Content Placeholder 2">
            <a:extLst>
              <a:ext uri="{FF2B5EF4-FFF2-40B4-BE49-F238E27FC236}">
                <a16:creationId xmlns:a16="http://schemas.microsoft.com/office/drawing/2014/main" id="{AC88D7B5-AA15-4720-B0A7-71EC5282EAED}"/>
              </a:ext>
            </a:extLst>
          </p:cNvPr>
          <p:cNvSpPr>
            <a:spLocks noGrp="1"/>
          </p:cNvSpPr>
          <p:nvPr>
            <p:ph idx="1"/>
          </p:nvPr>
        </p:nvSpPr>
        <p:spPr>
          <a:xfrm>
            <a:off x="770261" y="1714540"/>
            <a:ext cx="5149082" cy="4261772"/>
          </a:xfrm>
        </p:spPr>
        <p:txBody>
          <a:bodyPr vert="horz" lIns="91440" tIns="45720" rIns="91440" bIns="45720" rtlCol="0" anchor="t">
            <a:normAutofit fontScale="77500" lnSpcReduction="20000"/>
          </a:bodyPr>
          <a:lstStyle/>
          <a:p>
            <a:r>
              <a:rPr lang="en-US" b="1" dirty="0"/>
              <a:t>Unified AI and data platform</a:t>
            </a:r>
            <a:r>
              <a:rPr lang="en-US" dirty="0"/>
              <a:t>, which integrates all steps such as Data Collection, Data processing, Data Storage etc. which are required to analyze huge amount of data using AI technologies</a:t>
            </a:r>
          </a:p>
          <a:p>
            <a:r>
              <a:rPr lang="en-US" b="1" dirty="0">
                <a:solidFill>
                  <a:srgbClr val="0070C0"/>
                </a:solidFill>
              </a:rPr>
              <a:t>Main characteristics</a:t>
            </a:r>
            <a:r>
              <a:rPr lang="en-US" dirty="0">
                <a:solidFill>
                  <a:srgbClr val="0070C0"/>
                </a:solidFill>
              </a:rPr>
              <a:t>:</a:t>
            </a:r>
          </a:p>
          <a:p>
            <a:pPr lvl="1">
              <a:buFont typeface="Courier New" charset="2"/>
              <a:buChar char="o"/>
            </a:pPr>
            <a:r>
              <a:rPr lang="en-US" dirty="0"/>
              <a:t>Supports both offline and </a:t>
            </a:r>
            <a:r>
              <a:rPr lang="en-US" b="1" dirty="0"/>
              <a:t>real time data analysis</a:t>
            </a:r>
          </a:p>
          <a:p>
            <a:pPr lvl="1">
              <a:buFont typeface="Courier New" charset="2"/>
              <a:buChar char="o"/>
            </a:pPr>
            <a:r>
              <a:rPr lang="en-US" b="1" dirty="0"/>
              <a:t>Decentralized </a:t>
            </a:r>
            <a:r>
              <a:rPr lang="en-US" dirty="0"/>
              <a:t>(the platform can include different resources Cloud, HPC etc.)</a:t>
            </a:r>
            <a:endParaRPr lang="en-US"/>
          </a:p>
          <a:p>
            <a:pPr lvl="1">
              <a:buFont typeface="Courier New" charset="2"/>
              <a:buChar char="o"/>
            </a:pPr>
            <a:r>
              <a:rPr lang="en-US" b="1" dirty="0"/>
              <a:t>User friendly</a:t>
            </a:r>
            <a:r>
              <a:rPr lang="en-US" dirty="0"/>
              <a:t>: Analysis can be made through web browser and the data analysis will be performed where data is located.</a:t>
            </a:r>
          </a:p>
          <a:p>
            <a:pPr lvl="1">
              <a:buFont typeface="Courier New" charset="2"/>
              <a:buChar char="o"/>
            </a:pPr>
            <a:r>
              <a:rPr lang="en-US" dirty="0"/>
              <a:t>Integrate a</a:t>
            </a:r>
            <a:r>
              <a:rPr lang="en-US" b="1" dirty="0"/>
              <a:t> reporting and alarm</a:t>
            </a:r>
            <a:r>
              <a:rPr lang="en-US" dirty="0"/>
              <a:t> system with supports various communication protocols</a:t>
            </a:r>
          </a:p>
          <a:p>
            <a:r>
              <a:rPr lang="en-US" b="1" dirty="0">
                <a:solidFill>
                  <a:srgbClr val="0070C0"/>
                </a:solidFill>
              </a:rPr>
              <a:t>Use cases:</a:t>
            </a:r>
          </a:p>
          <a:p>
            <a:pPr lvl="1">
              <a:buFont typeface="Courier New" charset="2"/>
              <a:buChar char="o"/>
            </a:pPr>
            <a:r>
              <a:rPr lang="en-US" dirty="0"/>
              <a:t>AI driven decision making</a:t>
            </a:r>
          </a:p>
          <a:p>
            <a:pPr lvl="1">
              <a:buFont typeface="Courier New" charset="2"/>
              <a:buChar char="o"/>
            </a:pPr>
            <a:r>
              <a:rPr lang="en-US" dirty="0"/>
              <a:t>Monitoring IT systems (AIOps)</a:t>
            </a:r>
          </a:p>
          <a:p>
            <a:pPr lvl="1">
              <a:buFont typeface="Courier New" charset="2"/>
              <a:buChar char="o"/>
            </a:pPr>
            <a:r>
              <a:rPr lang="en-US" dirty="0">
                <a:ea typeface="+mn-lt"/>
                <a:cs typeface="+mn-lt"/>
              </a:rPr>
              <a:t>Improving production line</a:t>
            </a:r>
          </a:p>
          <a:p>
            <a:pPr lvl="1">
              <a:buFont typeface="Courier New" charset="2"/>
              <a:buChar char="o"/>
            </a:pPr>
            <a:r>
              <a:rPr lang="en-US" dirty="0"/>
              <a:t>and more ...</a:t>
            </a:r>
          </a:p>
        </p:txBody>
      </p:sp>
      <p:sp>
        <p:nvSpPr>
          <p:cNvPr id="5" name="Slide Number Placeholder 4">
            <a:extLst>
              <a:ext uri="{FF2B5EF4-FFF2-40B4-BE49-F238E27FC236}">
                <a16:creationId xmlns:a16="http://schemas.microsoft.com/office/drawing/2014/main" id="{472DE020-606F-4BC6-8B94-F7370A7E9A9D}"/>
              </a:ext>
            </a:extLst>
          </p:cNvPr>
          <p:cNvSpPr>
            <a:spLocks noGrp="1"/>
          </p:cNvSpPr>
          <p:nvPr>
            <p:ph type="sldNum" sz="quarter" idx="12"/>
          </p:nvPr>
        </p:nvSpPr>
        <p:spPr/>
        <p:txBody>
          <a:bodyPr/>
          <a:lstStyle/>
          <a:p>
            <a:fld id="{75FF9671-E981-44A1-AB35-6A46CB698FE6}" type="slidenum">
              <a:rPr lang="sk-SK" smtClean="0"/>
              <a:t>6</a:t>
            </a:fld>
            <a:endParaRPr lang="sk-SK"/>
          </a:p>
        </p:txBody>
      </p:sp>
      <p:pic>
        <p:nvPicPr>
          <p:cNvPr id="6" name="Picture 6" descr="Diagram&#10;&#10;Description automatically generated">
            <a:extLst>
              <a:ext uri="{FF2B5EF4-FFF2-40B4-BE49-F238E27FC236}">
                <a16:creationId xmlns:a16="http://schemas.microsoft.com/office/drawing/2014/main" id="{4495A1D9-59F6-4878-8A86-143487464DB0}"/>
              </a:ext>
            </a:extLst>
          </p:cNvPr>
          <p:cNvPicPr>
            <a:picLocks noChangeAspect="1"/>
          </p:cNvPicPr>
          <p:nvPr/>
        </p:nvPicPr>
        <p:blipFill>
          <a:blip r:embed="rId2"/>
          <a:stretch>
            <a:fillRect/>
          </a:stretch>
        </p:blipFill>
        <p:spPr>
          <a:xfrm>
            <a:off x="5913863" y="1468663"/>
            <a:ext cx="6042102" cy="3725528"/>
          </a:xfrm>
          <a:prstGeom prst="rect">
            <a:avLst/>
          </a:prstGeom>
        </p:spPr>
      </p:pic>
    </p:spTree>
    <p:extLst>
      <p:ext uri="{BB962C8B-B14F-4D97-AF65-F5344CB8AC3E}">
        <p14:creationId xmlns:p14="http://schemas.microsoft.com/office/powerpoint/2010/main" val="25529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4BFB2-2DE1-4251-AF1B-FB4C1584A84A}"/>
              </a:ext>
            </a:extLst>
          </p:cNvPr>
          <p:cNvSpPr>
            <a:spLocks noGrp="1"/>
          </p:cNvSpPr>
          <p:nvPr>
            <p:ph type="title"/>
          </p:nvPr>
        </p:nvSpPr>
        <p:spPr>
          <a:xfrm>
            <a:off x="677334" y="609600"/>
            <a:ext cx="8596668" cy="1320800"/>
          </a:xfrm>
        </p:spPr>
        <p:txBody>
          <a:bodyPr>
            <a:normAutofit/>
          </a:bodyPr>
          <a:lstStyle/>
          <a:p>
            <a:r>
              <a:rPr lang="en-US" altLang="pl-PL" dirty="0">
                <a:solidFill>
                  <a:srgbClr val="009543"/>
                </a:solidFill>
              </a:rPr>
              <a:t>Topics, Project interest</a:t>
            </a:r>
          </a:p>
        </p:txBody>
      </p:sp>
      <p:sp>
        <p:nvSpPr>
          <p:cNvPr id="5" name="Zástupný objekt pre obsah 4">
            <a:extLst>
              <a:ext uri="{FF2B5EF4-FFF2-40B4-BE49-F238E27FC236}">
                <a16:creationId xmlns:a16="http://schemas.microsoft.com/office/drawing/2014/main" id="{58BA1383-8A10-4901-986E-4B99C769EC7D}"/>
              </a:ext>
            </a:extLst>
          </p:cNvPr>
          <p:cNvSpPr>
            <a:spLocks noGrp="1"/>
          </p:cNvSpPr>
          <p:nvPr>
            <p:ph idx="1"/>
          </p:nvPr>
        </p:nvSpPr>
        <p:spPr>
          <a:xfrm>
            <a:off x="677334" y="1488613"/>
            <a:ext cx="8605960" cy="4912260"/>
          </a:xfrm>
        </p:spPr>
        <p:txBody>
          <a:bodyPr vert="horz" lIns="91440" tIns="45720" rIns="91440" bIns="45720" rtlCol="0" anchor="t">
            <a:normAutofit/>
          </a:bodyPr>
          <a:lstStyle/>
          <a:p>
            <a:pPr marL="285750" indent="-285750">
              <a:buFont typeface="Arial" charset="2"/>
              <a:buChar char="•"/>
            </a:pPr>
            <a:endParaRPr lang="en-GB" altLang="pl-PL" b="1" dirty="0">
              <a:solidFill>
                <a:srgbClr val="006491"/>
              </a:solidFill>
            </a:endParaRPr>
          </a:p>
          <a:p>
            <a:pPr marL="285750" indent="-285750"/>
            <a:r>
              <a:rPr lang="en-GB" altLang="pl-PL" b="1" dirty="0">
                <a:solidFill>
                  <a:srgbClr val="0070C0"/>
                </a:solidFill>
              </a:rPr>
              <a:t>Topics</a:t>
            </a:r>
            <a:r>
              <a:rPr lang="en-GB" altLang="pl-PL" b="1" dirty="0">
                <a:solidFill>
                  <a:srgbClr val="006491"/>
                </a:solidFill>
              </a:rPr>
              <a:t>: </a:t>
            </a:r>
            <a:r>
              <a:rPr lang="en-GB" altLang="pl-PL" sz="1600" dirty="0">
                <a:solidFill>
                  <a:schemeClr val="tx1"/>
                </a:solidFill>
              </a:rPr>
              <a:t>real time data processing on Data Ocean, data analysis and visualization in distributed systems, data exchange and interoperability, big data, data mining, AI</a:t>
            </a:r>
          </a:p>
          <a:p>
            <a:pPr marL="285750" indent="-285750"/>
            <a:r>
              <a:rPr lang="en-GB" altLang="pl-PL" b="1" dirty="0">
                <a:solidFill>
                  <a:srgbClr val="0070C0"/>
                </a:solidFill>
              </a:rPr>
              <a:t>Projects interest: </a:t>
            </a:r>
            <a:endParaRPr lang="en-GB" altLang="pl-PL" b="1">
              <a:solidFill>
                <a:srgbClr val="0070C0"/>
              </a:solidFill>
              <a:ea typeface="+mn-lt"/>
              <a:cs typeface="+mn-lt"/>
            </a:endParaRPr>
          </a:p>
          <a:p>
            <a:pPr marL="685800" lvl="1" indent="-285750">
              <a:buFont typeface="Arial" charset="2"/>
              <a:buChar char="•"/>
            </a:pPr>
            <a:r>
              <a:rPr lang="en-GB" dirty="0"/>
              <a:t>Advanced Computing and Big Data:</a:t>
            </a:r>
          </a:p>
          <a:p>
            <a:pPr marL="1085850" lvl="2">
              <a:buFont typeface="Courier New" charset="2"/>
              <a:buChar char="o"/>
            </a:pPr>
            <a:r>
              <a:rPr lang="en-GB" dirty="0">
                <a:ea typeface="+mn-lt"/>
                <a:cs typeface="+mn-lt"/>
              </a:rPr>
              <a:t>World Leading Data And Computing Technologies 2022 (Horizon CL4-2022-DATA-01)</a:t>
            </a:r>
          </a:p>
          <a:p>
            <a:pPr marL="1085850" lvl="2">
              <a:buFont typeface="Courier New" charset="2"/>
              <a:buChar char="o"/>
            </a:pPr>
            <a:r>
              <a:rPr lang="en-GB" dirty="0">
                <a:ea typeface="+mn-lt"/>
                <a:cs typeface="+mn-lt"/>
              </a:rPr>
              <a:t>Technologies and solutions for data trading, monetizing, exchange and interoperability (AI, Data and Robotics Partnership) (IA)</a:t>
            </a:r>
          </a:p>
          <a:p>
            <a:pPr lvl="2">
              <a:buFont typeface="Courier New" charset="2"/>
              <a:buChar char="o"/>
            </a:pPr>
            <a:r>
              <a:rPr lang="en-GB" dirty="0">
                <a:ea typeface="+mn-lt"/>
                <a:cs typeface="+mn-lt"/>
              </a:rPr>
              <a:t>Extreme data mining, aggregation and analytics technologies and solutions (RIA) </a:t>
            </a:r>
            <a:endParaRPr lang="en-GB"/>
          </a:p>
          <a:p>
            <a:pPr lvl="1">
              <a:buFont typeface="Arial" charset="2"/>
              <a:buChar char="•"/>
            </a:pPr>
            <a:r>
              <a:rPr lang="en-GB" dirty="0"/>
              <a:t>Artificial Intelligence and Robotics:</a:t>
            </a:r>
          </a:p>
          <a:p>
            <a:pPr lvl="2">
              <a:buFont typeface="Courier New" charset="2"/>
              <a:buChar char="o"/>
            </a:pPr>
            <a:r>
              <a:rPr lang="en-GB" dirty="0">
                <a:latin typeface="Trebuchet MS"/>
                <a:ea typeface="+mn-lt"/>
                <a:cs typeface="+mn-lt"/>
              </a:rPr>
              <a:t>A Human-</a:t>
            </a:r>
            <a:r>
              <a:rPr lang="en-GB" dirty="0" err="1">
                <a:latin typeface="Trebuchet MS"/>
                <a:ea typeface="+mn-lt"/>
                <a:cs typeface="+mn-lt"/>
              </a:rPr>
              <a:t>centered</a:t>
            </a:r>
            <a:r>
              <a:rPr lang="en-GB" dirty="0">
                <a:latin typeface="Trebuchet MS"/>
                <a:ea typeface="+mn-lt"/>
                <a:cs typeface="+mn-lt"/>
              </a:rPr>
              <a:t> and ethical development of digital and industrial technologies 2022 (HORIZON-CL4-2022-HUMAN-02)</a:t>
            </a:r>
          </a:p>
          <a:p>
            <a:pPr lvl="2">
              <a:buFont typeface="Courier New" charset="2"/>
              <a:buChar char="o"/>
            </a:pPr>
            <a:r>
              <a:rPr lang="en-GB" dirty="0">
                <a:ea typeface="+mn-lt"/>
                <a:cs typeface="+mn-lt"/>
              </a:rPr>
              <a:t>Digital </a:t>
            </a:r>
            <a:r>
              <a:rPr lang="en-US" dirty="0">
                <a:ea typeface="+mn-lt"/>
                <a:cs typeface="+mn-lt"/>
              </a:rPr>
              <a:t>and</a:t>
            </a:r>
            <a:r>
              <a:rPr lang="en-GB" dirty="0">
                <a:ea typeface="+mn-lt"/>
                <a:cs typeface="+mn-lt"/>
              </a:rPr>
              <a:t> emerging technologies for competitiveness and fit for the green deal (HORIZON-CL4-2022-DIGITAL-EMERGING-02</a:t>
            </a:r>
          </a:p>
          <a:p>
            <a:pPr marL="0" indent="0">
              <a:buNone/>
            </a:pPr>
            <a:endParaRPr lang="en-GB" dirty="0"/>
          </a:p>
          <a:p>
            <a:pPr marL="285750" indent="-285750"/>
            <a:endParaRPr lang="en-GB"/>
          </a:p>
        </p:txBody>
      </p:sp>
      <p:sp>
        <p:nvSpPr>
          <p:cNvPr id="6" name="Slide Number Placeholder 5">
            <a:extLst>
              <a:ext uri="{FF2B5EF4-FFF2-40B4-BE49-F238E27FC236}">
                <a16:creationId xmlns:a16="http://schemas.microsoft.com/office/drawing/2014/main" id="{A337A72E-4973-4C39-AAD1-E0BD674FF2A3}"/>
              </a:ext>
            </a:extLst>
          </p:cNvPr>
          <p:cNvSpPr>
            <a:spLocks noGrp="1"/>
          </p:cNvSpPr>
          <p:nvPr>
            <p:ph type="sldNum" sz="quarter" idx="12"/>
          </p:nvPr>
        </p:nvSpPr>
        <p:spPr/>
        <p:txBody>
          <a:bodyPr/>
          <a:lstStyle/>
          <a:p>
            <a:fld id="{75FF9671-E981-44A1-AB35-6A46CB698FE6}" type="slidenum">
              <a:rPr lang="sk-SK" sz="1400" dirty="0" smtClean="0"/>
              <a:t>7</a:t>
            </a:fld>
            <a:endParaRPr lang="en-US" sz="1400" dirty="0"/>
          </a:p>
        </p:txBody>
      </p:sp>
    </p:spTree>
    <p:extLst>
      <p:ext uri="{BB962C8B-B14F-4D97-AF65-F5344CB8AC3E}">
        <p14:creationId xmlns:p14="http://schemas.microsoft.com/office/powerpoint/2010/main" val="187744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lstStyle/>
          <a:p>
            <a:r>
              <a:rPr lang="sk-SK" altLang="pl-PL" dirty="0" err="1">
                <a:solidFill>
                  <a:srgbClr val="009543"/>
                </a:solidFill>
              </a:rPr>
              <a:t>Contact</a:t>
            </a:r>
            <a:r>
              <a:rPr lang="sk-SK" altLang="pl-PL" dirty="0">
                <a:solidFill>
                  <a:srgbClr val="009543"/>
                </a:solidFill>
              </a:rPr>
              <a:t> </a:t>
            </a:r>
            <a:r>
              <a:rPr lang="sk-SK" altLang="pl-PL" dirty="0" err="1">
                <a:solidFill>
                  <a:srgbClr val="009543"/>
                </a:solidFill>
              </a:rPr>
              <a:t>details</a:t>
            </a:r>
            <a:r>
              <a:rPr lang="sk-SK" altLang="pl-PL" dirty="0">
                <a:solidFill>
                  <a:srgbClr val="009543"/>
                </a:solidFill>
              </a:rPr>
              <a:t> </a:t>
            </a:r>
            <a:endParaRPr lang="sk-SK" dirty="0"/>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p:txBody>
          <a:bodyPr vert="horz" lIns="91440" tIns="45720" rIns="91440" bIns="45720" rtlCol="0" anchor="t">
            <a:normAutofit/>
          </a:bodyPr>
          <a:lstStyle/>
          <a:p>
            <a:pPr marL="0" indent="0">
              <a:buNone/>
            </a:pPr>
            <a:r>
              <a:rPr lang="sk-SK" dirty="0">
                <a:ea typeface="+mn-lt"/>
                <a:cs typeface="+mn-lt"/>
              </a:rPr>
              <a:t>E-mail: </a:t>
            </a:r>
            <a:r>
              <a:rPr lang="sk-SK" dirty="0">
                <a:ea typeface="+mn-lt"/>
                <a:cs typeface="+mn-lt"/>
                <a:hlinkClick r:id="rId2"/>
              </a:rPr>
              <a:t>international@idomsoft.hu</a:t>
            </a:r>
            <a:endParaRPr lang="en-US">
              <a:ea typeface="+mn-lt"/>
              <a:cs typeface="+mn-lt"/>
            </a:endParaRPr>
          </a:p>
          <a:p>
            <a:pPr marL="0" indent="0">
              <a:buNone/>
            </a:pPr>
            <a:r>
              <a:rPr lang="sk-SK" dirty="0">
                <a:ea typeface="+mn-lt"/>
                <a:cs typeface="+mn-lt"/>
              </a:rPr>
              <a:t>Mobile: +36 30 947 48 51</a:t>
            </a:r>
          </a:p>
        </p:txBody>
      </p:sp>
      <p:sp>
        <p:nvSpPr>
          <p:cNvPr id="6" name="Slide Number Placeholder 5">
            <a:extLst>
              <a:ext uri="{FF2B5EF4-FFF2-40B4-BE49-F238E27FC236}">
                <a16:creationId xmlns:a16="http://schemas.microsoft.com/office/drawing/2014/main" id="{C4DA718B-1A7D-480E-AF19-84BA2B8C4467}"/>
              </a:ext>
            </a:extLst>
          </p:cNvPr>
          <p:cNvSpPr>
            <a:spLocks noGrp="1"/>
          </p:cNvSpPr>
          <p:nvPr>
            <p:ph type="sldNum" sz="quarter" idx="12"/>
          </p:nvPr>
        </p:nvSpPr>
        <p:spPr/>
        <p:txBody>
          <a:bodyPr/>
          <a:lstStyle/>
          <a:p>
            <a:fld id="{75FF9671-E981-44A1-AB35-6A46CB698FE6}" type="slidenum">
              <a:rPr lang="sk-SK" sz="1400" dirty="0" smtClean="0"/>
              <a:t>8</a:t>
            </a:fld>
            <a:endParaRPr lang="en-US" sz="1400" dirty="0"/>
          </a:p>
        </p:txBody>
      </p:sp>
      <p:sp>
        <p:nvSpPr>
          <p:cNvPr id="5" name="Footer Placeholder 4">
            <a:extLst>
              <a:ext uri="{FF2B5EF4-FFF2-40B4-BE49-F238E27FC236}">
                <a16:creationId xmlns:a16="http://schemas.microsoft.com/office/drawing/2014/main" id="{6E3903ED-11FA-45D3-B62D-B15D447185CE}"/>
              </a:ext>
            </a:extLst>
          </p:cNvPr>
          <p:cNvSpPr>
            <a:spLocks noGrp="1"/>
          </p:cNvSpPr>
          <p:nvPr>
            <p:ph type="ftr" sz="quarter" idx="11"/>
          </p:nvPr>
        </p:nvSpPr>
        <p:spPr/>
        <p:txBody>
          <a:bodyPr/>
          <a:lstStyle/>
          <a:p>
            <a:r>
              <a:rPr lang="sk-SK" dirty="0">
                <a:ea typeface="+mn-lt"/>
                <a:cs typeface="+mn-lt"/>
              </a:rPr>
              <a:t>https://idomsoft.hu/</a:t>
            </a:r>
            <a:endParaRPr lang="en-US" dirty="0">
              <a:ea typeface="+mn-lt"/>
              <a:cs typeface="+mn-lt"/>
            </a:endParaRPr>
          </a:p>
        </p:txBody>
      </p:sp>
    </p:spTree>
    <p:extLst>
      <p:ext uri="{BB962C8B-B14F-4D97-AF65-F5344CB8AC3E}">
        <p14:creationId xmlns:p14="http://schemas.microsoft.com/office/powerpoint/2010/main" val="4167933565"/>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745</Words>
  <Application>Microsoft Office PowerPoint</Application>
  <PresentationFormat>Panoramiczny</PresentationFormat>
  <Paragraphs>78</Paragraphs>
  <Slides>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Arial Unicode MS</vt:lpstr>
      <vt:lpstr>Courier New</vt:lpstr>
      <vt:lpstr>Trebuchet MS</vt:lpstr>
      <vt:lpstr>Wingdings 3</vt:lpstr>
      <vt:lpstr>Fazeta</vt:lpstr>
      <vt:lpstr> Real time data analysis on the Unified AI platform  Zoltan Mathe, PhD  IdomSoft Ltd. </vt:lpstr>
      <vt:lpstr>IdomSoft Ltd and ICT &amp; IT National Laboratory </vt:lpstr>
      <vt:lpstr>IdomSoft Ltd.</vt:lpstr>
      <vt:lpstr>Our Competencies (1)</vt:lpstr>
      <vt:lpstr>Our Competencies (2)</vt:lpstr>
      <vt:lpstr>Project idea</vt:lpstr>
      <vt:lpstr>Topics, Project interest</vt:lpstr>
      <vt:lpstr>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(edit) Speaker name (edit) Organisation (edit)</dc:title>
  <dc:creator>Rua Terezia</dc:creator>
  <cp:lastModifiedBy>Marta Krutel</cp:lastModifiedBy>
  <cp:revision>487</cp:revision>
  <dcterms:created xsi:type="dcterms:W3CDTF">2021-04-15T06:02:10Z</dcterms:created>
  <dcterms:modified xsi:type="dcterms:W3CDTF">2022-01-20T16:57:22Z</dcterms:modified>
</cp:coreProperties>
</file>