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64" r:id="rId2"/>
    <p:sldId id="270" r:id="rId3"/>
    <p:sldId id="271" r:id="rId4"/>
    <p:sldId id="265" r:id="rId5"/>
    <p:sldId id="267" r:id="rId6"/>
    <p:sldId id="269" r:id="rId7"/>
    <p:sldId id="303" r:id="rId8"/>
    <p:sldId id="293" r:id="rId9"/>
    <p:sldId id="295" r:id="rId10"/>
    <p:sldId id="296" r:id="rId11"/>
    <p:sldId id="298" r:id="rId12"/>
    <p:sldId id="299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6424" autoAdjust="0"/>
  </p:normalViewPr>
  <p:slideViewPr>
    <p:cSldViewPr snapToGrid="0">
      <p:cViewPr varScale="1">
        <p:scale>
          <a:sx n="74" d="100"/>
          <a:sy n="74" d="100"/>
        </p:scale>
        <p:origin x="139" y="67"/>
      </p:cViewPr>
      <p:guideLst>
        <p:guide orient="horz" pos="686"/>
        <p:guide pos="3840"/>
      </p:guideLst>
    </p:cSldViewPr>
  </p:slideViewPr>
  <p:outlineViewPr>
    <p:cViewPr>
      <p:scale>
        <a:sx n="33" d="100"/>
        <a:sy n="33" d="100"/>
      </p:scale>
      <p:origin x="0" y="-27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12FA0-DF24-4D17-9236-29C569D855A7}" type="datetimeFigureOut">
              <a:rPr lang="pl-PL" smtClean="0"/>
              <a:t>20.01.2022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31D40-CC55-4E73-AEAE-BD5842350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2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31D40-CC55-4E73-AEAE-BD5842350B1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45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31D40-CC55-4E73-AEAE-BD5842350B1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74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B627-8171-4A4F-951B-2B9104D6F37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60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69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37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4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43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3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47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673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0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MPETENCJ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 hasCustomPrompt="1"/>
          </p:nvPr>
        </p:nvSpPr>
        <p:spPr>
          <a:xfrm>
            <a:off x="1584000" y="704851"/>
            <a:ext cx="9018000" cy="936000"/>
          </a:xfrm>
        </p:spPr>
        <p:txBody>
          <a:bodyPr/>
          <a:lstStyle>
            <a:lvl1pPr algn="ctr">
              <a:defRPr sz="3600" b="0" spc="-75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1" name="Prostokąt zaokrąglony 20">
            <a:extLst>
              <a:ext uri="{FF2B5EF4-FFF2-40B4-BE49-F238E27FC236}">
                <a16:creationId xmlns:a16="http://schemas.microsoft.com/office/drawing/2014/main" id="{B1F4DC83-1938-4F88-AB5E-650068B50A36}"/>
              </a:ext>
            </a:extLst>
          </p:cNvPr>
          <p:cNvSpPr/>
          <p:nvPr userDrawn="1"/>
        </p:nvSpPr>
        <p:spPr>
          <a:xfrm>
            <a:off x="1549351" y="2877175"/>
            <a:ext cx="8620531" cy="447821"/>
          </a:xfrm>
          <a:prstGeom prst="roundRect">
            <a:avLst>
              <a:gd name="adj" fmla="val 468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36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pl-PL" sz="2200" b="0" dirty="0">
                <a:ln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rPr>
              <a:t>PLATFORMY</a:t>
            </a:r>
          </a:p>
        </p:txBody>
      </p:sp>
      <p:sp>
        <p:nvSpPr>
          <p:cNvPr id="22" name="Prostokąt zaokrąglony 21">
            <a:extLst>
              <a:ext uri="{FF2B5EF4-FFF2-40B4-BE49-F238E27FC236}">
                <a16:creationId xmlns:a16="http://schemas.microsoft.com/office/drawing/2014/main" id="{EE58BB59-A9A3-461F-AB53-63164FFFEEC8}"/>
              </a:ext>
            </a:extLst>
          </p:cNvPr>
          <p:cNvSpPr/>
          <p:nvPr userDrawn="1"/>
        </p:nvSpPr>
        <p:spPr>
          <a:xfrm>
            <a:off x="1549351" y="4486321"/>
            <a:ext cx="9052649" cy="414565"/>
          </a:xfrm>
          <a:prstGeom prst="roundRect">
            <a:avLst>
              <a:gd name="adj" fmla="val 468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algn="ctr"/>
            <a:r>
              <a:rPr lang="pl-PL" sz="2200" b="0" dirty="0">
                <a:ln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+mj-ea"/>
                <a:cs typeface="+mj-cs"/>
              </a:rPr>
              <a:t>PRZETWARZANIE BIG DATA W OPARCIU O SKŁADNIKI EKOSYSTEMU HADOOP</a:t>
            </a:r>
          </a:p>
        </p:txBody>
      </p:sp>
    </p:spTree>
    <p:extLst>
      <p:ext uri="{BB962C8B-B14F-4D97-AF65-F5344CB8AC3E}">
        <p14:creationId xmlns:p14="http://schemas.microsoft.com/office/powerpoint/2010/main" val="34805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202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9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873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63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3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39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27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3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BA635-BBF8-4DD5-B255-FD06155A847F}" type="datetimeFigureOut">
              <a:rPr lang="sk-SK" smtClean="0"/>
              <a:t>20. 1. 2022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FF9671-E981-44A1-AB35-6A46CB698FE6}" type="slidenum">
              <a:rPr lang="sk-SK" smtClean="0"/>
              <a:t>‹#›</a:t>
            </a:fld>
            <a:endParaRPr lang="sk-SK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92E08733-9F93-4E37-BADC-0F8F1CAB6B8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95" y="228601"/>
            <a:ext cx="981641" cy="15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704" r:id="rId4"/>
    <p:sldLayoutId id="2147483682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3" r:id="rId11"/>
    <p:sldLayoutId id="2147483700" r:id="rId12"/>
    <p:sldLayoutId id="2147483701" r:id="rId13"/>
    <p:sldLayoutId id="2147483702" r:id="rId14"/>
    <p:sldLayoutId id="2147483692" r:id="rId15"/>
    <p:sldLayoutId id="2147483693" r:id="rId16"/>
    <p:sldLayoutId id="2147483681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bemag@emag.lukasiewicz.gov.p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30F76E93-286A-44DC-9CEB-6CA8A7D0DE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288547"/>
            <a:ext cx="91440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GB" altLang="pl-PL" sz="3600" b="1" dirty="0">
                <a:solidFill>
                  <a:srgbClr val="009543"/>
                </a:solidFill>
                <a:latin typeface="+mj-lt"/>
              </a:rPr>
            </a:br>
            <a:r>
              <a:rPr lang="en-GB" altLang="pl-PL" sz="3600" b="1" dirty="0">
                <a:solidFill>
                  <a:srgbClr val="009543"/>
                </a:solidFill>
                <a:latin typeface="+mj-lt"/>
              </a:rPr>
              <a:t>Łukasiewicz-EMAG: potential for cooperation</a:t>
            </a:r>
            <a:br>
              <a:rPr lang="en-GB" altLang="pl-PL" sz="3600" b="1" dirty="0">
                <a:solidFill>
                  <a:srgbClr val="009543"/>
                </a:solidFill>
                <a:latin typeface="+mj-lt"/>
              </a:rPr>
            </a:br>
            <a:r>
              <a:rPr lang="en-GB" altLang="pl-PL" sz="3600" dirty="0">
                <a:solidFill>
                  <a:srgbClr val="009543"/>
                </a:solidFill>
                <a:latin typeface="+mj-lt"/>
              </a:rPr>
              <a:t> </a:t>
            </a:r>
            <a:br>
              <a:rPr lang="en-GB" altLang="pl-PL" sz="3600" dirty="0">
                <a:solidFill>
                  <a:srgbClr val="009543"/>
                </a:solidFill>
                <a:latin typeface="+mj-lt"/>
              </a:rPr>
            </a:br>
            <a:r>
              <a:rPr lang="en-GB" altLang="pl-PL" sz="3200" dirty="0">
                <a:solidFill>
                  <a:srgbClr val="009543"/>
                </a:solidFill>
                <a:latin typeface="+mj-lt"/>
              </a:rPr>
              <a:t>Mateusz </a:t>
            </a:r>
            <a:r>
              <a:rPr lang="en-GB" altLang="pl-PL" sz="3200" dirty="0" err="1">
                <a:solidFill>
                  <a:srgbClr val="009543"/>
                </a:solidFill>
                <a:latin typeface="+mj-lt"/>
              </a:rPr>
              <a:t>Skowrońsk</a:t>
            </a:r>
            <a:r>
              <a:rPr lang="pl-PL" altLang="pl-PL" sz="3200">
                <a:solidFill>
                  <a:srgbClr val="009543"/>
                </a:solidFill>
                <a:latin typeface="+mj-lt"/>
              </a:rPr>
              <a:t>i</a:t>
            </a:r>
            <a:br>
              <a:rPr lang="en-GB" altLang="pl-PL" sz="3600" dirty="0">
                <a:solidFill>
                  <a:srgbClr val="009543"/>
                </a:solidFill>
                <a:latin typeface="+mj-lt"/>
              </a:rPr>
            </a:br>
            <a:r>
              <a:rPr lang="en-GB" altLang="pl-PL" sz="3600" dirty="0">
                <a:solidFill>
                  <a:srgbClr val="009543"/>
                </a:solidFill>
                <a:latin typeface="+mj-lt"/>
              </a:rPr>
              <a:t> </a:t>
            </a:r>
            <a:br>
              <a:rPr lang="en-GB" altLang="pl-PL" sz="3600" dirty="0">
                <a:solidFill>
                  <a:srgbClr val="009543"/>
                </a:solidFill>
                <a:latin typeface="+mj-lt"/>
              </a:rPr>
            </a:br>
            <a:r>
              <a:rPr lang="en-GB" altLang="pl-PL" sz="3600" dirty="0">
                <a:solidFill>
                  <a:srgbClr val="009543"/>
                </a:solidFill>
                <a:latin typeface="+mj-lt"/>
              </a:rPr>
              <a:t>Łukasiewicz Research Network – Institute </a:t>
            </a:r>
            <a:br>
              <a:rPr lang="pl-PL" altLang="pl-PL" sz="3600" dirty="0">
                <a:solidFill>
                  <a:srgbClr val="009543"/>
                </a:solidFill>
                <a:latin typeface="+mj-lt"/>
              </a:rPr>
            </a:br>
            <a:r>
              <a:rPr lang="en-GB" altLang="pl-PL" sz="3600" dirty="0">
                <a:solidFill>
                  <a:srgbClr val="009543"/>
                </a:solidFill>
                <a:latin typeface="+mj-lt"/>
              </a:rPr>
              <a:t>of Innovative Technologies EMAG</a:t>
            </a:r>
            <a:br>
              <a:rPr lang="en-GB" altLang="pl-PL" sz="3600" dirty="0">
                <a:solidFill>
                  <a:srgbClr val="009543"/>
                </a:solidFill>
                <a:latin typeface="+mj-lt"/>
              </a:rPr>
            </a:br>
            <a:endParaRPr lang="en-GB" altLang="en-US" sz="3600" dirty="0">
              <a:solidFill>
                <a:srgbClr val="006491"/>
              </a:solidFill>
              <a:latin typeface="+mj-lt"/>
            </a:endParaRPr>
          </a:p>
        </p:txBody>
      </p:sp>
      <p:sp>
        <p:nvSpPr>
          <p:cNvPr id="5" name="BlokTextu 6">
            <a:extLst>
              <a:ext uri="{FF2B5EF4-FFF2-40B4-BE49-F238E27FC236}">
                <a16:creationId xmlns:a16="http://schemas.microsoft.com/office/drawing/2014/main" id="{1667C4C8-FA20-469F-9257-217C665CABDB}"/>
              </a:ext>
            </a:extLst>
          </p:cNvPr>
          <p:cNvSpPr txBox="1"/>
          <p:nvPr/>
        </p:nvSpPr>
        <p:spPr>
          <a:xfrm>
            <a:off x="2656840" y="5010927"/>
            <a:ext cx="687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Networking event on Digital and Emerging Technologies and </a:t>
            </a:r>
          </a:p>
          <a:p>
            <a:pPr algn="ctr"/>
            <a:r>
              <a:rPr lang="en-US" dirty="0"/>
              <a:t>Human-</a:t>
            </a:r>
            <a:r>
              <a:rPr lang="en-US" dirty="0" err="1"/>
              <a:t>centred</a:t>
            </a:r>
            <a:r>
              <a:rPr lang="en-US" dirty="0"/>
              <a:t> AI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24 January, 2022</a:t>
            </a:r>
          </a:p>
        </p:txBody>
      </p:sp>
    </p:spTree>
    <p:extLst>
      <p:ext uri="{BB962C8B-B14F-4D97-AF65-F5344CB8AC3E}">
        <p14:creationId xmlns:p14="http://schemas.microsoft.com/office/powerpoint/2010/main" val="20719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EF7D0F-4BC1-4C64-8961-0B99C168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Experience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231A8F-DE79-4612-A05B-A0916B5B9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722" y="1233469"/>
            <a:ext cx="7104262" cy="3880773"/>
          </a:xfrm>
        </p:spPr>
        <p:txBody>
          <a:bodyPr/>
          <a:lstStyle/>
          <a:p>
            <a:pPr lvl="1"/>
            <a:r>
              <a:rPr lang="pl-PL" dirty="0"/>
              <a:t>Analysis of </a:t>
            </a:r>
            <a:r>
              <a:rPr lang="pl-PL" dirty="0" err="1"/>
              <a:t>clinical</a:t>
            </a:r>
            <a:r>
              <a:rPr lang="pl-PL" dirty="0"/>
              <a:t> and </a:t>
            </a:r>
            <a:r>
              <a:rPr lang="pl-PL" dirty="0" err="1"/>
              <a:t>genomic</a:t>
            </a:r>
            <a:r>
              <a:rPr lang="pl-PL" dirty="0"/>
              <a:t> </a:t>
            </a:r>
            <a:r>
              <a:rPr lang="pl-PL" dirty="0" err="1"/>
              <a:t>medical</a:t>
            </a:r>
            <a:r>
              <a:rPr lang="pl-PL" dirty="0"/>
              <a:t> data 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PersonALL</a:t>
            </a:r>
            <a:r>
              <a:rPr lang="pl-PL" dirty="0"/>
              <a:t>, </a:t>
            </a:r>
            <a:r>
              <a:rPr lang="pl-PL" dirty="0" err="1"/>
              <a:t>eCALL</a:t>
            </a:r>
            <a:r>
              <a:rPr lang="pl-PL" dirty="0"/>
              <a:t>-POL </a:t>
            </a:r>
            <a:r>
              <a:rPr lang="pl-PL" dirty="0" err="1"/>
              <a:t>projects</a:t>
            </a:r>
            <a:r>
              <a:rPr lang="pl-PL" dirty="0"/>
              <a:t>)</a:t>
            </a:r>
          </a:p>
          <a:p>
            <a:pPr lvl="1"/>
            <a:r>
              <a:rPr lang="pl-PL" dirty="0" err="1"/>
              <a:t>Industrial</a:t>
            </a:r>
            <a:r>
              <a:rPr lang="pl-PL" dirty="0"/>
              <a:t> data </a:t>
            </a:r>
            <a:r>
              <a:rPr lang="pl-PL" dirty="0" err="1"/>
              <a:t>analysis</a:t>
            </a:r>
            <a:endParaRPr lang="pl-PL" dirty="0"/>
          </a:p>
          <a:p>
            <a:pPr lvl="1"/>
            <a:r>
              <a:rPr lang="pl-PL" dirty="0"/>
              <a:t>Machine diagnostics, </a:t>
            </a:r>
            <a:r>
              <a:rPr lang="pl-PL" dirty="0" err="1"/>
              <a:t>failure</a:t>
            </a:r>
            <a:r>
              <a:rPr lang="pl-PL" dirty="0"/>
              <a:t> </a:t>
            </a:r>
            <a:r>
              <a:rPr lang="pl-PL" dirty="0" err="1"/>
              <a:t>detection</a:t>
            </a:r>
            <a:r>
              <a:rPr lang="pl-PL" dirty="0"/>
              <a:t>, </a:t>
            </a:r>
            <a:r>
              <a:rPr lang="pl-PL" dirty="0" err="1"/>
              <a:t>threat</a:t>
            </a:r>
            <a:r>
              <a:rPr lang="pl-PL" dirty="0"/>
              <a:t> </a:t>
            </a:r>
            <a:r>
              <a:rPr lang="pl-PL" dirty="0" err="1"/>
              <a:t>detection</a:t>
            </a:r>
            <a:r>
              <a:rPr lang="pl-PL" dirty="0"/>
              <a:t> (</a:t>
            </a:r>
            <a:r>
              <a:rPr lang="pl-PL" dirty="0" err="1"/>
              <a:t>Mittal</a:t>
            </a:r>
            <a:r>
              <a:rPr lang="pl-PL" dirty="0"/>
              <a:t>, Tauron)</a:t>
            </a:r>
          </a:p>
          <a:p>
            <a:pPr lvl="1"/>
            <a:r>
              <a:rPr lang="pl-PL" dirty="0" err="1"/>
              <a:t>Forecasting</a:t>
            </a:r>
            <a:r>
              <a:rPr lang="pl-PL" dirty="0"/>
              <a:t> the </a:t>
            </a:r>
            <a:r>
              <a:rPr lang="pl-PL" dirty="0" err="1"/>
              <a:t>demand</a:t>
            </a:r>
            <a:r>
              <a:rPr lang="pl-PL" dirty="0"/>
              <a:t> and </a:t>
            </a:r>
            <a:r>
              <a:rPr lang="pl-PL" dirty="0" err="1"/>
              <a:t>sales</a:t>
            </a:r>
            <a:r>
              <a:rPr lang="pl-PL" dirty="0"/>
              <a:t> (AIUT </a:t>
            </a:r>
            <a:r>
              <a:rPr lang="pl-PL" dirty="0" err="1"/>
              <a:t>Sp.z</a:t>
            </a:r>
            <a:r>
              <a:rPr lang="pl-PL" dirty="0"/>
              <a:t> o.o., 3Soft, </a:t>
            </a:r>
            <a:r>
              <a:rPr lang="pl-PL" dirty="0" err="1"/>
              <a:t>retail</a:t>
            </a:r>
            <a:r>
              <a:rPr lang="pl-PL" dirty="0"/>
              <a:t>)</a:t>
            </a:r>
          </a:p>
          <a:p>
            <a:pPr lvl="1"/>
            <a:r>
              <a:rPr lang="en-US" dirty="0"/>
              <a:t>Forecasting natural hazards </a:t>
            </a:r>
            <a:endParaRPr lang="pl-PL" dirty="0"/>
          </a:p>
          <a:p>
            <a:pPr lvl="1"/>
            <a:r>
              <a:rPr lang="en-US" dirty="0"/>
              <a:t>Bank data analysis, analysis of debt collection processes </a:t>
            </a:r>
          </a:p>
          <a:p>
            <a:pPr lvl="1"/>
            <a:r>
              <a:rPr lang="en-US" dirty="0"/>
              <a:t>Detecting abuses in data held by local government administration offices</a:t>
            </a:r>
            <a:endParaRPr lang="pl-PL" dirty="0"/>
          </a:p>
          <a:p>
            <a:endParaRPr lang="pl-PL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B76F4918-9D12-44A7-877D-FEED39E572ED}"/>
              </a:ext>
            </a:extLst>
          </p:cNvPr>
          <p:cNvGrpSpPr/>
          <p:nvPr/>
        </p:nvGrpSpPr>
        <p:grpSpPr>
          <a:xfrm>
            <a:off x="957750" y="4816349"/>
            <a:ext cx="8035836" cy="876877"/>
            <a:chOff x="8461464" y="8968145"/>
            <a:chExt cx="12410385" cy="1354232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46FC2BBC-5668-4AA3-9D06-54BD8041B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1464" y="8968145"/>
              <a:ext cx="1871773" cy="1354232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81168E20-A350-433A-8384-314A47466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92911" y="9292166"/>
              <a:ext cx="2599462" cy="766025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2497B917-4FCD-4522-B0C6-2A81EE01D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3917" y="9034898"/>
              <a:ext cx="2195244" cy="1280559"/>
            </a:xfrm>
            <a:prstGeom prst="rect">
              <a:avLst/>
            </a:prstGeom>
          </p:spPr>
        </p:pic>
        <p:pic>
          <p:nvPicPr>
            <p:cNvPr id="9" name="Obraz 8" descr="http://adaa.polsl.pl/wp-content/uploads/2019/07/3soft.png">
              <a:extLst>
                <a:ext uri="{FF2B5EF4-FFF2-40B4-BE49-F238E27FC236}">
                  <a16:creationId xmlns:a16="http://schemas.microsoft.com/office/drawing/2014/main" id="{28BF045B-59A9-4F26-81B4-176C07D7954C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9124" y="9216195"/>
              <a:ext cx="2282725" cy="917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Obraz 9" descr="http://adaa.polsl.pl/wp-content/uploads/2019/07/aiut.png">
              <a:extLst>
                <a:ext uri="{FF2B5EF4-FFF2-40B4-BE49-F238E27FC236}">
                  <a16:creationId xmlns:a16="http://schemas.microsoft.com/office/drawing/2014/main" id="{8182FBEE-7493-45D4-B7A0-A75ACD1FAA3D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0705" y="9205215"/>
              <a:ext cx="1900917" cy="8529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7807C17E-584D-4ACB-86C7-FCDF44E8287C}"/>
              </a:ext>
            </a:extLst>
          </p:cNvPr>
          <p:cNvGrpSpPr/>
          <p:nvPr/>
        </p:nvGrpSpPr>
        <p:grpSpPr>
          <a:xfrm>
            <a:off x="497329" y="2160589"/>
            <a:ext cx="1493396" cy="1493396"/>
            <a:chOff x="4303059" y="4140635"/>
            <a:chExt cx="3041215" cy="3041215"/>
          </a:xfrm>
        </p:grpSpPr>
        <p:sp>
          <p:nvSpPr>
            <p:cNvPr id="20" name="Elipsa 9">
              <a:extLst>
                <a:ext uri="{FF2B5EF4-FFF2-40B4-BE49-F238E27FC236}">
                  <a16:creationId xmlns:a16="http://schemas.microsoft.com/office/drawing/2014/main" id="{F4264845-DD8A-4F29-B18D-594DDA3FA9FC}"/>
                </a:ext>
              </a:extLst>
            </p:cNvPr>
            <p:cNvSpPr/>
            <p:nvPr/>
          </p:nvSpPr>
          <p:spPr>
            <a:xfrm>
              <a:off x="4303059" y="4140635"/>
              <a:ext cx="3041215" cy="30412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E76947E2-A283-49E2-818D-A1C8599A0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668" y="4937731"/>
              <a:ext cx="2157992" cy="1608513"/>
            </a:xfrm>
            <a:prstGeom prst="rect">
              <a:avLst/>
            </a:prstGeom>
          </p:spPr>
        </p:pic>
      </p:grpSp>
      <p:pic>
        <p:nvPicPr>
          <p:cNvPr id="15" name="Obraz 14">
            <a:extLst>
              <a:ext uri="{FF2B5EF4-FFF2-40B4-BE49-F238E27FC236}">
                <a16:creationId xmlns:a16="http://schemas.microsoft.com/office/drawing/2014/main" id="{0CE9353F-734E-490B-B31E-69002EAB47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8736" y="5688745"/>
            <a:ext cx="2027117" cy="11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292725-AF3F-437C-9FC1-B8B97841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Offer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E209DD-6302-46D9-80F1-F555368A7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644" y="2160589"/>
            <a:ext cx="3064886" cy="38807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400" dirty="0"/>
              <a:t>Creation of diagnostic models of devices enabling the assessment of the diagnostic condition of the device, detection of failure possibilities, analysis of the causes of failures</a:t>
            </a:r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sz="1400" dirty="0"/>
              <a:t>Creating forecasting models based on historical data (predicting product quality depending on the set production parameters, predicting the demand for utilities (water, energy, gas), hazard classification)</a:t>
            </a:r>
            <a:endParaRPr lang="pl-PL" sz="1400" dirty="0"/>
          </a:p>
        </p:txBody>
      </p:sp>
      <p:sp>
        <p:nvSpPr>
          <p:cNvPr id="29" name="Symbol zastępczy zawartości 28">
            <a:extLst>
              <a:ext uri="{FF2B5EF4-FFF2-40B4-BE49-F238E27FC236}">
                <a16:creationId xmlns:a16="http://schemas.microsoft.com/office/drawing/2014/main" id="{DDF6BA8D-63C0-44FE-8540-7DFC772F8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1414" y="1485901"/>
            <a:ext cx="3064886" cy="4555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Matching mathematical models to measurement data characterizing a given process (model identification)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Analysis and acquisition of knowledge on the method of process control by operators, process control optimization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Application of machine learning methods in cybersecurity systems</a:t>
            </a:r>
            <a:endParaRPr lang="pl-PL" sz="1400" dirty="0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1A0E4339-EF78-4D2C-BE22-B8405843195B}"/>
              </a:ext>
            </a:extLst>
          </p:cNvPr>
          <p:cNvGrpSpPr/>
          <p:nvPr/>
        </p:nvGrpSpPr>
        <p:grpSpPr>
          <a:xfrm>
            <a:off x="3634229" y="1270000"/>
            <a:ext cx="2883049" cy="4631876"/>
            <a:chOff x="3634229" y="1270000"/>
            <a:chExt cx="2883049" cy="4631876"/>
          </a:xfrm>
        </p:grpSpPr>
        <p:sp>
          <p:nvSpPr>
            <p:cNvPr id="17" name="Elipsa 20">
              <a:extLst>
                <a:ext uri="{FF2B5EF4-FFF2-40B4-BE49-F238E27FC236}">
                  <a16:creationId xmlns:a16="http://schemas.microsoft.com/office/drawing/2014/main" id="{12A0E592-8348-4640-9A21-DDA4A8582FF1}"/>
                </a:ext>
              </a:extLst>
            </p:cNvPr>
            <p:cNvSpPr/>
            <p:nvPr/>
          </p:nvSpPr>
          <p:spPr>
            <a:xfrm>
              <a:off x="4983526" y="2819062"/>
              <a:ext cx="1533752" cy="15337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Elipsa 22">
              <a:extLst>
                <a:ext uri="{FF2B5EF4-FFF2-40B4-BE49-F238E27FC236}">
                  <a16:creationId xmlns:a16="http://schemas.microsoft.com/office/drawing/2014/main" id="{55315379-9924-491C-98F9-4D48DBDC9D42}"/>
                </a:ext>
              </a:extLst>
            </p:cNvPr>
            <p:cNvSpPr/>
            <p:nvPr userDrawn="1"/>
          </p:nvSpPr>
          <p:spPr>
            <a:xfrm>
              <a:off x="4983525" y="4368124"/>
              <a:ext cx="1533752" cy="15337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Elipsa 24">
              <a:extLst>
                <a:ext uri="{FF2B5EF4-FFF2-40B4-BE49-F238E27FC236}">
                  <a16:creationId xmlns:a16="http://schemas.microsoft.com/office/drawing/2014/main" id="{21D4AFEA-4A68-4909-B590-E06902182BE0}"/>
                </a:ext>
              </a:extLst>
            </p:cNvPr>
            <p:cNvSpPr/>
            <p:nvPr userDrawn="1"/>
          </p:nvSpPr>
          <p:spPr>
            <a:xfrm>
              <a:off x="4983526" y="1270000"/>
              <a:ext cx="1533752" cy="15337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Elipsa 15">
              <a:extLst>
                <a:ext uri="{FF2B5EF4-FFF2-40B4-BE49-F238E27FC236}">
                  <a16:creationId xmlns:a16="http://schemas.microsoft.com/office/drawing/2014/main" id="{4E15BED4-4AD8-4B54-8958-38AD8EA25150}"/>
                </a:ext>
              </a:extLst>
            </p:cNvPr>
            <p:cNvSpPr/>
            <p:nvPr userDrawn="1"/>
          </p:nvSpPr>
          <p:spPr>
            <a:xfrm>
              <a:off x="3634229" y="3601247"/>
              <a:ext cx="1533752" cy="15337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Elipsa 17">
              <a:extLst>
                <a:ext uri="{FF2B5EF4-FFF2-40B4-BE49-F238E27FC236}">
                  <a16:creationId xmlns:a16="http://schemas.microsoft.com/office/drawing/2014/main" id="{23CFB447-DB93-40A5-AFAB-A1117D13E839}"/>
                </a:ext>
              </a:extLst>
            </p:cNvPr>
            <p:cNvSpPr/>
            <p:nvPr userDrawn="1"/>
          </p:nvSpPr>
          <p:spPr>
            <a:xfrm>
              <a:off x="3634229" y="2052186"/>
              <a:ext cx="1533752" cy="15337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B609EF9-7DC6-4DA9-A45E-F091E2FB264A}"/>
                </a:ext>
              </a:extLst>
            </p:cNvPr>
            <p:cNvGrpSpPr/>
            <p:nvPr userDrawn="1"/>
          </p:nvGrpSpPr>
          <p:grpSpPr>
            <a:xfrm>
              <a:off x="3936998" y="1689580"/>
              <a:ext cx="2398004" cy="3799524"/>
              <a:chOff x="9753140" y="2833754"/>
              <a:chExt cx="4754905" cy="7533922"/>
            </a:xfrm>
          </p:grpSpPr>
          <p:pic>
            <p:nvPicPr>
              <p:cNvPr id="23" name="Obraz 22">
                <a:extLst>
                  <a:ext uri="{FF2B5EF4-FFF2-40B4-BE49-F238E27FC236}">
                    <a16:creationId xmlns:a16="http://schemas.microsoft.com/office/drawing/2014/main" id="{AEC4E9A1-29D4-4CC1-B7FF-CAC968060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3140" y="7358292"/>
                <a:ext cx="1800000" cy="1625140"/>
              </a:xfrm>
              <a:prstGeom prst="rect">
                <a:avLst/>
              </a:prstGeom>
            </p:spPr>
          </p:pic>
          <p:pic>
            <p:nvPicPr>
              <p:cNvPr id="24" name="Obraz 23">
                <a:extLst>
                  <a:ext uri="{FF2B5EF4-FFF2-40B4-BE49-F238E27FC236}">
                    <a16:creationId xmlns:a16="http://schemas.microsoft.com/office/drawing/2014/main" id="{C45D84E6-DC53-4546-9EB3-1A2FC9F57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97356" y="2833754"/>
                <a:ext cx="1980000" cy="1368932"/>
              </a:xfrm>
              <a:prstGeom prst="rect">
                <a:avLst/>
              </a:prstGeom>
            </p:spPr>
          </p:pic>
          <p:pic>
            <p:nvPicPr>
              <p:cNvPr id="25" name="Obraz 24">
                <a:extLst>
                  <a:ext uri="{FF2B5EF4-FFF2-40B4-BE49-F238E27FC236}">
                    <a16:creationId xmlns:a16="http://schemas.microsoft.com/office/drawing/2014/main" id="{BAE81786-3D5A-4DD8-90D9-11CE357EA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3140" y="4425974"/>
                <a:ext cx="1620000" cy="1433036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52BE166A-2640-42E3-AA64-DCB474189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48045" y="5892286"/>
                <a:ext cx="2160000" cy="128594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FDF19FCC-18FE-49CB-8F32-433A88C32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5677" y="8867826"/>
                <a:ext cx="1980000" cy="14998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57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E68975-867F-4659-B3E0-4711B1E6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Offer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402DFF-CAD8-4C16-94AC-2CC90625E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134" y="2106444"/>
            <a:ext cx="2833311" cy="40022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400" dirty="0"/>
              <a:t>Reliability and survival analysis</a:t>
            </a:r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sz="1400" dirty="0"/>
              <a:t>Detection of causes and relationships between process parameters</a:t>
            </a:r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sz="1400" dirty="0"/>
              <a:t>Analysis of the use of machines and devices by operators</a:t>
            </a:r>
            <a:endParaRPr lang="pl-PL" sz="14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C643B6-90AF-4C8B-8F05-843D4A30D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8680" y="1366592"/>
            <a:ext cx="2751842" cy="4393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Survey data analysis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Other tasks of statistical and exploratory data analysis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Creation of intelligent dialogue systems</a:t>
            </a:r>
            <a:endParaRPr lang="pl-PL" sz="1400" dirty="0"/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EF47DB2D-CDC3-4C99-AD55-9136AD315CED}"/>
              </a:ext>
            </a:extLst>
          </p:cNvPr>
          <p:cNvGrpSpPr/>
          <p:nvPr/>
        </p:nvGrpSpPr>
        <p:grpSpPr>
          <a:xfrm>
            <a:off x="3636127" y="965876"/>
            <a:ext cx="2907685" cy="5460324"/>
            <a:chOff x="3636127" y="965876"/>
            <a:chExt cx="2907685" cy="5460324"/>
          </a:xfrm>
        </p:grpSpPr>
        <p:sp>
          <p:nvSpPr>
            <p:cNvPr id="6" name="Elipsa 20">
              <a:extLst>
                <a:ext uri="{FF2B5EF4-FFF2-40B4-BE49-F238E27FC236}">
                  <a16:creationId xmlns:a16="http://schemas.microsoft.com/office/drawing/2014/main" id="{4C4AE592-A6D3-4ED8-9CB5-855171390F3F}"/>
                </a:ext>
              </a:extLst>
            </p:cNvPr>
            <p:cNvSpPr/>
            <p:nvPr/>
          </p:nvSpPr>
          <p:spPr>
            <a:xfrm>
              <a:off x="4996954" y="2528174"/>
              <a:ext cx="1546858" cy="154685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Elipsa 22">
              <a:extLst>
                <a:ext uri="{FF2B5EF4-FFF2-40B4-BE49-F238E27FC236}">
                  <a16:creationId xmlns:a16="http://schemas.microsoft.com/office/drawing/2014/main" id="{CCB42FA6-F2CE-444C-95C3-75A28C5F28FE}"/>
                </a:ext>
              </a:extLst>
            </p:cNvPr>
            <p:cNvSpPr/>
            <p:nvPr userDrawn="1"/>
          </p:nvSpPr>
          <p:spPr>
            <a:xfrm>
              <a:off x="4996953" y="4090473"/>
              <a:ext cx="1546858" cy="154685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Elipsa 24">
              <a:extLst>
                <a:ext uri="{FF2B5EF4-FFF2-40B4-BE49-F238E27FC236}">
                  <a16:creationId xmlns:a16="http://schemas.microsoft.com/office/drawing/2014/main" id="{DC78A36A-964C-4147-BF6C-309AA51AF1BE}"/>
                </a:ext>
              </a:extLst>
            </p:cNvPr>
            <p:cNvSpPr/>
            <p:nvPr userDrawn="1"/>
          </p:nvSpPr>
          <p:spPr>
            <a:xfrm>
              <a:off x="4996954" y="965876"/>
              <a:ext cx="1546858" cy="154685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Elipsa 15">
              <a:extLst>
                <a:ext uri="{FF2B5EF4-FFF2-40B4-BE49-F238E27FC236}">
                  <a16:creationId xmlns:a16="http://schemas.microsoft.com/office/drawing/2014/main" id="{21D10591-31D2-44A9-B175-F6AD6D401373}"/>
                </a:ext>
              </a:extLst>
            </p:cNvPr>
            <p:cNvSpPr/>
            <p:nvPr userDrawn="1"/>
          </p:nvSpPr>
          <p:spPr>
            <a:xfrm>
              <a:off x="3636128" y="3317044"/>
              <a:ext cx="1546858" cy="154685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Elipsa 17">
              <a:extLst>
                <a:ext uri="{FF2B5EF4-FFF2-40B4-BE49-F238E27FC236}">
                  <a16:creationId xmlns:a16="http://schemas.microsoft.com/office/drawing/2014/main" id="{71184A2C-D9FF-4C2E-BD99-B3A62744452B}"/>
                </a:ext>
              </a:extLst>
            </p:cNvPr>
            <p:cNvSpPr/>
            <p:nvPr userDrawn="1"/>
          </p:nvSpPr>
          <p:spPr>
            <a:xfrm>
              <a:off x="3636128" y="1754745"/>
              <a:ext cx="1546858" cy="154685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3">
              <a:extLst>
                <a:ext uri="{FF2B5EF4-FFF2-40B4-BE49-F238E27FC236}">
                  <a16:creationId xmlns:a16="http://schemas.microsoft.com/office/drawing/2014/main" id="{871DB722-24C6-4BDA-9D48-BF7AC188057C}"/>
                </a:ext>
              </a:extLst>
            </p:cNvPr>
            <p:cNvSpPr/>
            <p:nvPr userDrawn="1"/>
          </p:nvSpPr>
          <p:spPr>
            <a:xfrm>
              <a:off x="3636127" y="4879342"/>
              <a:ext cx="1546858" cy="154685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63BF3C72-450F-4589-95B9-352D6B2A3D25}"/>
                </a:ext>
              </a:extLst>
            </p:cNvPr>
            <p:cNvGrpSpPr/>
            <p:nvPr userDrawn="1"/>
          </p:nvGrpSpPr>
          <p:grpSpPr>
            <a:xfrm>
              <a:off x="3854637" y="1366592"/>
              <a:ext cx="2460922" cy="4576391"/>
              <a:chOff x="9582393" y="2789618"/>
              <a:chExt cx="4838319" cy="8997458"/>
            </a:xfrm>
          </p:grpSpPr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D84F1A09-BA26-4E07-BB77-22574D308E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8251" y="4244212"/>
                <a:ext cx="1620000" cy="1776193"/>
              </a:xfrm>
              <a:prstGeom prst="rect">
                <a:avLst/>
              </a:prstGeom>
            </p:spPr>
          </p:pic>
          <p:pic>
            <p:nvPicPr>
              <p:cNvPr id="14" name="Obraz 13">
                <a:extLst>
                  <a:ext uri="{FF2B5EF4-FFF2-40B4-BE49-F238E27FC236}">
                    <a16:creationId xmlns:a16="http://schemas.microsoft.com/office/drawing/2014/main" id="{CA3E350A-8EBD-40E6-BE01-12401A51F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7635" y="7331322"/>
                <a:ext cx="1538207" cy="1650216"/>
              </a:xfrm>
              <a:prstGeom prst="rect">
                <a:avLst/>
              </a:prstGeom>
            </p:spPr>
          </p:pic>
          <p:pic>
            <p:nvPicPr>
              <p:cNvPr id="15" name="Obraz 14">
                <a:extLst>
                  <a:ext uri="{FF2B5EF4-FFF2-40B4-BE49-F238E27FC236}">
                    <a16:creationId xmlns:a16="http://schemas.microsoft.com/office/drawing/2014/main" id="{B561B22D-D9FF-46E5-9080-D49ADEFAF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2393" y="10511190"/>
                <a:ext cx="2160000" cy="1275886"/>
              </a:xfrm>
              <a:prstGeom prst="rect">
                <a:avLst/>
              </a:prstGeom>
            </p:spPr>
          </p:pic>
          <p:pic>
            <p:nvPicPr>
              <p:cNvPr id="16" name="Obraz 15">
                <a:extLst>
                  <a:ext uri="{FF2B5EF4-FFF2-40B4-BE49-F238E27FC236}">
                    <a16:creationId xmlns:a16="http://schemas.microsoft.com/office/drawing/2014/main" id="{15CD8BE1-0D85-4224-B854-18979298A4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40712" y="2789618"/>
                <a:ext cx="1980000" cy="1385629"/>
              </a:xfrm>
              <a:prstGeom prst="rect">
                <a:avLst/>
              </a:prstGeom>
            </p:spPr>
          </p:pic>
          <p:pic>
            <p:nvPicPr>
              <p:cNvPr id="17" name="Obraz 16">
                <a:extLst>
                  <a:ext uri="{FF2B5EF4-FFF2-40B4-BE49-F238E27FC236}">
                    <a16:creationId xmlns:a16="http://schemas.microsoft.com/office/drawing/2014/main" id="{AF1FF578-B447-49F1-BEE9-F8E8D9A6E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1734" y="5794674"/>
                <a:ext cx="1800000" cy="1424475"/>
              </a:xfrm>
              <a:prstGeom prst="rect">
                <a:avLst/>
              </a:prstGeom>
            </p:spPr>
          </p:pic>
          <p:pic>
            <p:nvPicPr>
              <p:cNvPr id="18" name="Obraz 17">
                <a:extLst>
                  <a:ext uri="{FF2B5EF4-FFF2-40B4-BE49-F238E27FC236}">
                    <a16:creationId xmlns:a16="http://schemas.microsoft.com/office/drawing/2014/main" id="{5E481EC4-2BED-4043-B8F6-499D529792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1734" y="8981538"/>
                <a:ext cx="1800000" cy="136181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31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E54307C9-45C1-4B92-BE19-23C07145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Areas of ŁUKASIEWICZ </a:t>
            </a:r>
            <a:r>
              <a:rPr lang="pl-PL" noProof="0" dirty="0"/>
              <a:t>–</a:t>
            </a:r>
            <a:r>
              <a:rPr lang="en-GB" noProof="0" dirty="0"/>
              <a:t> EMAG competence</a:t>
            </a:r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3C665BA3-8B2D-4C4A-9053-23E19FA1B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3294"/>
            <a:ext cx="8596668" cy="2437048"/>
          </a:xfrm>
        </p:spPr>
        <p:txBody>
          <a:bodyPr/>
          <a:lstStyle/>
          <a:p>
            <a:pPr lvl="1"/>
            <a:endParaRPr lang="en-US" noProof="0" dirty="0"/>
          </a:p>
          <a:p>
            <a:pPr lvl="1"/>
            <a:r>
              <a:rPr lang="en-US" noProof="0" dirty="0"/>
              <a:t>Cybersecurity laboratory – ITSEF</a:t>
            </a:r>
          </a:p>
          <a:p>
            <a:pPr lvl="1"/>
            <a:r>
              <a:rPr lang="en-US" noProof="0" dirty="0"/>
              <a:t>IoT + 5G</a:t>
            </a:r>
          </a:p>
          <a:p>
            <a:pPr lvl="1"/>
            <a:r>
              <a:rPr lang="en-US" noProof="0" dirty="0"/>
              <a:t>Electromagnetic compatibility (EMC) testing laboratory</a:t>
            </a:r>
          </a:p>
          <a:p>
            <a:pPr lvl="1"/>
            <a:r>
              <a:rPr lang="en-US" noProof="0" dirty="0"/>
              <a:t>Chemical analysis laboratory (solid fuels),</a:t>
            </a:r>
          </a:p>
          <a:p>
            <a:pPr lvl="1"/>
            <a:r>
              <a:rPr lang="en-US" noProof="0" dirty="0"/>
              <a:t>Calibration Laboratory</a:t>
            </a:r>
          </a:p>
          <a:p>
            <a:pPr lvl="1"/>
            <a:endParaRPr lang="en-GB" noProof="0" dirty="0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D1D199EB-82BF-4DA9-A1E9-71A5882B9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624" y="4341537"/>
            <a:ext cx="3643351" cy="2272558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2" descr="C:\_CBC\klienci, ulotki, marketing, WWW\zdjęcia\P1030798_q.jpg">
            <a:extLst>
              <a:ext uri="{FF2B5EF4-FFF2-40B4-BE49-F238E27FC236}">
                <a16:creationId xmlns:a16="http://schemas.microsoft.com/office/drawing/2014/main" id="{71E57823-4F7A-4863-90A6-C402BE2E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3645" y="3854008"/>
            <a:ext cx="4304764" cy="25423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E65EC4B2-B220-489D-BBE2-4332BA4827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4307" b="7479"/>
          <a:stretch/>
        </p:blipFill>
        <p:spPr>
          <a:xfrm>
            <a:off x="7207211" y="1689946"/>
            <a:ext cx="2803790" cy="16524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1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77334" y="1931988"/>
            <a:ext cx="9152465" cy="2595460"/>
          </a:xfrm>
        </p:spPr>
        <p:txBody>
          <a:bodyPr anchor="ctr">
            <a:normAutofit/>
          </a:bodyPr>
          <a:lstStyle/>
          <a:p>
            <a:r>
              <a:rPr lang="pl-PL" sz="3600" dirty="0"/>
              <a:t>Ł</a:t>
            </a:r>
            <a:r>
              <a:rPr lang="en-GB" sz="3600" dirty="0" err="1"/>
              <a:t>ukasiewicz</a:t>
            </a:r>
            <a:r>
              <a:rPr lang="en-GB" sz="3600" dirty="0"/>
              <a:t> Research Network – Institute of Innovative Technologies EMAG</a:t>
            </a:r>
          </a:p>
        </p:txBody>
      </p:sp>
      <p:sp>
        <p:nvSpPr>
          <p:cNvPr id="68611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altLang="pl-PL" noProof="0" dirty="0"/>
              <a:t>40-189 Katowice </a:t>
            </a:r>
          </a:p>
          <a:p>
            <a:r>
              <a:rPr lang="en-GB" altLang="pl-PL" noProof="0" dirty="0"/>
              <a:t>ul. Leopolda 31</a:t>
            </a:r>
          </a:p>
          <a:p>
            <a:r>
              <a:rPr lang="en-GB" altLang="pl-PL" noProof="0" dirty="0"/>
              <a:t>www.</a:t>
            </a:r>
            <a:r>
              <a:rPr lang="pl-PL" altLang="pl-PL" noProof="0" dirty="0"/>
              <a:t>emag.lukasiewicz.gov</a:t>
            </a:r>
            <a:r>
              <a:rPr lang="en-GB" altLang="pl-PL" noProof="0" dirty="0"/>
              <a:t>.pl </a:t>
            </a:r>
          </a:p>
          <a:p>
            <a:r>
              <a:rPr lang="en-GB" altLang="pl-PL" noProof="0" dirty="0">
                <a:hlinkClick r:id="rId2"/>
              </a:rPr>
              <a:t>emag@emag.lukasiewicz.gov.pl</a:t>
            </a:r>
            <a:endParaRPr lang="en-GB" altLang="pl-PL" noProof="0" dirty="0"/>
          </a:p>
          <a:p>
            <a:r>
              <a:rPr lang="en-GB" altLang="pl-PL" dirty="0"/>
              <a:t>mateusz.skowronski@emag.lukasiewicz.gov.pl</a:t>
            </a:r>
            <a:endParaRPr lang="en-GB" altLang="pl-PL" noProof="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57C09A7-45D5-4E88-96C3-BEE4015B8F66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altLang="pl-PL">
                <a:solidFill>
                  <a:srgbClr val="009543"/>
                </a:solidFill>
              </a:rPr>
              <a:t>Contact details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39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noProof="0" dirty="0"/>
              <a:t>Łukasiewicz – EMAG is a </a:t>
            </a:r>
            <a:r>
              <a:rPr lang="en-GB" sz="2800" dirty="0"/>
              <a:t>member </a:t>
            </a:r>
            <a:br>
              <a:rPr lang="en-GB" sz="2800" noProof="0" dirty="0"/>
            </a:br>
            <a:r>
              <a:rPr lang="en-GB" sz="2800" noProof="0" dirty="0"/>
              <a:t>of Łukasiewicz Research Network </a:t>
            </a:r>
            <a:br>
              <a:rPr lang="en-GB" sz="2800" noProof="0" dirty="0"/>
            </a:br>
            <a:r>
              <a:rPr lang="en-GB" sz="2800" noProof="0" dirty="0"/>
              <a:t>Third largest research network in Europe 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59184D2E-DCD7-42AB-B354-3B9B37C241C6}"/>
              </a:ext>
            </a:extLst>
          </p:cNvPr>
          <p:cNvGrpSpPr/>
          <p:nvPr/>
        </p:nvGrpSpPr>
        <p:grpSpPr>
          <a:xfrm>
            <a:off x="6555450" y="4088599"/>
            <a:ext cx="2049215" cy="1545299"/>
            <a:chOff x="2153961" y="4006906"/>
            <a:chExt cx="2729353" cy="2058252"/>
          </a:xfrm>
        </p:grpSpPr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DF171889-7B6F-4886-9D20-4A8CE8F8C8EE}"/>
                </a:ext>
              </a:extLst>
            </p:cNvPr>
            <p:cNvSpPr txBox="1"/>
            <p:nvPr/>
          </p:nvSpPr>
          <p:spPr>
            <a:xfrm>
              <a:off x="2153961" y="5696211"/>
              <a:ext cx="2729353" cy="368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28600"/>
              <a:r>
                <a:rPr lang="en-GB" sz="1200" dirty="0">
                  <a:solidFill>
                    <a:srgbClr val="000000"/>
                  </a:solidFill>
                  <a:latin typeface="Verdana"/>
                </a:rPr>
                <a:t>3</a:t>
              </a:r>
              <a:r>
                <a:rPr lang="pl-PL" sz="1200" dirty="0">
                  <a:solidFill>
                    <a:srgbClr val="000000"/>
                  </a:solidFill>
                  <a:latin typeface="Verdana"/>
                </a:rPr>
                <a:t>5</a:t>
              </a:r>
              <a:r>
                <a:rPr lang="en-GB" sz="1200" dirty="0">
                  <a:solidFill>
                    <a:srgbClr val="000000"/>
                  </a:solidFill>
                  <a:latin typeface="Verdana"/>
                </a:rPr>
                <a:t>0 </a:t>
              </a:r>
              <a:r>
                <a:rPr lang="en-GB" sz="1200" dirty="0" err="1">
                  <a:solidFill>
                    <a:srgbClr val="000000"/>
                  </a:solidFill>
                  <a:latin typeface="Verdana"/>
                </a:rPr>
                <a:t>milion</a:t>
              </a:r>
              <a:r>
                <a:rPr lang="en-GB" sz="1200" dirty="0">
                  <a:solidFill>
                    <a:srgbClr val="000000"/>
                  </a:solidFill>
                  <a:latin typeface="Verdana"/>
                </a:rPr>
                <a:t> EUR revenue</a:t>
              </a:r>
            </a:p>
          </p:txBody>
        </p:sp>
        <p:pic>
          <p:nvPicPr>
            <p:cNvPr id="10" name="Grafika 13" descr="Wykres słupkowy z trendem wzrostowym">
              <a:extLst>
                <a:ext uri="{FF2B5EF4-FFF2-40B4-BE49-F238E27FC236}">
                  <a16:creationId xmlns:a16="http://schemas.microsoft.com/office/drawing/2014/main" id="{CB950983-3B6B-4AD8-9364-136ECCCF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27463" y="4006906"/>
              <a:ext cx="1689306" cy="1689305"/>
            </a:xfrm>
            <a:prstGeom prst="rect">
              <a:avLst/>
            </a:prstGeom>
          </p:spPr>
        </p:pic>
      </p:grpSp>
      <p:pic>
        <p:nvPicPr>
          <p:cNvPr id="11" name="Grafika 15" descr="Uścisk dłoni">
            <a:extLst>
              <a:ext uri="{FF2B5EF4-FFF2-40B4-BE49-F238E27FC236}">
                <a16:creationId xmlns:a16="http://schemas.microsoft.com/office/drawing/2014/main" id="{873C8697-EB69-4E0B-AEFF-9E59EBB79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6456" y="4575126"/>
            <a:ext cx="732782" cy="1042247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1116D8BF-B4E5-426F-9388-30B8C4101695}"/>
              </a:ext>
            </a:extLst>
          </p:cNvPr>
          <p:cNvSpPr/>
          <p:nvPr/>
        </p:nvSpPr>
        <p:spPr>
          <a:xfrm>
            <a:off x="626588" y="5951332"/>
            <a:ext cx="2235767" cy="253986"/>
          </a:xfrm>
          <a:prstGeom prst="rect">
            <a:avLst/>
          </a:prstGeom>
        </p:spPr>
        <p:txBody>
          <a:bodyPr wrap="square" lIns="68649" tIns="34325" rIns="68649" bIns="34325">
            <a:spAutoFit/>
          </a:bodyPr>
          <a:lstStyle/>
          <a:p>
            <a:pPr algn="ctr" defTabSz="228600"/>
            <a:r>
              <a:rPr lang="en-GB" sz="1200" dirty="0">
                <a:solidFill>
                  <a:srgbClr val="000000"/>
                </a:solidFill>
                <a:latin typeface="Verdana"/>
              </a:rPr>
              <a:t>4500 scientists</a:t>
            </a:r>
          </a:p>
        </p:txBody>
      </p:sp>
      <p:pic>
        <p:nvPicPr>
          <p:cNvPr id="13" name="Grafika 28" descr="Naukowiec">
            <a:extLst>
              <a:ext uri="{FF2B5EF4-FFF2-40B4-BE49-F238E27FC236}">
                <a16:creationId xmlns:a16="http://schemas.microsoft.com/office/drawing/2014/main" id="{64AAF695-2CF4-425F-8821-1B4E0BB8D0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0300" y="4652170"/>
            <a:ext cx="1268342" cy="1268301"/>
          </a:xfrm>
          <a:prstGeom prst="rect">
            <a:avLst/>
          </a:prstGeom>
        </p:spPr>
      </p:pic>
      <p:pic>
        <p:nvPicPr>
          <p:cNvPr id="14" name="Grafika 29" descr="Miejscowość">
            <a:extLst>
              <a:ext uri="{FF2B5EF4-FFF2-40B4-BE49-F238E27FC236}">
                <a16:creationId xmlns:a16="http://schemas.microsoft.com/office/drawing/2014/main" id="{5478B61C-9592-4D26-9E27-8EF096FCA9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740" y="2673789"/>
            <a:ext cx="1442615" cy="1442568"/>
          </a:xfrm>
          <a:prstGeom prst="rect">
            <a:avLst/>
          </a:prstGeom>
        </p:spPr>
      </p:pic>
      <p:grpSp>
        <p:nvGrpSpPr>
          <p:cNvPr id="15" name="Grupa 16">
            <a:extLst>
              <a:ext uri="{FF2B5EF4-FFF2-40B4-BE49-F238E27FC236}">
                <a16:creationId xmlns:a16="http://schemas.microsoft.com/office/drawing/2014/main" id="{08FCE150-1F44-495D-AB26-33AAB760E481}"/>
              </a:ext>
            </a:extLst>
          </p:cNvPr>
          <p:cNvGrpSpPr/>
          <p:nvPr/>
        </p:nvGrpSpPr>
        <p:grpSpPr>
          <a:xfrm>
            <a:off x="4291052" y="2562324"/>
            <a:ext cx="1103691" cy="1145532"/>
            <a:chOff x="2916901" y="6367436"/>
            <a:chExt cx="1732590" cy="1738601"/>
          </a:xfrm>
          <a:solidFill>
            <a:srgbClr val="44D62C"/>
          </a:solidFill>
        </p:grpSpPr>
        <p:grpSp>
          <p:nvGrpSpPr>
            <p:cNvPr id="16" name="Grupa 17">
              <a:extLst>
                <a:ext uri="{FF2B5EF4-FFF2-40B4-BE49-F238E27FC236}">
                  <a16:creationId xmlns:a16="http://schemas.microsoft.com/office/drawing/2014/main" id="{7DD088AB-5ADA-4DE6-99D9-B2A333F40CF5}"/>
                </a:ext>
              </a:extLst>
            </p:cNvPr>
            <p:cNvGrpSpPr/>
            <p:nvPr/>
          </p:nvGrpSpPr>
          <p:grpSpPr>
            <a:xfrm>
              <a:off x="2916901" y="6367436"/>
              <a:ext cx="1732590" cy="1738601"/>
              <a:chOff x="2615064" y="1776548"/>
              <a:chExt cx="5469211" cy="5536633"/>
            </a:xfrm>
            <a:grpFill/>
          </p:grpSpPr>
          <p:sp>
            <p:nvSpPr>
              <p:cNvPr id="23" name="Sześciokąt 22">
                <a:extLst>
                  <a:ext uri="{FF2B5EF4-FFF2-40B4-BE49-F238E27FC236}">
                    <a16:creationId xmlns:a16="http://schemas.microsoft.com/office/drawing/2014/main" id="{11E9561B-8DE9-49EE-AB8A-AAA47FEE58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15064" y="2712544"/>
                <a:ext cx="2052000" cy="1800000"/>
              </a:xfrm>
              <a:prstGeom prst="hexagon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28600"/>
                <a:endParaRPr lang="en-GB" sz="600" dirty="0">
                  <a:solidFill>
                    <a:srgbClr val="44D62C"/>
                  </a:solidFill>
                  <a:latin typeface="Calibri"/>
                </a:endParaRPr>
              </a:p>
            </p:txBody>
          </p:sp>
          <p:sp>
            <p:nvSpPr>
              <p:cNvPr id="24" name="Sześciokąt 23">
                <a:extLst>
                  <a:ext uri="{FF2B5EF4-FFF2-40B4-BE49-F238E27FC236}">
                    <a16:creationId xmlns:a16="http://schemas.microsoft.com/office/drawing/2014/main" id="{DD1F316F-915C-478F-AAE6-EA67FE4219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8439" y="4567236"/>
                <a:ext cx="2052000" cy="1800000"/>
              </a:xfrm>
              <a:prstGeom prst="hexagon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28600"/>
                <a:endParaRPr lang="en-GB" sz="700" dirty="0">
                  <a:solidFill>
                    <a:srgbClr val="44D62C"/>
                  </a:solidFill>
                  <a:latin typeface="Calibri"/>
                </a:endParaRPr>
              </a:p>
            </p:txBody>
          </p:sp>
          <p:sp>
            <p:nvSpPr>
              <p:cNvPr id="25" name="Sześciokąt 24">
                <a:extLst>
                  <a:ext uri="{FF2B5EF4-FFF2-40B4-BE49-F238E27FC236}">
                    <a16:creationId xmlns:a16="http://schemas.microsoft.com/office/drawing/2014/main" id="{1073EEF0-F84F-4DC5-916C-3A7E7C88AD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1906" y="5513181"/>
                <a:ext cx="2052000" cy="1800000"/>
              </a:xfrm>
              <a:prstGeom prst="hexagon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28600"/>
                <a:endParaRPr lang="en-GB" sz="700" dirty="0">
                  <a:solidFill>
                    <a:srgbClr val="44D62C"/>
                  </a:solidFill>
                  <a:latin typeface="Calibri"/>
                </a:endParaRPr>
              </a:p>
            </p:txBody>
          </p:sp>
          <p:sp>
            <p:nvSpPr>
              <p:cNvPr id="26" name="Sześciokąt 25">
                <a:extLst>
                  <a:ext uri="{FF2B5EF4-FFF2-40B4-BE49-F238E27FC236}">
                    <a16:creationId xmlns:a16="http://schemas.microsoft.com/office/drawing/2014/main" id="{DB6B8778-7572-4FB3-ABF7-18216E9CD0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4135" y="4593760"/>
                <a:ext cx="2052000" cy="1800000"/>
              </a:xfrm>
              <a:prstGeom prst="hexagon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28600"/>
                <a:endParaRPr lang="en-GB" sz="700" dirty="0">
                  <a:solidFill>
                    <a:srgbClr val="44D62C"/>
                  </a:solidFill>
                  <a:latin typeface="Calibri"/>
                </a:endParaRPr>
              </a:p>
            </p:txBody>
          </p:sp>
          <p:sp>
            <p:nvSpPr>
              <p:cNvPr id="27" name="Sześciokąt 26">
                <a:extLst>
                  <a:ext uri="{FF2B5EF4-FFF2-40B4-BE49-F238E27FC236}">
                    <a16:creationId xmlns:a16="http://schemas.microsoft.com/office/drawing/2014/main" id="{F11B43FE-7521-47CF-9A21-572B985D87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2275" y="2712544"/>
                <a:ext cx="2052000" cy="1800000"/>
              </a:xfrm>
              <a:prstGeom prst="hexagon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28600"/>
                <a:endParaRPr lang="en-GB" sz="550" dirty="0">
                  <a:solidFill>
                    <a:srgbClr val="44D62C"/>
                  </a:solidFill>
                  <a:latin typeface="Calibri"/>
                </a:endParaRPr>
              </a:p>
            </p:txBody>
          </p:sp>
          <p:sp>
            <p:nvSpPr>
              <p:cNvPr id="28" name="Sześciokąt 27">
                <a:extLst>
                  <a:ext uri="{FF2B5EF4-FFF2-40B4-BE49-F238E27FC236}">
                    <a16:creationId xmlns:a16="http://schemas.microsoft.com/office/drawing/2014/main" id="{35EEDF50-B8FB-4230-B8A4-AC98C13066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1906" y="1776548"/>
                <a:ext cx="2052000" cy="1800000"/>
              </a:xfrm>
              <a:prstGeom prst="hexagon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28600">
                  <a:defRPr/>
                </a:pPr>
                <a:endParaRPr lang="pl-PL" sz="7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7" name="Grafika 34" descr="Koła zębate">
              <a:extLst>
                <a:ext uri="{FF2B5EF4-FFF2-40B4-BE49-F238E27FC236}">
                  <a16:creationId xmlns:a16="http://schemas.microsoft.com/office/drawing/2014/main" id="{7C793CF5-E465-4C3A-9BAA-35504AA0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18666" y="6399699"/>
              <a:ext cx="494257" cy="494257"/>
            </a:xfrm>
            <a:prstGeom prst="rect">
              <a:avLst/>
            </a:prstGeom>
          </p:spPr>
        </p:pic>
        <p:pic>
          <p:nvPicPr>
            <p:cNvPr id="18" name="Grafika 35" descr="Atom">
              <a:extLst>
                <a:ext uri="{FF2B5EF4-FFF2-40B4-BE49-F238E27FC236}">
                  <a16:creationId xmlns:a16="http://schemas.microsoft.com/office/drawing/2014/main" id="{47D91E8C-44A2-4E85-82F2-51CEAE3F2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06304" y="7258978"/>
              <a:ext cx="486056" cy="486056"/>
            </a:xfrm>
            <a:prstGeom prst="rect">
              <a:avLst/>
            </a:prstGeom>
          </p:spPr>
        </p:pic>
        <p:pic>
          <p:nvPicPr>
            <p:cNvPr id="19" name="Grafika 36" descr="Medycyna">
              <a:extLst>
                <a:ext uri="{FF2B5EF4-FFF2-40B4-BE49-F238E27FC236}">
                  <a16:creationId xmlns:a16="http://schemas.microsoft.com/office/drawing/2014/main" id="{E9C32514-3FC9-4467-9B58-7FEE157BA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019712" y="6706485"/>
              <a:ext cx="457199" cy="457199"/>
            </a:xfrm>
            <a:prstGeom prst="rect">
              <a:avLst/>
            </a:prstGeom>
          </p:spPr>
        </p:pic>
        <p:pic>
          <p:nvPicPr>
            <p:cNvPr id="20" name="Grafika 37" descr="Narzędzia wydobywcze">
              <a:extLst>
                <a:ext uri="{FF2B5EF4-FFF2-40B4-BE49-F238E27FC236}">
                  <a16:creationId xmlns:a16="http://schemas.microsoft.com/office/drawing/2014/main" id="{B63C1D59-8212-4EEB-92F4-C23FDE3CE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085807" y="6696742"/>
              <a:ext cx="494257" cy="494257"/>
            </a:xfrm>
            <a:prstGeom prst="rect">
              <a:avLst/>
            </a:prstGeom>
          </p:spPr>
        </p:pic>
        <p:pic>
          <p:nvPicPr>
            <p:cNvPr id="21" name="Grafika 38" descr="Obliczenia w chmurze">
              <a:extLst>
                <a:ext uri="{FF2B5EF4-FFF2-40B4-BE49-F238E27FC236}">
                  <a16:creationId xmlns:a16="http://schemas.microsoft.com/office/drawing/2014/main" id="{E200D3F5-20FF-4A32-B58C-7CAC8C88D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560848" y="7578074"/>
              <a:ext cx="478498" cy="478498"/>
            </a:xfrm>
            <a:prstGeom prst="rect">
              <a:avLst/>
            </a:prstGeom>
          </p:spPr>
        </p:pic>
        <p:pic>
          <p:nvPicPr>
            <p:cNvPr id="22" name="Grafika 39" descr="Otwarta dłoń z rośliną">
              <a:extLst>
                <a:ext uri="{FF2B5EF4-FFF2-40B4-BE49-F238E27FC236}">
                  <a16:creationId xmlns:a16="http://schemas.microsoft.com/office/drawing/2014/main" id="{5636320E-F264-438F-A174-6F683CA25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099952" y="7275431"/>
              <a:ext cx="465965" cy="465965"/>
            </a:xfrm>
            <a:prstGeom prst="rect">
              <a:avLst/>
            </a:prstGeom>
          </p:spPr>
        </p:pic>
      </p:grp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AC4E4FF-9F70-4B55-A278-101054ECF75C}"/>
              </a:ext>
            </a:extLst>
          </p:cNvPr>
          <p:cNvSpPr txBox="1"/>
          <p:nvPr/>
        </p:nvSpPr>
        <p:spPr>
          <a:xfrm flipH="1">
            <a:off x="3457953" y="3877253"/>
            <a:ext cx="2769889" cy="253986"/>
          </a:xfrm>
          <a:prstGeom prst="rect">
            <a:avLst/>
          </a:prstGeom>
          <a:noFill/>
        </p:spPr>
        <p:txBody>
          <a:bodyPr wrap="square" lIns="68649" tIns="34325" rIns="68649" bIns="34325" rtlCol="0">
            <a:spAutoFit/>
          </a:bodyPr>
          <a:lstStyle/>
          <a:p>
            <a:pPr algn="ctr" defTabSz="228600"/>
            <a:r>
              <a:rPr lang="pl-PL" sz="1200" dirty="0">
                <a:solidFill>
                  <a:srgbClr val="000000"/>
                </a:solidFill>
                <a:latin typeface="Verdana"/>
              </a:rPr>
              <a:t>28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 Institutes  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0C35F9F4-BB78-417E-B808-D13C71630103}"/>
              </a:ext>
            </a:extLst>
          </p:cNvPr>
          <p:cNvSpPr/>
          <p:nvPr/>
        </p:nvSpPr>
        <p:spPr>
          <a:xfrm>
            <a:off x="6541378" y="3451599"/>
            <a:ext cx="2144393" cy="253986"/>
          </a:xfrm>
          <a:prstGeom prst="rect">
            <a:avLst/>
          </a:prstGeom>
        </p:spPr>
        <p:txBody>
          <a:bodyPr wrap="square" lIns="68649" tIns="34325" rIns="68649" bIns="34325">
            <a:spAutoFit/>
          </a:bodyPr>
          <a:lstStyle/>
          <a:p>
            <a:pPr algn="ctr" defTabSz="228600"/>
            <a:r>
              <a:rPr lang="en-GB" sz="1200" dirty="0">
                <a:solidFill>
                  <a:srgbClr val="000000"/>
                </a:solidFill>
                <a:latin typeface="Verdana"/>
              </a:rPr>
              <a:t>Around 8 000 employees</a:t>
            </a:r>
          </a:p>
        </p:txBody>
      </p:sp>
      <p:pic>
        <p:nvPicPr>
          <p:cNvPr id="31" name="Grafika 47" descr="Użytkownicy">
            <a:extLst>
              <a:ext uri="{FF2B5EF4-FFF2-40B4-BE49-F238E27FC236}">
                <a16:creationId xmlns:a16="http://schemas.microsoft.com/office/drawing/2014/main" id="{E3647480-3B64-43A3-B598-5D68EF526EF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979403" y="2321507"/>
            <a:ext cx="1268342" cy="1268301"/>
          </a:xfrm>
          <a:prstGeom prst="rect">
            <a:avLst/>
          </a:prstGeom>
        </p:spPr>
      </p:pic>
      <p:sp>
        <p:nvSpPr>
          <p:cNvPr id="32" name="Prostokąt 31">
            <a:extLst>
              <a:ext uri="{FF2B5EF4-FFF2-40B4-BE49-F238E27FC236}">
                <a16:creationId xmlns:a16="http://schemas.microsoft.com/office/drawing/2014/main" id="{B86395E4-74DA-48FF-A4C3-CCEA1B88D0A9}"/>
              </a:ext>
            </a:extLst>
          </p:cNvPr>
          <p:cNvSpPr/>
          <p:nvPr/>
        </p:nvSpPr>
        <p:spPr>
          <a:xfrm>
            <a:off x="1265722" y="4137236"/>
            <a:ext cx="784649" cy="253986"/>
          </a:xfrm>
          <a:prstGeom prst="rect">
            <a:avLst/>
          </a:prstGeom>
        </p:spPr>
        <p:txBody>
          <a:bodyPr wrap="none" lIns="68649" tIns="34325" rIns="68649" bIns="34325">
            <a:spAutoFit/>
          </a:bodyPr>
          <a:lstStyle/>
          <a:p>
            <a:pPr algn="ctr" defTabSz="228600"/>
            <a:r>
              <a:rPr lang="en-GB" sz="1200" dirty="0">
                <a:solidFill>
                  <a:srgbClr val="000000"/>
                </a:solidFill>
                <a:latin typeface="Verdana"/>
              </a:rPr>
              <a:t>12 cities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3563877" y="5789819"/>
            <a:ext cx="3154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1475" indent="-371475" defTabSz="228600" fontAlgn="base">
              <a:buFontTx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Verdana"/>
              </a:rPr>
              <a:t>Smart mobility</a:t>
            </a:r>
          </a:p>
          <a:p>
            <a:pPr marL="371475" indent="-371475" defTabSz="228600" fontAlgn="base">
              <a:buFontTx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Verdana"/>
              </a:rPr>
              <a:t>Digital transformation</a:t>
            </a:r>
          </a:p>
          <a:p>
            <a:pPr marL="371475" indent="-371475" defTabSz="228600" fontAlgn="base">
              <a:buFontTx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Verdana"/>
              </a:rPr>
              <a:t>Health</a:t>
            </a:r>
          </a:p>
          <a:p>
            <a:pPr marL="371475" indent="-371475" defTabSz="228600" fontAlgn="base">
              <a:buFontTx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Verdana"/>
              </a:rPr>
              <a:t>Sustainable economy and</a:t>
            </a:r>
            <a:r>
              <a:rPr lang="pl-PL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1922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ytuł 1"/>
          <p:cNvSpPr>
            <a:spLocks noGrp="1"/>
          </p:cNvSpPr>
          <p:nvPr>
            <p:ph type="title"/>
          </p:nvPr>
        </p:nvSpPr>
        <p:spPr>
          <a:xfrm>
            <a:off x="509383" y="574368"/>
            <a:ext cx="9446380" cy="1320800"/>
          </a:xfrm>
        </p:spPr>
        <p:txBody>
          <a:bodyPr/>
          <a:lstStyle/>
          <a:p>
            <a:r>
              <a:rPr lang="en-GB" dirty="0"/>
              <a:t>Main areas of activity of Łukasiewicz-EMAG</a:t>
            </a:r>
            <a:endParaRPr lang="en-GB" alt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sz="half" idx="1"/>
          </p:nvPr>
        </p:nvSpPr>
        <p:spPr>
          <a:xfrm>
            <a:off x="677334" y="1544638"/>
            <a:ext cx="4184035" cy="449672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en-GB" dirty="0"/>
              <a:t>Cybersecurity </a:t>
            </a:r>
          </a:p>
          <a:p>
            <a:pPr>
              <a:spcBef>
                <a:spcPts val="2400"/>
              </a:spcBef>
            </a:pPr>
            <a:r>
              <a:rPr lang="en-GB" dirty="0"/>
              <a:t>AI, Prediction, Decision support systems </a:t>
            </a:r>
          </a:p>
          <a:p>
            <a:pPr>
              <a:spcBef>
                <a:spcPts val="2400"/>
              </a:spcBef>
            </a:pPr>
            <a:r>
              <a:rPr lang="en-GB" dirty="0"/>
              <a:t>Digital Public Services </a:t>
            </a:r>
          </a:p>
          <a:p>
            <a:pPr>
              <a:spcBef>
                <a:spcPts val="2400"/>
              </a:spcBef>
            </a:pPr>
            <a:r>
              <a:rPr lang="en-GB" dirty="0" err="1"/>
              <a:t>IoT</a:t>
            </a:r>
            <a:r>
              <a:rPr lang="en-GB" dirty="0"/>
              <a:t>, Industry 4.0 </a:t>
            </a:r>
          </a:p>
          <a:p>
            <a:pPr>
              <a:spcBef>
                <a:spcPts val="2400"/>
              </a:spcBef>
            </a:pPr>
            <a:r>
              <a:rPr lang="en-GB" dirty="0"/>
              <a:t>Research and certification</a:t>
            </a:r>
          </a:p>
          <a:p>
            <a:pPr>
              <a:spcBef>
                <a:spcPts val="2400"/>
              </a:spcBef>
            </a:pPr>
            <a:r>
              <a:rPr lang="en-GB" altLang="pl-PL" dirty="0"/>
              <a:t>Counteracting social exclusion</a:t>
            </a:r>
          </a:p>
          <a:p>
            <a:pPr>
              <a:spcBef>
                <a:spcPts val="2400"/>
              </a:spcBef>
            </a:pPr>
            <a:r>
              <a:rPr lang="en-GB" altLang="pl-PL" dirty="0"/>
              <a:t>Availability +</a:t>
            </a:r>
          </a:p>
          <a:p>
            <a:pPr>
              <a:spcBef>
                <a:spcPts val="2400"/>
              </a:spcBef>
            </a:pPr>
            <a:r>
              <a:rPr lang="en-GB" altLang="pl-PL" dirty="0"/>
              <a:t>Digital Education </a:t>
            </a:r>
            <a:r>
              <a:rPr lang="en-GB" altLang="pl-PL" dirty="0" err="1"/>
              <a:t>Center</a:t>
            </a:r>
            <a:endParaRPr lang="en-GB" altLang="pl-PL" dirty="0"/>
          </a:p>
          <a:p>
            <a:pPr>
              <a:spcBef>
                <a:spcPts val="2400"/>
              </a:spcBef>
            </a:pPr>
            <a:endParaRPr lang="en-GB" altLang="pl-PL" dirty="0"/>
          </a:p>
          <a:p>
            <a:pPr>
              <a:spcBef>
                <a:spcPts val="2400"/>
              </a:spcBef>
            </a:pPr>
            <a:endParaRPr lang="en-GB" dirty="0"/>
          </a:p>
        </p:txBody>
      </p:sp>
      <p:pic>
        <p:nvPicPr>
          <p:cNvPr id="8" name="Symbol zastępczy obrazu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88743" y="1895168"/>
            <a:ext cx="3372148" cy="41285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8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BFB2-2DE1-4251-AF1B-FB4C1584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introduction of the institution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8BA1383-8A10-4901-986E-4B99C769E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4639"/>
            <a:ext cx="8596668" cy="4496724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GB" sz="1600" dirty="0"/>
              <a:t>Łukasiewicz Research Network – Institute of Innovative Technologies EMAG is a network institute specializing in applied computer science, technical information technology and information technologies. The Institute deals with, among others broadly understood cybersecurity, artificial intelligence, data analysis (decision support systems), </a:t>
            </a:r>
            <a:r>
              <a:rPr lang="en-GB" sz="1600" dirty="0" err="1"/>
              <a:t>IoT</a:t>
            </a:r>
            <a:r>
              <a:rPr lang="en-GB" sz="1600" dirty="0"/>
              <a:t> (Industry 4.0, Smart Cities), digital public services and laboratory research. The unit carries out tasks affecting the computerization and IT security of the country.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sz="1600" dirty="0"/>
              <a:t>Participates in creating the National Scheme for Assessing and Certifying the Security and Privacy of IT Products and Systems in accordance with Common Criteria. The Institute is also implementing a project involving the launch of the Cyber ​​Security </a:t>
            </a:r>
            <a:r>
              <a:rPr lang="en-GB" sz="1600" dirty="0" err="1"/>
              <a:t>Center</a:t>
            </a:r>
            <a:r>
              <a:rPr lang="en-GB" sz="1600" dirty="0"/>
              <a:t>. Strong relationships with the industry, especially mining and energy, allowed to build a strong potential with experience, knowledge, implementation facilities, and a laboratory infrastructure in the field of testing equipment, systems and machines. </a:t>
            </a:r>
          </a:p>
        </p:txBody>
      </p:sp>
    </p:spTree>
    <p:extLst>
      <p:ext uri="{BB962C8B-B14F-4D97-AF65-F5344CB8AC3E}">
        <p14:creationId xmlns:p14="http://schemas.microsoft.com/office/powerpoint/2010/main" val="11597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EE323-F0DD-42A4-A989-1B94267A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5174"/>
            <a:ext cx="8596668" cy="1320800"/>
          </a:xfrm>
        </p:spPr>
        <p:txBody>
          <a:bodyPr/>
          <a:lstStyle/>
          <a:p>
            <a:r>
              <a:rPr lang="pl-PL" altLang="pl-PL" dirty="0"/>
              <a:t>AI </a:t>
            </a:r>
            <a:r>
              <a:rPr lang="en-GB" altLang="pl-PL" dirty="0"/>
              <a:t>Expertise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A584EB-AF88-4B48-ABFF-24BEB0F7B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89025"/>
            <a:ext cx="8596668" cy="5367381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In the area of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​​</a:t>
            </a: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AI / ML, the institute carries out a number of R&amp;D works and projects related to the following issues: personalization of treatment, analysis of clinical and genetic data, applications of AI / ML in cybersecurity, diagnostics of machines and devices, creation of analytical platforms for processing sensitive data. Examples of key AI / ML projects implemented at the Institute are: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• Integrated Analytical Platform,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• A skeleton system of automatic translation into Polish Sign Language using the mechanism of a virtual human figure,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• Building a dedicated tool to protect users, systems and devices of the Internet of Things, based on machine learning and behavioral analysis,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• Childhood ALL in Poland (CALL-POL) project - national harmonization of diagnosis and treatment of acute lymphoblastic leukemia in children.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Łukasiewicz-EMAG specialists also participate - as experts - in the preparation of challenges and competitions in the field of AI / ML announced on the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GovTech</a:t>
            </a: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platform.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1400"/>
              </a:spcBef>
              <a:buNone/>
            </a:pPr>
            <a:endParaRPr lang="pl-PL" sz="1400" b="1" dirty="0"/>
          </a:p>
          <a:p>
            <a:pPr marL="0" indent="0">
              <a:spcBef>
                <a:spcPts val="1400"/>
              </a:spcBef>
              <a:buNone/>
            </a:pPr>
            <a:endParaRPr lang="pl-PL" sz="1400" b="1" dirty="0"/>
          </a:p>
          <a:p>
            <a:pPr marL="0" indent="0">
              <a:spcBef>
                <a:spcPts val="1400"/>
              </a:spcBef>
              <a:buNone/>
            </a:pPr>
            <a:r>
              <a:rPr lang="en-GB" sz="1400" b="1" dirty="0"/>
              <a:t>Running/completed projects</a:t>
            </a:r>
          </a:p>
          <a:p>
            <a:pPr>
              <a:spcBef>
                <a:spcPts val="1400"/>
              </a:spcBef>
            </a:pPr>
            <a:r>
              <a:rPr lang="en-GB" sz="1400" b="1" dirty="0">
                <a:solidFill>
                  <a:schemeClr val="tx1"/>
                </a:solidFill>
              </a:rPr>
              <a:t>ROCD</a:t>
            </a:r>
            <a:r>
              <a:rPr lang="en-GB" sz="1400" dirty="0">
                <a:solidFill>
                  <a:schemeClr val="tx1"/>
                </a:solidFill>
              </a:rPr>
              <a:t> – Reducing risks from Occupational exposure to Coal Dust</a:t>
            </a:r>
            <a:endParaRPr lang="pl-PL" sz="1400" dirty="0">
              <a:solidFill>
                <a:schemeClr val="tx1"/>
              </a:solidFill>
            </a:endParaRPr>
          </a:p>
          <a:p>
            <a:pPr>
              <a:spcBef>
                <a:spcPts val="1400"/>
              </a:spcBef>
            </a:pPr>
            <a:r>
              <a:rPr lang="pl-PL" sz="1400" b="1" i="0" dirty="0">
                <a:solidFill>
                  <a:schemeClr val="tx1"/>
                </a:solidFill>
                <a:effectLst/>
              </a:rPr>
              <a:t>CIRAS</a:t>
            </a:r>
            <a:r>
              <a:rPr lang="pl-PL" sz="1400" b="0" i="0" dirty="0">
                <a:solidFill>
                  <a:schemeClr val="tx1"/>
                </a:solidFill>
                <a:effectLst/>
              </a:rPr>
              <a:t> – 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Critical Infrastructure Risk Assessment Support</a:t>
            </a:r>
          </a:p>
          <a:p>
            <a:pPr>
              <a:spcBef>
                <a:spcPts val="1400"/>
              </a:spcBef>
            </a:pPr>
            <a:r>
              <a:rPr lang="en-US" sz="1400" b="1" i="0" dirty="0" err="1">
                <a:solidFill>
                  <a:schemeClr val="tx1"/>
                </a:solidFill>
                <a:effectLst/>
              </a:rPr>
              <a:t>VALUESEC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 – Mastering the Value Function of Security Measures</a:t>
            </a:r>
            <a:endParaRPr lang="pl-PL" sz="1400" b="0" i="0" dirty="0">
              <a:solidFill>
                <a:schemeClr val="tx1"/>
              </a:solidFill>
              <a:effectLst/>
            </a:endParaRPr>
          </a:p>
          <a:p>
            <a:pPr>
              <a:spcBef>
                <a:spcPts val="1400"/>
              </a:spcBef>
            </a:pPr>
            <a:r>
              <a:rPr lang="en-US" sz="1400" b="1" i="0" dirty="0">
                <a:solidFill>
                  <a:schemeClr val="tx1"/>
                </a:solidFill>
                <a:effectLst/>
              </a:rPr>
              <a:t>OSCAD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 – Computer-aided business continuity management</a:t>
            </a:r>
            <a:endParaRPr lang="pl-PL" sz="1400" b="0" i="0" dirty="0">
              <a:solidFill>
                <a:schemeClr val="tx1"/>
              </a:solidFill>
              <a:effectLst/>
            </a:endParaRPr>
          </a:p>
          <a:p>
            <a:pPr>
              <a:spcBef>
                <a:spcPts val="1400"/>
              </a:spcBef>
            </a:pPr>
            <a:r>
              <a:rPr lang="en-US" sz="1400" b="0" i="0" dirty="0">
                <a:solidFill>
                  <a:schemeClr val="tx1"/>
                </a:solidFill>
                <a:effectLst/>
              </a:rPr>
              <a:t>Storage-battery locomotive (weight 12t and drive power 40 kW)</a:t>
            </a:r>
          </a:p>
          <a:p>
            <a:pPr>
              <a:spcBef>
                <a:spcPts val="1400"/>
              </a:spcBef>
            </a:pPr>
            <a:r>
              <a:rPr lang="en-US" sz="1400" b="0" i="0" dirty="0">
                <a:solidFill>
                  <a:schemeClr val="tx1"/>
                </a:solidFill>
                <a:effectLst/>
              </a:rPr>
              <a:t>Hardware-software platform of the intelligent PLC network for multi-meter applications in systems that measure and settle consumed energy automatically</a:t>
            </a:r>
          </a:p>
          <a:p>
            <a:pPr>
              <a:spcBef>
                <a:spcPts val="1400"/>
              </a:spcBef>
            </a:pPr>
            <a:r>
              <a:rPr lang="en-US" sz="1400" b="1" i="0" dirty="0">
                <a:solidFill>
                  <a:schemeClr val="tx1"/>
                </a:solidFill>
                <a:effectLst/>
              </a:rPr>
              <a:t>CRZ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 (Central Register of Risks) – system for the management of expert knowledge and information on security risks in rail transport</a:t>
            </a:r>
            <a:endParaRPr lang="pl-PL" sz="1400" b="0" i="0" dirty="0">
              <a:solidFill>
                <a:schemeClr val="tx1"/>
              </a:solidFill>
              <a:effectLst/>
            </a:endParaRPr>
          </a:p>
          <a:p>
            <a:pPr>
              <a:spcBef>
                <a:spcPts val="1400"/>
              </a:spcBef>
            </a:pPr>
            <a:r>
              <a:rPr lang="en-US" sz="1400" b="1" i="0" dirty="0">
                <a:solidFill>
                  <a:schemeClr val="tx1"/>
                </a:solidFill>
                <a:effectLst/>
              </a:rPr>
              <a:t>CCMODE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 – Common Criteria compliant, Modular, Open IT security Development Environment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spcBef>
                <a:spcPts val="1400"/>
              </a:spcBef>
            </a:pPr>
            <a:r>
              <a:rPr lang="en-GB" sz="1400" dirty="0">
                <a:solidFill>
                  <a:schemeClr val="tx1"/>
                </a:solidFill>
              </a:rPr>
              <a:t>Increased consumption of energy from renewable sources in the building industry</a:t>
            </a:r>
          </a:p>
          <a:p>
            <a:pPr>
              <a:spcBef>
                <a:spcPts val="1400"/>
              </a:spcBef>
            </a:pPr>
            <a:r>
              <a:rPr lang="en-GB" sz="1400" b="1" dirty="0">
                <a:solidFill>
                  <a:schemeClr val="tx1"/>
                </a:solidFill>
              </a:rPr>
              <a:t>INDIRES</a:t>
            </a:r>
            <a:r>
              <a:rPr lang="en-GB" sz="1400" dirty="0">
                <a:solidFill>
                  <a:schemeClr val="tx1"/>
                </a:solidFill>
              </a:rPr>
              <a:t> – Information Driven Incident Response</a:t>
            </a:r>
            <a:endParaRPr lang="pl-PL" sz="1400" dirty="0">
              <a:solidFill>
                <a:schemeClr val="tx1"/>
              </a:solidFill>
            </a:endParaRPr>
          </a:p>
          <a:p>
            <a:pPr>
              <a:spcBef>
                <a:spcPts val="1400"/>
              </a:spcBef>
            </a:pPr>
            <a:r>
              <a:rPr lang="en-US" sz="1400" b="1" i="0" dirty="0">
                <a:solidFill>
                  <a:schemeClr val="tx1"/>
                </a:solidFill>
                <a:effectLst/>
              </a:rPr>
              <a:t>BSHC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 – a new type of hybrid wireless sensors network for traffic monitoring of vehicles and pedestrians with data transmission and objects localization algorithms</a:t>
            </a:r>
          </a:p>
          <a:p>
            <a:pPr>
              <a:spcBef>
                <a:spcPts val="1400"/>
              </a:spcBef>
            </a:pPr>
            <a:endParaRPr lang="en-GB" sz="1400" dirty="0"/>
          </a:p>
          <a:p>
            <a:pPr>
              <a:spcBef>
                <a:spcPts val="1400"/>
              </a:spcBef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0618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BFB2-2DE1-4251-AF1B-FB4C1584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l-PL" dirty="0"/>
              <a:t>Topic and project idea</a:t>
            </a:r>
            <a:endParaRPr lang="en-GB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8BA1383-8A10-4901-986E-4B99C769E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4638"/>
            <a:ext cx="8596668" cy="489426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We are </a:t>
            </a:r>
            <a:r>
              <a:rPr lang="pl-PL" sz="2800" dirty="0"/>
              <a:t>developing</a:t>
            </a:r>
            <a:r>
              <a:rPr lang="en-US" sz="2800" dirty="0"/>
              <a:t> </a:t>
            </a:r>
            <a:r>
              <a:rPr lang="pl-PL" sz="2800" dirty="0" err="1"/>
              <a:t>our</a:t>
            </a:r>
            <a:r>
              <a:rPr lang="en-US" sz="2800" dirty="0"/>
              <a:t> artificial intelligence competence center. We would like to establish cooperation with similar centers in Europe</a:t>
            </a:r>
            <a:r>
              <a:rPr lang="pl-PL" sz="2800" dirty="0"/>
              <a:t> for </a:t>
            </a:r>
            <a:r>
              <a:rPr lang="pl-PL" sz="2800" dirty="0" err="1"/>
              <a:t>example</a:t>
            </a:r>
            <a:r>
              <a:rPr lang="pl-PL" sz="2800" dirty="0"/>
              <a:t> </a:t>
            </a:r>
            <a:r>
              <a:rPr lang="pl-PL" sz="2800" dirty="0" err="1"/>
              <a:t>within</a:t>
            </a:r>
            <a:r>
              <a:rPr lang="pl-PL" sz="2800" dirty="0"/>
              <a:t> a </a:t>
            </a:r>
            <a:r>
              <a:rPr lang="pl-PL" sz="2800" dirty="0" err="1"/>
              <a:t>project</a:t>
            </a:r>
            <a:r>
              <a:rPr lang="pl-PL" sz="2800" dirty="0"/>
              <a:t> for </a:t>
            </a:r>
            <a:r>
              <a:rPr lang="en-US" sz="2800" dirty="0"/>
              <a:t>European Network of AI Excellence </a:t>
            </a:r>
            <a:r>
              <a:rPr lang="en-US" sz="2800" dirty="0" err="1"/>
              <a:t>Centres</a:t>
            </a:r>
            <a:r>
              <a:rPr lang="en-US" sz="2800" dirty="0"/>
              <a:t>: Expanding the European AI lighthouse (RIA)</a:t>
            </a:r>
            <a:endParaRPr lang="pl-PL" sz="2800" dirty="0"/>
          </a:p>
          <a:p>
            <a:pPr>
              <a:spcBef>
                <a:spcPts val="1200"/>
              </a:spcBef>
            </a:pPr>
            <a:r>
              <a:rPr lang="en-GB" sz="2800" dirty="0"/>
              <a:t>Expert and decision support systems</a:t>
            </a:r>
          </a:p>
          <a:p>
            <a:pPr>
              <a:spcBef>
                <a:spcPts val="1200"/>
              </a:spcBef>
            </a:pPr>
            <a:r>
              <a:rPr lang="en-GB" sz="2800" dirty="0"/>
              <a:t>Artificial intelligence </a:t>
            </a:r>
          </a:p>
          <a:p>
            <a:pPr>
              <a:spcBef>
                <a:spcPts val="1200"/>
              </a:spcBef>
            </a:pPr>
            <a:r>
              <a:rPr lang="en-GB" sz="2800" dirty="0"/>
              <a:t>Cybersecurity</a:t>
            </a:r>
          </a:p>
        </p:txBody>
      </p:sp>
    </p:spTree>
    <p:extLst>
      <p:ext uri="{BB962C8B-B14F-4D97-AF65-F5344CB8AC3E}">
        <p14:creationId xmlns:p14="http://schemas.microsoft.com/office/powerpoint/2010/main" val="24619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797F5-F106-4CC1-8BDC-99426D1A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Łukasiewicz - EMAG is the leader of the AI ​​competence center in the Łukasiewicz Research Network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0B8743-8102-4CFB-8A0F-74958D986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3401"/>
            <a:ext cx="5136726" cy="423796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10000"/>
              </a:lnSpc>
            </a:pPr>
            <a:r>
              <a:rPr lang="en-US" dirty="0"/>
              <a:t>PhD students of the Doctoral School of the Silesian University of Technology</a:t>
            </a:r>
            <a:endParaRPr lang="pl-PL" dirty="0"/>
          </a:p>
          <a:p>
            <a:pPr lvl="1">
              <a:lnSpc>
                <a:spcPct val="110000"/>
              </a:lnSpc>
            </a:pPr>
            <a:endParaRPr lang="pl-PL" dirty="0"/>
          </a:p>
          <a:p>
            <a:pPr lvl="1">
              <a:lnSpc>
                <a:spcPct val="110000"/>
              </a:lnSpc>
            </a:pPr>
            <a:endParaRPr lang="pl-PL" dirty="0"/>
          </a:p>
          <a:p>
            <a:pPr lvl="1">
              <a:lnSpc>
                <a:spcPct val="110000"/>
              </a:lnSpc>
            </a:pPr>
            <a:r>
              <a:rPr lang="en-US" dirty="0"/>
              <a:t>Graduates of the Faculty of Automatic Control, Electronics and Computer Science of the Silesian University of Technology</a:t>
            </a:r>
            <a:endParaRPr lang="pl-PL" dirty="0"/>
          </a:p>
          <a:p>
            <a:pPr lvl="1">
              <a:lnSpc>
                <a:spcPct val="110000"/>
              </a:lnSpc>
            </a:pPr>
            <a:endParaRPr lang="pl-PL" dirty="0"/>
          </a:p>
          <a:p>
            <a:pPr lvl="1">
              <a:lnSpc>
                <a:spcPct val="110000"/>
              </a:lnSpc>
            </a:pPr>
            <a:endParaRPr lang="pl-PL" dirty="0"/>
          </a:p>
          <a:p>
            <a:pPr lvl="1">
              <a:lnSpc>
                <a:spcPct val="110000"/>
              </a:lnSpc>
            </a:pPr>
            <a:r>
              <a:rPr lang="en-US" dirty="0"/>
              <a:t>Research and teaching staff of the Faculty of Automatic Control, Electronics and Computer Science of the Silesian University of Technology</a:t>
            </a:r>
            <a:endParaRPr lang="pl-PL" dirty="0"/>
          </a:p>
          <a:p>
            <a:pPr>
              <a:lnSpc>
                <a:spcPct val="110000"/>
              </a:lnSpc>
            </a:pPr>
            <a:endParaRPr lang="pl-PL" dirty="0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52231C36-7732-4780-A449-448B44525479}"/>
              </a:ext>
            </a:extLst>
          </p:cNvPr>
          <p:cNvGrpSpPr/>
          <p:nvPr/>
        </p:nvGrpSpPr>
        <p:grpSpPr>
          <a:xfrm>
            <a:off x="6377942" y="1270000"/>
            <a:ext cx="1497817" cy="4596604"/>
            <a:chOff x="6768922" y="609600"/>
            <a:chExt cx="1875551" cy="5755819"/>
          </a:xfrm>
        </p:grpSpPr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8E730667-05DA-492A-BD48-3D0B417127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393" y="4891859"/>
              <a:ext cx="1064609" cy="947769"/>
            </a:xfrm>
            <a:prstGeom prst="rect">
              <a:avLst/>
            </a:prstGeom>
          </p:spPr>
        </p:pic>
        <p:sp>
          <p:nvSpPr>
            <p:cNvPr id="19" name="Elipsa 17">
              <a:extLst>
                <a:ext uri="{FF2B5EF4-FFF2-40B4-BE49-F238E27FC236}">
                  <a16:creationId xmlns:a16="http://schemas.microsoft.com/office/drawing/2014/main" id="{9325A29C-50E8-423D-8ADA-27D219B2BB6D}"/>
                </a:ext>
              </a:extLst>
            </p:cNvPr>
            <p:cNvSpPr/>
            <p:nvPr userDrawn="1"/>
          </p:nvSpPr>
          <p:spPr>
            <a:xfrm>
              <a:off x="6768922" y="4489868"/>
              <a:ext cx="1875551" cy="187555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B6774937-7494-437B-8E0A-21F35E3692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574" y="2964791"/>
              <a:ext cx="1336246" cy="916832"/>
            </a:xfrm>
            <a:prstGeom prst="rect">
              <a:avLst/>
            </a:prstGeom>
          </p:spPr>
        </p:pic>
        <p:sp>
          <p:nvSpPr>
            <p:cNvPr id="21" name="Elipsa 15">
              <a:extLst>
                <a:ext uri="{FF2B5EF4-FFF2-40B4-BE49-F238E27FC236}">
                  <a16:creationId xmlns:a16="http://schemas.microsoft.com/office/drawing/2014/main" id="{4C347962-8A91-426F-9FFD-490AF4520321}"/>
                </a:ext>
              </a:extLst>
            </p:cNvPr>
            <p:cNvSpPr/>
            <p:nvPr userDrawn="1"/>
          </p:nvSpPr>
          <p:spPr>
            <a:xfrm>
              <a:off x="6768922" y="2549734"/>
              <a:ext cx="1875551" cy="187555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972B477A-B9D3-4D1A-B8C2-62B239EF4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032" y="940663"/>
              <a:ext cx="1553331" cy="1115583"/>
            </a:xfrm>
            <a:prstGeom prst="rect">
              <a:avLst/>
            </a:prstGeom>
          </p:spPr>
        </p:pic>
        <p:sp>
          <p:nvSpPr>
            <p:cNvPr id="23" name="Elipsa 13">
              <a:extLst>
                <a:ext uri="{FF2B5EF4-FFF2-40B4-BE49-F238E27FC236}">
                  <a16:creationId xmlns:a16="http://schemas.microsoft.com/office/drawing/2014/main" id="{E51175F7-167B-4CAB-A01C-9218E306ED04}"/>
                </a:ext>
              </a:extLst>
            </p:cNvPr>
            <p:cNvSpPr/>
            <p:nvPr userDrawn="1"/>
          </p:nvSpPr>
          <p:spPr>
            <a:xfrm>
              <a:off x="6768922" y="609600"/>
              <a:ext cx="1875551" cy="187555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69957F0-6F10-4EDC-A3C5-3C36C4DF8E22}"/>
              </a:ext>
            </a:extLst>
          </p:cNvPr>
          <p:cNvSpPr txBox="1"/>
          <p:nvPr/>
        </p:nvSpPr>
        <p:spPr>
          <a:xfrm>
            <a:off x="8385464" y="2819393"/>
            <a:ext cx="166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5583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77B1D-835B-42AD-94A4-555A1C17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Competence</a:t>
            </a:r>
            <a:br>
              <a:rPr lang="pl-PL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applied analytical methods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4AA0A430-1D24-42F8-A42B-76DDA0C1B2E7}"/>
              </a:ext>
            </a:extLst>
          </p:cNvPr>
          <p:cNvGrpSpPr/>
          <p:nvPr/>
        </p:nvGrpSpPr>
        <p:grpSpPr>
          <a:xfrm>
            <a:off x="564242" y="2841048"/>
            <a:ext cx="9261305" cy="1320799"/>
            <a:chOff x="-835267" y="7479158"/>
            <a:chExt cx="21324691" cy="3041215"/>
          </a:xfrm>
        </p:grpSpPr>
        <p:sp>
          <p:nvSpPr>
            <p:cNvPr id="8" name="Elipsa 13">
              <a:extLst>
                <a:ext uri="{FF2B5EF4-FFF2-40B4-BE49-F238E27FC236}">
                  <a16:creationId xmlns:a16="http://schemas.microsoft.com/office/drawing/2014/main" id="{6DEF0F68-65A7-4DFC-924A-9CC3DD5344EB}"/>
                </a:ext>
              </a:extLst>
            </p:cNvPr>
            <p:cNvSpPr/>
            <p:nvPr/>
          </p:nvSpPr>
          <p:spPr>
            <a:xfrm>
              <a:off x="-835267" y="7479158"/>
              <a:ext cx="3041215" cy="304121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Elipsa 16">
              <a:extLst>
                <a:ext uri="{FF2B5EF4-FFF2-40B4-BE49-F238E27FC236}">
                  <a16:creationId xmlns:a16="http://schemas.microsoft.com/office/drawing/2014/main" id="{567DFA14-C3F6-46A8-B4B0-4758F8EF8119}"/>
                </a:ext>
              </a:extLst>
            </p:cNvPr>
            <p:cNvSpPr/>
            <p:nvPr/>
          </p:nvSpPr>
          <p:spPr>
            <a:xfrm>
              <a:off x="3735602" y="7479158"/>
              <a:ext cx="3041215" cy="304121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Elipsa 27">
              <a:extLst>
                <a:ext uri="{FF2B5EF4-FFF2-40B4-BE49-F238E27FC236}">
                  <a16:creationId xmlns:a16="http://schemas.microsoft.com/office/drawing/2014/main" id="{2D3D7DE1-6106-4B2A-BF0C-964E2037D82C}"/>
                </a:ext>
              </a:extLst>
            </p:cNvPr>
            <p:cNvSpPr/>
            <p:nvPr/>
          </p:nvSpPr>
          <p:spPr>
            <a:xfrm>
              <a:off x="17448209" y="7479158"/>
              <a:ext cx="3041215" cy="3041215"/>
            </a:xfrm>
            <a:prstGeom prst="ellipse">
              <a:avLst/>
            </a:prstGeom>
            <a:solidFill>
              <a:srgbClr val="52DEE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31">
              <a:extLst>
                <a:ext uri="{FF2B5EF4-FFF2-40B4-BE49-F238E27FC236}">
                  <a16:creationId xmlns:a16="http://schemas.microsoft.com/office/drawing/2014/main" id="{FA1A3AA3-FD83-4871-B95F-6EBED582DEA6}"/>
                </a:ext>
              </a:extLst>
            </p:cNvPr>
            <p:cNvSpPr/>
            <p:nvPr/>
          </p:nvSpPr>
          <p:spPr>
            <a:xfrm>
              <a:off x="12877340" y="7479158"/>
              <a:ext cx="3041215" cy="3041215"/>
            </a:xfrm>
            <a:prstGeom prst="ellipse">
              <a:avLst/>
            </a:prstGeom>
            <a:solidFill>
              <a:srgbClr val="FFB50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34">
              <a:extLst>
                <a:ext uri="{FF2B5EF4-FFF2-40B4-BE49-F238E27FC236}">
                  <a16:creationId xmlns:a16="http://schemas.microsoft.com/office/drawing/2014/main" id="{7F3D76FD-9F5C-40BE-AE54-88C5ABFD6A72}"/>
                </a:ext>
              </a:extLst>
            </p:cNvPr>
            <p:cNvSpPr/>
            <p:nvPr/>
          </p:nvSpPr>
          <p:spPr>
            <a:xfrm>
              <a:off x="8306471" y="7479158"/>
              <a:ext cx="3041215" cy="30412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7D57E050-6CBB-4B94-A3CC-829C74995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8784" y="8142151"/>
              <a:ext cx="1882815" cy="1586389"/>
            </a:xfrm>
            <a:prstGeom prst="rect">
              <a:avLst/>
            </a:prstGeom>
          </p:spPr>
        </p:pic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38E278FC-71DC-4303-BD20-5181B564C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0477" y="8099318"/>
              <a:ext cx="1913663" cy="1915819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AC0402E1-D990-43A3-9B92-CE78E6F21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4749" y="8099318"/>
              <a:ext cx="2301580" cy="1586939"/>
            </a:xfrm>
            <a:prstGeom prst="rect">
              <a:avLst/>
            </a:prstGeom>
          </p:spPr>
        </p:pic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5AC5DBE3-593D-4F2C-AD80-2D91209E3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8975" y="8142151"/>
              <a:ext cx="1992573" cy="1630797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A623D03D-E38C-4669-B60A-3E5F3F3E7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628" y="8353058"/>
              <a:ext cx="1517779" cy="1326444"/>
            </a:xfrm>
            <a:prstGeom prst="rect">
              <a:avLst/>
            </a:prstGeom>
          </p:spPr>
        </p:pic>
      </p:grpSp>
      <p:sp>
        <p:nvSpPr>
          <p:cNvPr id="27" name="Symbol zastępczy zawartości 8">
            <a:extLst>
              <a:ext uri="{FF2B5EF4-FFF2-40B4-BE49-F238E27FC236}">
                <a16:creationId xmlns:a16="http://schemas.microsoft.com/office/drawing/2014/main" id="{7F4175D6-65ED-4610-826D-AF61590CF6FA}"/>
              </a:ext>
            </a:extLst>
          </p:cNvPr>
          <p:cNvSpPr txBox="1">
            <a:spLocks/>
          </p:cNvSpPr>
          <p:nvPr/>
        </p:nvSpPr>
        <p:spPr>
          <a:xfrm>
            <a:off x="275296" y="4480532"/>
            <a:ext cx="1980000" cy="8490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Statistical </a:t>
            </a:r>
            <a:r>
              <a:rPr lang="pl-PL" sz="14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methods</a:t>
            </a:r>
            <a:endParaRPr lang="pl-PL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Symbol zastępczy zawartości 8">
            <a:extLst>
              <a:ext uri="{FF2B5EF4-FFF2-40B4-BE49-F238E27FC236}">
                <a16:creationId xmlns:a16="http://schemas.microsoft.com/office/drawing/2014/main" id="{9A29A0F7-2C3C-4095-A40D-341E507FB7FD}"/>
              </a:ext>
            </a:extLst>
          </p:cNvPr>
          <p:cNvSpPr txBox="1">
            <a:spLocks/>
          </p:cNvSpPr>
          <p:nvPr/>
        </p:nvSpPr>
        <p:spPr>
          <a:xfrm>
            <a:off x="2229148" y="4480532"/>
            <a:ext cx="1980000" cy="8490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Standard AI / ML methods and algorithms (full range)</a:t>
            </a:r>
            <a:endParaRPr lang="pl-PL" sz="14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33" name="Symbol zastępczy zawartości 8">
            <a:extLst>
              <a:ext uri="{FF2B5EF4-FFF2-40B4-BE49-F238E27FC236}">
                <a16:creationId xmlns:a16="http://schemas.microsoft.com/office/drawing/2014/main" id="{263B2A28-FDEF-498D-9516-11C52EE7C073}"/>
              </a:ext>
            </a:extLst>
          </p:cNvPr>
          <p:cNvSpPr txBox="1">
            <a:spLocks/>
          </p:cNvSpPr>
          <p:nvPr/>
        </p:nvSpPr>
        <p:spPr>
          <a:xfrm>
            <a:off x="4212148" y="4480532"/>
            <a:ext cx="1980000" cy="8490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Incremental learning methods (full range)</a:t>
            </a:r>
            <a:endParaRPr lang="pl-PL" sz="14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34" name="Symbol zastępczy zawartości 8">
            <a:extLst>
              <a:ext uri="{FF2B5EF4-FFF2-40B4-BE49-F238E27FC236}">
                <a16:creationId xmlns:a16="http://schemas.microsoft.com/office/drawing/2014/main" id="{45E1DBAB-744B-418A-ADCD-85FE6440F823}"/>
              </a:ext>
            </a:extLst>
          </p:cNvPr>
          <p:cNvSpPr txBox="1">
            <a:spLocks/>
          </p:cNvSpPr>
          <p:nvPr/>
        </p:nvSpPr>
        <p:spPr>
          <a:xfrm>
            <a:off x="6179074" y="4480532"/>
            <a:ext cx="1980000" cy="8490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Team </a:t>
            </a:r>
            <a:r>
              <a:rPr lang="pl-PL" sz="14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Methods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zespołowe (</a:t>
            </a:r>
            <a:r>
              <a:rPr lang="pl-PL" sz="14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boosting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, </a:t>
            </a:r>
            <a:r>
              <a:rPr lang="pl-PL" sz="14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bagging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, </a:t>
            </a:r>
            <a:r>
              <a:rPr lang="pl-PL" sz="14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stacking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, </a:t>
            </a:r>
            <a:b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meta-learning) </a:t>
            </a:r>
          </a:p>
        </p:txBody>
      </p:sp>
      <p:sp>
        <p:nvSpPr>
          <p:cNvPr id="35" name="Symbol zastępczy zawartości 8">
            <a:extLst>
              <a:ext uri="{FF2B5EF4-FFF2-40B4-BE49-F238E27FC236}">
                <a16:creationId xmlns:a16="http://schemas.microsoft.com/office/drawing/2014/main" id="{3CD76C0C-68B0-45A0-8758-B4A59762A4E5}"/>
              </a:ext>
            </a:extLst>
          </p:cNvPr>
          <p:cNvSpPr txBox="1">
            <a:spLocks/>
          </p:cNvSpPr>
          <p:nvPr/>
        </p:nvSpPr>
        <p:spPr>
          <a:xfrm>
            <a:off x="8175148" y="4480532"/>
            <a:ext cx="1980000" cy="8490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Deep learning methods (including CNN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, transfer learning, </a:t>
            </a:r>
            <a:b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</a:br>
            <a:r>
              <a:rPr lang="pl-PL" sz="14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lifelong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learning)</a:t>
            </a:r>
          </a:p>
        </p:txBody>
      </p:sp>
    </p:spTree>
    <p:extLst>
      <p:ext uri="{BB962C8B-B14F-4D97-AF65-F5344CB8AC3E}">
        <p14:creationId xmlns:p14="http://schemas.microsoft.com/office/powerpoint/2010/main" val="12792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A7C668-3373-4ED2-A981-30AF8DCC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Competence</a:t>
            </a:r>
            <a:br>
              <a:rPr lang="pl-PL" dirty="0"/>
            </a:br>
            <a:r>
              <a:rPr lang="pl-PL" dirty="0" err="1">
                <a:solidFill>
                  <a:schemeClr val="bg1">
                    <a:lumMod val="50000"/>
                  </a:schemeClr>
                </a:solidFill>
              </a:rPr>
              <a:t>analyzed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 data</a:t>
            </a:r>
          </a:p>
        </p:txBody>
      </p:sp>
      <p:sp>
        <p:nvSpPr>
          <p:cNvPr id="14" name="Symbol zastępczy zawartości 8">
            <a:extLst>
              <a:ext uri="{FF2B5EF4-FFF2-40B4-BE49-F238E27FC236}">
                <a16:creationId xmlns:a16="http://schemas.microsoft.com/office/drawing/2014/main" id="{7C4DA3D5-BA4C-407B-9DA8-8D022456C7F4}"/>
              </a:ext>
            </a:extLst>
          </p:cNvPr>
          <p:cNvSpPr txBox="1">
            <a:spLocks/>
          </p:cNvSpPr>
          <p:nvPr/>
        </p:nvSpPr>
        <p:spPr>
          <a:xfrm>
            <a:off x="191700" y="4486295"/>
            <a:ext cx="1980000" cy="8490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   </a:t>
            </a:r>
            <a:r>
              <a:rPr lang="pl-PL" sz="14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Tabular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data</a:t>
            </a:r>
          </a:p>
        </p:txBody>
      </p:sp>
      <p:sp>
        <p:nvSpPr>
          <p:cNvPr id="15" name="Symbol zastępczy zawartości 8">
            <a:extLst>
              <a:ext uri="{FF2B5EF4-FFF2-40B4-BE49-F238E27FC236}">
                <a16:creationId xmlns:a16="http://schemas.microsoft.com/office/drawing/2014/main" id="{BFB8A6DC-ECEC-42F2-89E7-FBA5F3E70AED}"/>
              </a:ext>
            </a:extLst>
          </p:cNvPr>
          <p:cNvSpPr txBox="1">
            <a:spLocks/>
          </p:cNvSpPr>
          <p:nvPr/>
        </p:nvSpPr>
        <p:spPr>
          <a:xfrm>
            <a:off x="2035435" y="4486295"/>
            <a:ext cx="1980000" cy="8490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Image </a:t>
            </a:r>
          </a:p>
        </p:txBody>
      </p:sp>
      <p:sp>
        <p:nvSpPr>
          <p:cNvPr id="16" name="Symbol zastępczy zawartości 8">
            <a:extLst>
              <a:ext uri="{FF2B5EF4-FFF2-40B4-BE49-F238E27FC236}">
                <a16:creationId xmlns:a16="http://schemas.microsoft.com/office/drawing/2014/main" id="{997BF168-1E47-4B34-85E4-7F7B58050B1E}"/>
              </a:ext>
            </a:extLst>
          </p:cNvPr>
          <p:cNvSpPr txBox="1">
            <a:spLocks/>
          </p:cNvSpPr>
          <p:nvPr/>
        </p:nvSpPr>
        <p:spPr>
          <a:xfrm>
            <a:off x="4051766" y="4486295"/>
            <a:ext cx="1980000" cy="8490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Sound </a:t>
            </a:r>
          </a:p>
        </p:txBody>
      </p:sp>
      <p:sp>
        <p:nvSpPr>
          <p:cNvPr id="17" name="Symbol zastępczy zawartości 8">
            <a:extLst>
              <a:ext uri="{FF2B5EF4-FFF2-40B4-BE49-F238E27FC236}">
                <a16:creationId xmlns:a16="http://schemas.microsoft.com/office/drawing/2014/main" id="{E0664968-36C4-4858-BCCC-88F915FD31BA}"/>
              </a:ext>
            </a:extLst>
          </p:cNvPr>
          <p:cNvSpPr txBox="1">
            <a:spLocks/>
          </p:cNvSpPr>
          <p:nvPr/>
        </p:nvSpPr>
        <p:spPr>
          <a:xfrm>
            <a:off x="6005688" y="4486295"/>
            <a:ext cx="1980000" cy="8490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Logs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B7E982E0-D3FE-4DC5-96F2-9988D7AEB9F5}"/>
              </a:ext>
            </a:extLst>
          </p:cNvPr>
          <p:cNvSpPr txBox="1">
            <a:spLocks/>
          </p:cNvSpPr>
          <p:nvPr/>
        </p:nvSpPr>
        <p:spPr>
          <a:xfrm>
            <a:off x="8140379" y="4486295"/>
            <a:ext cx="1980000" cy="8490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Text</a:t>
            </a:r>
            <a:endParaRPr lang="pl-PL" sz="14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E731A26F-97D7-4065-97A7-CB93CEC72AA8}"/>
              </a:ext>
            </a:extLst>
          </p:cNvPr>
          <p:cNvGrpSpPr/>
          <p:nvPr/>
        </p:nvGrpSpPr>
        <p:grpSpPr>
          <a:xfrm>
            <a:off x="379909" y="2902299"/>
            <a:ext cx="9261305" cy="1320799"/>
            <a:chOff x="564242" y="2841048"/>
            <a:chExt cx="9261305" cy="1320799"/>
          </a:xfrm>
        </p:grpSpPr>
        <p:sp>
          <p:nvSpPr>
            <p:cNvPr id="32" name="Elipsa 13">
              <a:extLst>
                <a:ext uri="{FF2B5EF4-FFF2-40B4-BE49-F238E27FC236}">
                  <a16:creationId xmlns:a16="http://schemas.microsoft.com/office/drawing/2014/main" id="{AAF1F7C4-4B0C-4D36-A6F4-9B21FCD7503D}"/>
                </a:ext>
              </a:extLst>
            </p:cNvPr>
            <p:cNvSpPr/>
            <p:nvPr/>
          </p:nvSpPr>
          <p:spPr>
            <a:xfrm>
              <a:off x="564242" y="2841048"/>
              <a:ext cx="1320798" cy="132079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Elipsa 16">
              <a:extLst>
                <a:ext uri="{FF2B5EF4-FFF2-40B4-BE49-F238E27FC236}">
                  <a16:creationId xmlns:a16="http://schemas.microsoft.com/office/drawing/2014/main" id="{93D4942B-0B7D-460E-9270-4071DCC02630}"/>
                </a:ext>
              </a:extLst>
            </p:cNvPr>
            <p:cNvSpPr/>
            <p:nvPr/>
          </p:nvSpPr>
          <p:spPr>
            <a:xfrm>
              <a:off x="2549369" y="2841048"/>
              <a:ext cx="1320798" cy="132079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Elipsa 27">
              <a:extLst>
                <a:ext uri="{FF2B5EF4-FFF2-40B4-BE49-F238E27FC236}">
                  <a16:creationId xmlns:a16="http://schemas.microsoft.com/office/drawing/2014/main" id="{6F46F389-6DEC-4BF8-821A-58C04228DFC0}"/>
                </a:ext>
              </a:extLst>
            </p:cNvPr>
            <p:cNvSpPr/>
            <p:nvPr/>
          </p:nvSpPr>
          <p:spPr>
            <a:xfrm>
              <a:off x="8504749" y="2841048"/>
              <a:ext cx="1320798" cy="1320799"/>
            </a:xfrm>
            <a:prstGeom prst="ellipse">
              <a:avLst/>
            </a:prstGeom>
            <a:solidFill>
              <a:srgbClr val="52DEE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Elipsa 31">
              <a:extLst>
                <a:ext uri="{FF2B5EF4-FFF2-40B4-BE49-F238E27FC236}">
                  <a16:creationId xmlns:a16="http://schemas.microsoft.com/office/drawing/2014/main" id="{854F0EBD-8AE6-49DA-AFA0-BEF04F23E582}"/>
                </a:ext>
              </a:extLst>
            </p:cNvPr>
            <p:cNvSpPr/>
            <p:nvPr/>
          </p:nvSpPr>
          <p:spPr>
            <a:xfrm>
              <a:off x="6519622" y="2841048"/>
              <a:ext cx="1320798" cy="1320799"/>
            </a:xfrm>
            <a:prstGeom prst="ellipse">
              <a:avLst/>
            </a:prstGeom>
            <a:solidFill>
              <a:srgbClr val="FFB50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Elipsa 34">
              <a:extLst>
                <a:ext uri="{FF2B5EF4-FFF2-40B4-BE49-F238E27FC236}">
                  <a16:creationId xmlns:a16="http://schemas.microsoft.com/office/drawing/2014/main" id="{E1CD1058-13CC-4DB6-953A-F551695A3963}"/>
                </a:ext>
              </a:extLst>
            </p:cNvPr>
            <p:cNvSpPr/>
            <p:nvPr/>
          </p:nvSpPr>
          <p:spPr>
            <a:xfrm>
              <a:off x="4534495" y="2841048"/>
              <a:ext cx="1320798" cy="132079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BBBD4BE8-8350-428F-A6DB-AAA9D30157D9}"/>
                </a:ext>
              </a:extLst>
            </p:cNvPr>
            <p:cNvGrpSpPr/>
            <p:nvPr/>
          </p:nvGrpSpPr>
          <p:grpSpPr>
            <a:xfrm>
              <a:off x="917699" y="3089579"/>
              <a:ext cx="8660642" cy="797906"/>
              <a:chOff x="2383361" y="5412793"/>
              <a:chExt cx="19752722" cy="1819819"/>
            </a:xfrm>
          </p:grpSpPr>
          <p:pic>
            <p:nvPicPr>
              <p:cNvPr id="25" name="Obraz 24">
                <a:extLst>
                  <a:ext uri="{FF2B5EF4-FFF2-40B4-BE49-F238E27FC236}">
                    <a16:creationId xmlns:a16="http://schemas.microsoft.com/office/drawing/2014/main" id="{529295F1-F41B-4B58-9882-CEDE24E70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3361" y="5432612"/>
                <a:ext cx="1219500" cy="1800000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819D2F8E-3A2C-4EE4-A38A-96D135904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0900" y="5556351"/>
                <a:ext cx="1501133" cy="1620000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BD96DC9F-6A5C-4772-9B7B-D54E36063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9725" y="5591348"/>
                <a:ext cx="1800000" cy="1276200"/>
              </a:xfrm>
              <a:prstGeom prst="rect">
                <a:avLst/>
              </a:prstGeom>
            </p:spPr>
          </p:pic>
          <p:pic>
            <p:nvPicPr>
              <p:cNvPr id="28" name="Obraz 27">
                <a:extLst>
                  <a:ext uri="{FF2B5EF4-FFF2-40B4-BE49-F238E27FC236}">
                    <a16:creationId xmlns:a16="http://schemas.microsoft.com/office/drawing/2014/main" id="{0DA8310E-946E-4B50-B169-227BD2851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06911" y="5412793"/>
                <a:ext cx="2259353" cy="1800000"/>
              </a:xfrm>
              <a:prstGeom prst="rect">
                <a:avLst/>
              </a:prstGeom>
            </p:spPr>
          </p:pic>
          <p:pic>
            <p:nvPicPr>
              <p:cNvPr id="29" name="Obraz 28">
                <a:extLst>
                  <a:ext uri="{FF2B5EF4-FFF2-40B4-BE49-F238E27FC236}">
                    <a16:creationId xmlns:a16="http://schemas.microsoft.com/office/drawing/2014/main" id="{938619CC-1A8F-47C8-B957-62C639582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6083" y="5812570"/>
                <a:ext cx="1800000" cy="11075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06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1080</Words>
  <Application>Microsoft Office PowerPoint</Application>
  <PresentationFormat>Panoramiczny</PresentationFormat>
  <Paragraphs>130</Paragraphs>
  <Slides>14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Arial Nova Cond</vt:lpstr>
      <vt:lpstr>Calibri</vt:lpstr>
      <vt:lpstr>Times New Roman</vt:lpstr>
      <vt:lpstr>Trebuchet MS</vt:lpstr>
      <vt:lpstr>Verdana</vt:lpstr>
      <vt:lpstr>Wingdings 3</vt:lpstr>
      <vt:lpstr>Fazeta</vt:lpstr>
      <vt:lpstr> Łukasiewicz-EMAG: potential for cooperation   Mateusz Skowroński   Łukasiewicz Research Network – Institute  of Innovative Technologies EMAG </vt:lpstr>
      <vt:lpstr>Łukasiewicz – EMAG is a member  of Łukasiewicz Research Network  Third largest research network in Europe </vt:lpstr>
      <vt:lpstr>Main areas of activity of Łukasiewicz-EMAG</vt:lpstr>
      <vt:lpstr>Short introduction of the institution</vt:lpstr>
      <vt:lpstr>AI Expertise </vt:lpstr>
      <vt:lpstr>Topic and project idea</vt:lpstr>
      <vt:lpstr>Łukasiewicz - EMAG is the leader of the AI ​​competence center in the Łukasiewicz Research Network</vt:lpstr>
      <vt:lpstr>Competence applied analytical methods</vt:lpstr>
      <vt:lpstr>Competence analyzed data</vt:lpstr>
      <vt:lpstr>Experience</vt:lpstr>
      <vt:lpstr>Offer</vt:lpstr>
      <vt:lpstr>Offer</vt:lpstr>
      <vt:lpstr>Areas of ŁUKASIEWICZ – EMAG competence</vt:lpstr>
      <vt:lpstr>Łukasiewicz Research Network – Institute of Innovative Technologies EMAG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(edit) Speaker name (edit) Organisation (edit)</dc:title>
  <dc:creator>Rua Terezia</dc:creator>
  <cp:lastModifiedBy>Mateusz Skowroński | Łukasiewicz - EMAG</cp:lastModifiedBy>
  <cp:revision>59</cp:revision>
  <dcterms:created xsi:type="dcterms:W3CDTF">2021-04-15T06:02:10Z</dcterms:created>
  <dcterms:modified xsi:type="dcterms:W3CDTF">2022-01-20T15:20:58Z</dcterms:modified>
</cp:coreProperties>
</file>