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60" r:id="rId5"/>
    <p:sldMasterId id="2147483672" r:id="rId6"/>
  </p:sldMasterIdLst>
  <p:notesMasterIdLst>
    <p:notesMasterId r:id="rId17"/>
  </p:notesMasterIdLst>
  <p:sldIdLst>
    <p:sldId id="350" r:id="rId7"/>
    <p:sldId id="308" r:id="rId8"/>
    <p:sldId id="370" r:id="rId9"/>
    <p:sldId id="334" r:id="rId10"/>
    <p:sldId id="311" r:id="rId11"/>
    <p:sldId id="318" r:id="rId12"/>
    <p:sldId id="321" r:id="rId13"/>
    <p:sldId id="340" r:id="rId14"/>
    <p:sldId id="322" r:id="rId15"/>
    <p:sldId id="364" r:id="rId16"/>
  </p:sldIdLst>
  <p:sldSz cx="12192000" cy="6858000"/>
  <p:notesSz cx="7102475" cy="10233025"/>
  <p:embeddedFontLst>
    <p:embeddedFont>
      <p:font typeface="Roboto Black" panose="020B060402020202020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Roboto Light" panose="020B060402020202020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804"/>
    <a:srgbClr val="32B000"/>
    <a:srgbClr val="7F7F7F"/>
    <a:srgbClr val="5FA404"/>
    <a:srgbClr val="858585"/>
    <a:srgbClr val="7AD10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5814" autoAdjust="0"/>
  </p:normalViewPr>
  <p:slideViewPr>
    <p:cSldViewPr snapToGrid="0">
      <p:cViewPr varScale="1">
        <p:scale>
          <a:sx n="59" d="100"/>
          <a:sy n="59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8" cy="51342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8" cy="51342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A1B2E186-7F28-4493-9CB3-D5BFC49E347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4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8" cy="513426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8" cy="513426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AEADE93B-8B0D-4623-A745-1653F849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en-US" dirty="0"/>
          </a:p>
        </p:txBody>
      </p:sp>
      <p:sp>
        <p:nvSpPr>
          <p:cNvPr id="10" name="Bal oldali kapcsos zárójel 9"/>
          <p:cNvSpPr/>
          <p:nvPr userDrawn="1"/>
        </p:nvSpPr>
        <p:spPr>
          <a:xfrm>
            <a:off x="1290536" y="2118433"/>
            <a:ext cx="233464" cy="2237361"/>
          </a:xfrm>
          <a:prstGeom prst="leftBrace">
            <a:avLst/>
          </a:prstGeom>
          <a:ln w="12700">
            <a:solidFill>
              <a:srgbClr val="32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l oldali kapcsos zárójel 10"/>
          <p:cNvSpPr/>
          <p:nvPr userDrawn="1"/>
        </p:nvSpPr>
        <p:spPr>
          <a:xfrm rot="10800000">
            <a:off x="10668000" y="2118433"/>
            <a:ext cx="233464" cy="2237361"/>
          </a:xfrm>
          <a:prstGeom prst="leftBrace">
            <a:avLst/>
          </a:prstGeom>
          <a:ln w="12700">
            <a:solidFill>
              <a:srgbClr val="32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A0A4-5075-4B0D-8A0F-806CF36793C4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4B7E-4EBC-4029-B039-FE9906D535F9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1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EF89-E5B8-47B1-B70D-EB1742337AC5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bg>
      <p:bgPr>
        <a:gradFill flip="none" rotWithShape="1">
          <a:gsLst>
            <a:gs pos="81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462" y="170822"/>
            <a:ext cx="11785559" cy="600614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00000"/>
              </a:lnSpc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00000"/>
              </a:lnSpc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00000"/>
              </a:lnSpc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00000"/>
              </a:lnSpc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233498" y="6356348"/>
            <a:ext cx="1008723" cy="365125"/>
          </a:xfrm>
        </p:spPr>
        <p:txBody>
          <a:bodyPr/>
          <a:lstStyle>
            <a:lvl1pPr>
              <a:defRPr sz="1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94C6FCD2-98F2-49DC-B149-25D208ECB5DC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0737" y="6356349"/>
            <a:ext cx="9821438" cy="365125"/>
          </a:xfrm>
        </p:spPr>
        <p:txBody>
          <a:bodyPr/>
          <a:lstStyle>
            <a:lvl1pPr algn="l">
              <a:defRPr sz="1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303540" y="6356350"/>
            <a:ext cx="661480" cy="365125"/>
          </a:xfrm>
        </p:spPr>
        <p:txBody>
          <a:bodyPr/>
          <a:lstStyle>
            <a:lvl1pPr>
              <a:defRPr sz="1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CE9D67A6-B191-4A77-856D-E76A9A46CC1F}" type="slidenum">
              <a:rPr lang="en-US" smtClean="0"/>
              <a:pPr/>
              <a:t>‹#›</a:t>
            </a:fld>
            <a:r>
              <a:rPr lang="en-US" smtClean="0"/>
              <a:t>/</a:t>
            </a:r>
            <a:r>
              <a:rPr lang="hu-HU" smtClean="0"/>
              <a:t>130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2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en-US" dirty="0"/>
          </a:p>
        </p:txBody>
      </p:sp>
      <p:sp>
        <p:nvSpPr>
          <p:cNvPr id="10" name="Bal oldali kapcsos zárójel 9"/>
          <p:cNvSpPr/>
          <p:nvPr userDrawn="1"/>
        </p:nvSpPr>
        <p:spPr>
          <a:xfrm>
            <a:off x="1290536" y="2118433"/>
            <a:ext cx="233464" cy="22373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l oldali kapcsos zárójel 10"/>
          <p:cNvSpPr/>
          <p:nvPr userDrawn="1"/>
        </p:nvSpPr>
        <p:spPr>
          <a:xfrm rot="10800000">
            <a:off x="10668000" y="2118433"/>
            <a:ext cx="233464" cy="22373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737" y="176464"/>
            <a:ext cx="11684284" cy="767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0737" y="1206230"/>
            <a:ext cx="11684284" cy="497073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233498" y="6356348"/>
            <a:ext cx="1008723" cy="365125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CE56618-E88A-4E93-9B6D-59239975057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0737" y="6356349"/>
            <a:ext cx="9821438" cy="365125"/>
          </a:xfrm>
        </p:spPr>
        <p:txBody>
          <a:bodyPr/>
          <a:lstStyle>
            <a:lvl1pPr algn="l"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303540" y="6356350"/>
            <a:ext cx="661480" cy="365125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CE9D67A6-B191-4A77-856D-E76A9A46CC1F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r>
              <a:rPr lang="hu-HU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8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3DDC-C19E-487A-8EAD-38CB91B3BD5C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A2D5-A589-466B-889D-DE15A12B1F77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A5E0-DBE8-4D5E-9E88-3E667D265EFD}" type="datetime1">
              <a:rPr lang="en-US" smtClean="0"/>
              <a:t>1/19/2022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281-C093-45BF-9A31-F58127076E26}" type="datetime1">
              <a:rPr lang="en-US" smtClean="0"/>
              <a:t>1/19/2022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en-US" dirty="0"/>
          </a:p>
        </p:txBody>
      </p:sp>
      <p:sp>
        <p:nvSpPr>
          <p:cNvPr id="10" name="Bal oldali kapcsos zárójel 9"/>
          <p:cNvSpPr/>
          <p:nvPr userDrawn="1"/>
        </p:nvSpPr>
        <p:spPr>
          <a:xfrm>
            <a:off x="1290536" y="2118433"/>
            <a:ext cx="233464" cy="22373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l oldali kapcsos zárójel 10"/>
          <p:cNvSpPr/>
          <p:nvPr userDrawn="1"/>
        </p:nvSpPr>
        <p:spPr>
          <a:xfrm rot="10800000">
            <a:off x="10668000" y="2118433"/>
            <a:ext cx="233464" cy="22373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4A36-1F81-4C34-979B-8998A39ABC67}" type="datetime1">
              <a:rPr lang="en-US" smtClean="0"/>
              <a:t>1/19/2022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ECFE-D8F6-483B-BE1F-DB8ADD24930B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562-8326-4681-97FA-9F29A49EA6CD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5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216-E550-4CBD-B8F3-385B00CDD68D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2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C97-A1C6-429E-8021-8282146FFC2B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gradFill flip="none" rotWithShape="1">
          <a:gsLst>
            <a:gs pos="42000">
              <a:schemeClr val="bg1">
                <a:lumMod val="98000"/>
              </a:schemeClr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774" y="299333"/>
            <a:ext cx="7017693" cy="3493634"/>
          </a:xfrm>
        </p:spPr>
        <p:txBody>
          <a:bodyPr anchor="b"/>
          <a:lstStyle>
            <a:lvl1pPr algn="ctr">
              <a:defRPr sz="6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774" y="3944585"/>
            <a:ext cx="7017693" cy="1655762"/>
          </a:xfrm>
        </p:spPr>
        <p:txBody>
          <a:bodyPr/>
          <a:lstStyle>
            <a:lvl1pPr marL="0" indent="0" algn="ctr">
              <a:buNone/>
              <a:defRPr sz="24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8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45526" y="5124779"/>
            <a:ext cx="6730148" cy="410369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22" b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545526" y="3816232"/>
            <a:ext cx="6730148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89" b="1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48153" y="4989989"/>
            <a:ext cx="6063077" cy="0"/>
          </a:xfrm>
          <a:prstGeom prst="line">
            <a:avLst/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153" y="536956"/>
            <a:ext cx="2538434" cy="8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-7771" t="26753" r="64277" b="-168"/>
          <a:stretch/>
        </p:blipFill>
        <p:spPr>
          <a:xfrm>
            <a:off x="0" y="1"/>
            <a:ext cx="12192000" cy="660277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152" y="4336019"/>
            <a:ext cx="3592064" cy="12586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5157" y="5906228"/>
            <a:ext cx="2767361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22" dirty="0">
                <a:solidFill>
                  <a:schemeClr val="tx2"/>
                </a:solidFill>
                <a:latin typeface="Trebuchet MS" panose="020B0603020202020204" pitchFamily="34" charset="0"/>
              </a:rPr>
              <a:t>www.nvidia.com/dli</a:t>
            </a:r>
          </a:p>
        </p:txBody>
      </p:sp>
    </p:spTree>
    <p:extLst>
      <p:ext uri="{BB962C8B-B14F-4D97-AF65-F5344CB8AC3E}">
        <p14:creationId xmlns:p14="http://schemas.microsoft.com/office/powerpoint/2010/main" val="42541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380996" indent="-380996">
              <a:buClr>
                <a:schemeClr val="bg2"/>
              </a:buClr>
              <a:buSzPct val="100000"/>
              <a:buFont typeface="Trebuchet MS" panose="020B0603020202020204" pitchFamily="34" charset="0"/>
              <a:buChar char="—"/>
              <a:defRPr sz="2222">
                <a:solidFill>
                  <a:schemeClr val="bg1"/>
                </a:solidFill>
              </a:defRPr>
            </a:lvl1pPr>
            <a:lvl2pPr marL="952490" indent="-317497">
              <a:buClr>
                <a:schemeClr val="bg2"/>
              </a:buClr>
              <a:buSzPct val="100000"/>
              <a:buFont typeface="Trebuchet MS" panose="020B0603020202020204" pitchFamily="34" charset="0"/>
              <a:buChar char="—"/>
              <a:defRPr sz="2000">
                <a:solidFill>
                  <a:schemeClr val="bg1"/>
                </a:solidFill>
              </a:defRPr>
            </a:lvl2pPr>
            <a:lvl3pPr marL="1527513" indent="-317497">
              <a:buClr>
                <a:schemeClr val="bg2"/>
              </a:buClr>
              <a:buSzPct val="100000"/>
              <a:buFont typeface="Trebuchet MS" panose="020B0603020202020204" pitchFamily="34" charset="0"/>
              <a:buChar char="—"/>
              <a:defRPr sz="1778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8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778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33032" y="6424130"/>
            <a:ext cx="3069851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50799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9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367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737" y="176464"/>
            <a:ext cx="11684284" cy="767120"/>
          </a:xfrm>
        </p:spPr>
        <p:txBody>
          <a:bodyPr/>
          <a:lstStyle>
            <a:lvl1pPr>
              <a:defRPr>
                <a:solidFill>
                  <a:srgbClr val="6BB804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0737" y="1206230"/>
            <a:ext cx="11684284" cy="497073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233498" y="6356348"/>
            <a:ext cx="1008723" cy="365125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55019843-20A5-4EB7-9682-36B5A4C3D2B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0737" y="6356349"/>
            <a:ext cx="9821438" cy="365125"/>
          </a:xfrm>
        </p:spPr>
        <p:txBody>
          <a:bodyPr/>
          <a:lstStyle>
            <a:lvl1pPr algn="l"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303540" y="6356350"/>
            <a:ext cx="661480" cy="365125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CE9D67A6-B191-4A77-856D-E76A9A46C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9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5"/>
            <a:ext cx="11054080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27058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21" y="2346291"/>
            <a:ext cx="5494514" cy="4103912"/>
          </a:xfrm>
        </p:spPr>
        <p:txBody>
          <a:bodyPr/>
          <a:lstStyle>
            <a:lvl1pPr marL="257525" indent="-257525">
              <a:buSzPct val="100000"/>
              <a:buFontTx/>
              <a:buBlip>
                <a:blip r:embed="rId2"/>
              </a:buBlip>
              <a:defRPr sz="2667" b="0">
                <a:solidFill>
                  <a:schemeClr val="bg1"/>
                </a:solidFill>
              </a:defRPr>
            </a:lvl1pPr>
            <a:lvl2pPr marL="892519" indent="-257525">
              <a:buSzPct val="100000"/>
              <a:buFontTx/>
              <a:buBlip>
                <a:blip r:embed="rId2"/>
              </a:buBlip>
              <a:defRPr sz="2222" b="0">
                <a:solidFill>
                  <a:schemeClr val="bg1"/>
                </a:solidFill>
              </a:defRPr>
            </a:lvl2pPr>
            <a:lvl3pPr marL="1395223" indent="-18520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3pPr>
            <a:lvl4pPr marL="1972008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4pPr>
            <a:lvl5pPr marL="2353004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767" y="2346291"/>
            <a:ext cx="5494513" cy="4103912"/>
          </a:xfrm>
        </p:spPr>
        <p:txBody>
          <a:bodyPr/>
          <a:lstStyle>
            <a:lvl1pPr marL="257525" indent="-257525">
              <a:buSzPct val="100000"/>
              <a:buFontTx/>
              <a:buBlip>
                <a:blip r:embed="rId2"/>
              </a:buBlip>
              <a:defRPr sz="2667" b="0">
                <a:solidFill>
                  <a:schemeClr val="bg1"/>
                </a:solidFill>
              </a:defRPr>
            </a:lvl1pPr>
            <a:lvl2pPr marL="892519" indent="-257525">
              <a:buSzPct val="100000"/>
              <a:buFontTx/>
              <a:buBlip>
                <a:blip r:embed="rId2"/>
              </a:buBlip>
              <a:defRPr sz="2222" b="0">
                <a:solidFill>
                  <a:schemeClr val="bg1"/>
                </a:solidFill>
              </a:defRPr>
            </a:lvl2pPr>
            <a:lvl3pPr marL="1395223" indent="-18520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3pPr>
            <a:lvl4pPr marL="1972008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4pPr>
            <a:lvl5pPr marL="2353004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1743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3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384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-13076" t="22534" r="63759" b="-903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H="1" flipV="1"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 userDrawn="1"/>
        </p:nvSpPr>
        <p:spPr>
          <a:xfrm flipH="1"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375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40" tIns="91440" rIns="91440" bIns="91440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40" tIns="91440" rIns="91440" bIns="9144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659593" y="62715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109710" tIns="109710" rIns="109710" bIns="10971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073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EBB-581F-414A-8256-C091489D019F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9520-D6E4-4E16-A027-BD1F4B22E8E3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3D0-0677-4AE7-86EA-2A0BE131791B}" type="datetime1">
              <a:rPr lang="en-US" smtClean="0"/>
              <a:t>1/19/2022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7AB5-4FD6-403D-89EE-26FEBED5FFFA}" type="datetime1">
              <a:rPr lang="en-US" smtClean="0"/>
              <a:t>1/19/2022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9624-6B53-4956-A69F-BC575536A20C}" type="datetime1">
              <a:rPr lang="en-US" smtClean="0"/>
              <a:t>1/19/2022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6E02-5A9F-4C48-A02F-E15F896AC479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6A9B-8D1F-4C67-9C40-CC0A3005D8BE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églalap 8"/>
          <p:cNvSpPr/>
          <p:nvPr userDrawn="1"/>
        </p:nvSpPr>
        <p:spPr>
          <a:xfrm>
            <a:off x="8285163" y="6272213"/>
            <a:ext cx="608012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2" name="Csoportba foglalás 11"/>
          <p:cNvGrpSpPr/>
          <p:nvPr userDrawn="1"/>
        </p:nvGrpSpPr>
        <p:grpSpPr>
          <a:xfrm>
            <a:off x="1964013" y="6143970"/>
            <a:ext cx="8263974" cy="714030"/>
            <a:chOff x="59531" y="6143970"/>
            <a:chExt cx="8263974" cy="714030"/>
          </a:xfrm>
        </p:grpSpPr>
        <p:pic>
          <p:nvPicPr>
            <p:cNvPr id="11" name="Kép 18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31026"/>
            <a:stretch>
              <a:fillRect/>
            </a:stretch>
          </p:blipFill>
          <p:spPr bwMode="auto">
            <a:xfrm>
              <a:off x="5230964" y="6277190"/>
              <a:ext cx="173672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alt_fejl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6176963"/>
              <a:ext cx="2005013" cy="56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Kép 14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0" t="22389" r="30593" b="23310"/>
            <a:stretch/>
          </p:blipFill>
          <p:spPr>
            <a:xfrm>
              <a:off x="3872900" y="6229298"/>
              <a:ext cx="716278" cy="561600"/>
            </a:xfrm>
            <a:prstGeom prst="rect">
              <a:avLst/>
            </a:prstGeom>
          </p:spPr>
        </p:pic>
        <p:pic>
          <p:nvPicPr>
            <p:cNvPr id="16" name="Kép 15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475" y="6143970"/>
              <a:ext cx="714030" cy="714030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 userDrawn="1"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2916" y="6212075"/>
              <a:ext cx="531612" cy="56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 Black" panose="020B0604020202020204" charset="0"/>
          <a:ea typeface="Roboto Black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B0604020202020204" charset="0"/>
          <a:ea typeface="Roboto Light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B0604020202020204" charset="0"/>
          <a:ea typeface="Roboto Light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B0604020202020204" charset="0"/>
          <a:ea typeface="Roboto Light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B0604020202020204" charset="0"/>
          <a:ea typeface="Roboto Light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B0604020202020204" charset="0"/>
          <a:ea typeface="Roboto Light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B80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5DE3-92D5-4689-8033-16B50223EB43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1" y="726147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892" y="2224853"/>
            <a:ext cx="11054368" cy="4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56464" y="6428244"/>
            <a:ext cx="645209" cy="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65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2222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634994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</a:defRPr>
      </a:lvl2pPr>
      <a:lvl3pPr marL="1210016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778" b="0">
          <a:solidFill>
            <a:schemeClr val="bg1"/>
          </a:solidFill>
          <a:latin typeface="Trebuchet MS" pitchFamily="34" charset="0"/>
        </a:defRPr>
      </a:lvl3pPr>
      <a:lvl4pPr marL="1972008" indent="-253997" algn="l" rtl="0" eaLnBrk="1" fontAlgn="base" hangingPunct="1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00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099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899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698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498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ztaho.david@vik.bme.hu" TargetMode="External"/><Relationship Id="rId4" Type="http://schemas.openxmlformats.org/officeDocument/2006/relationships/hyperlink" Target="mailto:nemeth.geza@vik.bme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http://lsa.tmit.bme.hu/en" TargetMode="External"/><Relationship Id="rId5" Type="http://schemas.openxmlformats.org/officeDocument/2006/relationships/hyperlink" Target="http://smartlab.tmit.bme.hu/" TargetMode="External"/><Relationship Id="rId4" Type="http://schemas.openxmlformats.org/officeDocument/2006/relationships/hyperlink" Target="https://www.tmit.bme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6530" y="299333"/>
            <a:ext cx="7017693" cy="3493634"/>
          </a:xfrm>
        </p:spPr>
        <p:txBody>
          <a:bodyPr/>
          <a:lstStyle/>
          <a:p>
            <a:r>
              <a:rPr lang="en-US" dirty="0" err="1" smtClean="0"/>
              <a:t>SmartLab</a:t>
            </a:r>
            <a:r>
              <a:rPr lang="hu-HU" dirty="0" smtClean="0"/>
              <a:t>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26530" y="3944585"/>
            <a:ext cx="7017693" cy="1655762"/>
          </a:xfrm>
        </p:spPr>
        <p:txBody>
          <a:bodyPr/>
          <a:lstStyle/>
          <a:p>
            <a:r>
              <a:rPr lang="en-US" dirty="0" smtClean="0"/>
              <a:t>Budapest University of Technology and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430"/>
            <a:ext cx="12192000" cy="9144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316" y="2044699"/>
            <a:ext cx="11877368" cy="1308101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hu-HU" sz="3600" b="1" dirty="0" smtClean="0"/>
              <a:t>THANK YOU</a:t>
            </a:r>
            <a:endParaRPr lang="en-US" sz="3300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57316" y="0"/>
            <a:ext cx="11877368" cy="13081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500" dirty="0"/>
              <a:t>e</a:t>
            </a:r>
            <a:r>
              <a:rPr lang="hu-HU" sz="1500" dirty="0" smtClean="0"/>
              <a:t>mail: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1500" dirty="0" smtClean="0">
                <a:hlinkClick r:id="rId4"/>
              </a:rPr>
              <a:t>nemeth.geza@vik.bme.hu</a:t>
            </a:r>
            <a:r>
              <a:rPr lang="hu-HU" sz="1500" dirty="0"/>
              <a:t/>
            </a:r>
            <a:br>
              <a:rPr lang="hu-HU" sz="1500" dirty="0"/>
            </a:br>
            <a:r>
              <a:rPr lang="hu-HU" sz="1500" dirty="0" smtClean="0">
                <a:hlinkClick r:id="rId5"/>
              </a:rPr>
              <a:t>sztaho.david@vik.bme.hu</a:t>
            </a:r>
            <a:endParaRPr lang="hu-HU" sz="15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3351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ABOUT 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80737" y="1032054"/>
            <a:ext cx="11684284" cy="53646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BME, Budapest University of Technology and Economics, Hungary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</a:rPr>
              <a:t>Since 1782, 8 faculties, </a:t>
            </a:r>
            <a:r>
              <a:rPr lang="hu-HU" altLang="en-US" dirty="0" smtClean="0">
                <a:solidFill>
                  <a:schemeClr val="tx1"/>
                </a:solidFill>
              </a:rPr>
              <a:t>~</a:t>
            </a:r>
            <a:r>
              <a:rPr lang="en-US" altLang="en-US" dirty="0" smtClean="0">
                <a:solidFill>
                  <a:schemeClr val="tx1"/>
                </a:solidFill>
              </a:rPr>
              <a:t>21</a:t>
            </a:r>
            <a:r>
              <a:rPr lang="hu-HU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000 students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Department of Telecommunications and Media Informatics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	Since 1949, ~100 employees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	Head of department: Dr. </a:t>
            </a:r>
            <a:r>
              <a:rPr lang="en-US" dirty="0" err="1" smtClean="0">
                <a:solidFill>
                  <a:schemeClr val="tx1"/>
                </a:solidFill>
              </a:rPr>
              <a:t>Pál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Varga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https://www.tmit.bme.hu/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SmartLabs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	Since 1978, ~15-20 employees, 2 DSc, 9 PhD, 8 PhD (international) students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30-40 (international) MSc/BSc students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	Head of Laboratory: Dr. </a:t>
            </a:r>
            <a:r>
              <a:rPr lang="en-US" dirty="0" err="1" smtClean="0">
                <a:solidFill>
                  <a:schemeClr val="tx1"/>
                </a:solidFill>
              </a:rPr>
              <a:t>Géza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Németh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http://smartlab.tmit.bme.hu/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	</a:t>
            </a:r>
            <a:r>
              <a:rPr lang="hu-HU" dirty="0" smtClean="0">
                <a:solidFill>
                  <a:schemeClr val="tx1"/>
                </a:solidFill>
                <a:hlinkClick r:id="rId6"/>
              </a:rPr>
              <a:t>http://lsa.tmit.bme.hu/en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8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9"/>
    </mc:Choice>
    <mc:Fallback xmlns="">
      <p:transition spd="slow" advTm="11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259882" y="115888"/>
            <a:ext cx="11685069" cy="5977408"/>
            <a:chOff x="1558925" y="115888"/>
            <a:chExt cx="9050684" cy="5977408"/>
          </a:xfrm>
        </p:grpSpPr>
        <p:sp>
          <p:nvSpPr>
            <p:cNvPr id="14339" name="AutoShape 1056"/>
            <p:cNvSpPr>
              <a:spLocks noChangeArrowheads="1"/>
            </p:cNvSpPr>
            <p:nvPr/>
          </p:nvSpPr>
          <p:spPr bwMode="auto">
            <a:xfrm>
              <a:off x="1587500" y="2420888"/>
              <a:ext cx="2154741" cy="623888"/>
            </a:xfrm>
            <a:prstGeom prst="wedgeRoundRectCallout">
              <a:avLst>
                <a:gd name="adj1" fmla="val 73021"/>
                <a:gd name="adj2" fmla="val 30159"/>
                <a:gd name="adj3" fmla="val 16667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Human-Computer </a:t>
              </a:r>
              <a:r>
                <a:rPr lang="hu-HU" altLang="hu-HU" sz="1600" dirty="0" err="1">
                  <a:latin typeface="Roboto Black" panose="020B0604020202020204" charset="0"/>
                  <a:ea typeface="Roboto Black" panose="020B0604020202020204" charset="0"/>
                </a:rPr>
                <a:t>Interaction</a:t>
              </a: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 (HCI)</a:t>
              </a:r>
            </a:p>
          </p:txBody>
        </p:sp>
        <p:sp>
          <p:nvSpPr>
            <p:cNvPr id="14340" name="AutoShape 1056"/>
            <p:cNvSpPr>
              <a:spLocks noChangeArrowheads="1"/>
            </p:cNvSpPr>
            <p:nvPr/>
          </p:nvSpPr>
          <p:spPr bwMode="auto">
            <a:xfrm>
              <a:off x="1613762" y="3140968"/>
              <a:ext cx="2033966" cy="623888"/>
            </a:xfrm>
            <a:prstGeom prst="wedgeRoundRectCallout">
              <a:avLst>
                <a:gd name="adj1" fmla="val 70335"/>
                <a:gd name="adj2" fmla="val -11160"/>
                <a:gd name="adj3" fmla="val 16667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 err="1">
                  <a:latin typeface="Roboto Black" panose="020B0604020202020204" charset="0"/>
                  <a:ea typeface="Roboto Black" panose="020B0604020202020204" charset="0"/>
                </a:rPr>
                <a:t>Human-Robot</a:t>
              </a: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 </a:t>
              </a:r>
              <a:r>
                <a:rPr lang="hu-HU" altLang="hu-HU" sz="1600" dirty="0" err="1">
                  <a:latin typeface="Roboto Black" panose="020B0604020202020204" charset="0"/>
                  <a:ea typeface="Roboto Black" panose="020B0604020202020204" charset="0"/>
                </a:rPr>
                <a:t>Interaction</a:t>
              </a: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 (HRI)</a:t>
              </a:r>
            </a:p>
          </p:txBody>
        </p:sp>
        <p:sp>
          <p:nvSpPr>
            <p:cNvPr id="22" name="AutoShape 1056"/>
            <p:cNvSpPr>
              <a:spLocks noChangeArrowheads="1"/>
            </p:cNvSpPr>
            <p:nvPr/>
          </p:nvSpPr>
          <p:spPr bwMode="auto">
            <a:xfrm>
              <a:off x="1559496" y="4533304"/>
              <a:ext cx="2088232" cy="623888"/>
            </a:xfrm>
            <a:prstGeom prst="wedgeRoundRectCallout">
              <a:avLst>
                <a:gd name="adj1" fmla="val 95382"/>
                <a:gd name="adj2" fmla="val -143068"/>
                <a:gd name="adj3" fmla="val 16667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Mobile </a:t>
              </a:r>
              <a:r>
                <a:rPr lang="hu-HU" altLang="hu-HU" sz="1600" dirty="0" err="1">
                  <a:latin typeface="Roboto Black" panose="020B0604020202020204" charset="0"/>
                  <a:ea typeface="Roboto Black" panose="020B0604020202020204" charset="0"/>
                </a:rPr>
                <a:t>sensor</a:t>
              </a: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 </a:t>
              </a:r>
              <a:r>
                <a:rPr lang="hu-HU" altLang="hu-HU" sz="1600" dirty="0" err="1">
                  <a:latin typeface="Roboto Black" panose="020B0604020202020204" charset="0"/>
                  <a:ea typeface="Roboto Black" panose="020B0604020202020204" charset="0"/>
                </a:rPr>
                <a:t>analytics</a:t>
              </a:r>
              <a:r>
                <a:rPr lang="hu-HU" altLang="hu-HU" sz="1600" dirty="0">
                  <a:latin typeface="Roboto Black" panose="020B0604020202020204" charset="0"/>
                  <a:ea typeface="Roboto Black" panose="020B0604020202020204" charset="0"/>
                </a:rPr>
                <a:t>/</a:t>
              </a:r>
              <a:r>
                <a:rPr lang="hu-HU" altLang="hu-HU" sz="1600" dirty="0" err="1">
                  <a:latin typeface="Roboto Black" panose="020B0604020202020204" charset="0"/>
                  <a:ea typeface="Roboto Black" panose="020B0604020202020204" charset="0"/>
                </a:rPr>
                <a:t>fusion</a:t>
              </a:r>
              <a:endParaRPr lang="hu-HU" altLang="hu-HU" sz="1600" dirty="0">
                <a:latin typeface="Roboto Black" panose="020B0604020202020204" charset="0"/>
                <a:ea typeface="Roboto Black" panose="020B0604020202020204" charset="0"/>
              </a:endParaRPr>
            </a:p>
          </p:txBody>
        </p:sp>
        <p:grpSp>
          <p:nvGrpSpPr>
            <p:cNvPr id="2" name="Csoportba foglalás 1"/>
            <p:cNvGrpSpPr/>
            <p:nvPr/>
          </p:nvGrpSpPr>
          <p:grpSpPr>
            <a:xfrm>
              <a:off x="1558925" y="115888"/>
              <a:ext cx="9050684" cy="5977408"/>
              <a:chOff x="1558925" y="115888"/>
              <a:chExt cx="9050684" cy="5977408"/>
            </a:xfrm>
          </p:grpSpPr>
          <p:grpSp>
            <p:nvGrpSpPr>
              <p:cNvPr id="14338" name="Csoportba foglalás 17"/>
              <p:cNvGrpSpPr>
                <a:grpSpLocks/>
              </p:cNvGrpSpPr>
              <p:nvPr/>
            </p:nvGrpSpPr>
            <p:grpSpPr bwMode="auto">
              <a:xfrm>
                <a:off x="1558925" y="115888"/>
                <a:ext cx="9050684" cy="5977408"/>
                <a:chOff x="727068" y="7239000"/>
                <a:chExt cx="32509170" cy="15040364"/>
              </a:xfrm>
            </p:grpSpPr>
            <p:sp>
              <p:nvSpPr>
                <p:cNvPr id="14342" name="AutoShape 1058"/>
                <p:cNvSpPr>
                  <a:spLocks noChangeArrowheads="1"/>
                </p:cNvSpPr>
                <p:nvPr/>
              </p:nvSpPr>
              <p:spPr bwMode="auto">
                <a:xfrm>
                  <a:off x="727068" y="16564038"/>
                  <a:ext cx="7501669" cy="1548033"/>
                </a:xfrm>
                <a:prstGeom prst="wedgeRoundRectCallout">
                  <a:avLst>
                    <a:gd name="adj1" fmla="val 75135"/>
                    <a:gd name="adj2" fmla="val -45397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Mobil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user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interfaces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3" name="AutoShape 1067"/>
                <p:cNvSpPr>
                  <a:spLocks noChangeArrowheads="1"/>
                </p:cNvSpPr>
                <p:nvPr/>
              </p:nvSpPr>
              <p:spPr bwMode="auto">
                <a:xfrm>
                  <a:off x="14437340" y="20286311"/>
                  <a:ext cx="8555440" cy="1980404"/>
                </a:xfrm>
                <a:prstGeom prst="wedgeRoundRectCallout">
                  <a:avLst>
                    <a:gd name="adj1" fmla="val -13812"/>
                    <a:gd name="adj2" fmla="val -187446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Testing of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information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systems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4" name="AutoShape 1032"/>
                <p:cNvSpPr>
                  <a:spLocks noChangeArrowheads="1"/>
                </p:cNvSpPr>
                <p:nvPr/>
              </p:nvSpPr>
              <p:spPr bwMode="auto">
                <a:xfrm>
                  <a:off x="1763702" y="7240872"/>
                  <a:ext cx="7197726" cy="1800224"/>
                </a:xfrm>
                <a:prstGeom prst="wedgeRoundRectCallout">
                  <a:avLst>
                    <a:gd name="adj1" fmla="val 153264"/>
                    <a:gd name="adj2" fmla="val 404940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Speech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synthesis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5" name="AutoShape 1033"/>
                <p:cNvSpPr>
                  <a:spLocks noChangeArrowheads="1"/>
                </p:cNvSpPr>
                <p:nvPr/>
              </p:nvSpPr>
              <p:spPr bwMode="auto">
                <a:xfrm>
                  <a:off x="25300459" y="16481391"/>
                  <a:ext cx="7677037" cy="1800224"/>
                </a:xfrm>
                <a:prstGeom prst="wedgeRoundRectCallout">
                  <a:avLst>
                    <a:gd name="adj1" fmla="val -100236"/>
                    <a:gd name="adj2" fmla="val -72424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Intent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/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Emotion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recognition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6" name="AutoShape 1034"/>
                <p:cNvSpPr>
                  <a:spLocks noChangeArrowheads="1"/>
                </p:cNvSpPr>
                <p:nvPr/>
              </p:nvSpPr>
              <p:spPr bwMode="auto">
                <a:xfrm>
                  <a:off x="25041813" y="14850711"/>
                  <a:ext cx="7972697" cy="1449491"/>
                </a:xfrm>
                <a:prstGeom prst="wedgeRoundRectCallout">
                  <a:avLst>
                    <a:gd name="adj1" fmla="val -85704"/>
                    <a:gd name="adj2" fmla="val -18579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Speaker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recognition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7" name="AutoShape 1035"/>
                <p:cNvSpPr>
                  <a:spLocks noChangeArrowheads="1"/>
                </p:cNvSpPr>
                <p:nvPr/>
              </p:nvSpPr>
              <p:spPr bwMode="auto">
                <a:xfrm>
                  <a:off x="25041813" y="11408168"/>
                  <a:ext cx="8194425" cy="1449493"/>
                </a:xfrm>
                <a:prstGeom prst="wedgeRoundRectCallout">
                  <a:avLst>
                    <a:gd name="adj1" fmla="val -106458"/>
                    <a:gd name="adj2" fmla="val 123079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Speech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databases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8" name="AutoShape 1037"/>
                <p:cNvSpPr>
                  <a:spLocks noChangeArrowheads="1"/>
                </p:cNvSpPr>
                <p:nvPr/>
              </p:nvSpPr>
              <p:spPr bwMode="auto">
                <a:xfrm>
                  <a:off x="24524521" y="9233925"/>
                  <a:ext cx="7448376" cy="1800224"/>
                </a:xfrm>
                <a:prstGeom prst="wedgeRoundRectCallout">
                  <a:avLst>
                    <a:gd name="adj1" fmla="val -164310"/>
                    <a:gd name="adj2" fmla="val 264551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Speech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acoustics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49" name="AutoShape 1039"/>
                <p:cNvSpPr>
                  <a:spLocks noChangeArrowheads="1"/>
                </p:cNvSpPr>
                <p:nvPr/>
              </p:nvSpPr>
              <p:spPr bwMode="auto">
                <a:xfrm>
                  <a:off x="25041813" y="13038845"/>
                  <a:ext cx="8145514" cy="1630680"/>
                </a:xfrm>
                <a:prstGeom prst="wedgeRoundRectCallout">
                  <a:avLst>
                    <a:gd name="adj1" fmla="val -92759"/>
                    <a:gd name="adj2" fmla="val 50685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Speech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quality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assessment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50" name="AutoShape 1041"/>
                <p:cNvSpPr>
                  <a:spLocks noChangeArrowheads="1"/>
                </p:cNvSpPr>
                <p:nvPr/>
              </p:nvSpPr>
              <p:spPr bwMode="auto">
                <a:xfrm>
                  <a:off x="9296400" y="7239000"/>
                  <a:ext cx="10367963" cy="1800225"/>
                </a:xfrm>
                <a:prstGeom prst="wedgeRoundRectCallout">
                  <a:avLst>
                    <a:gd name="adj1" fmla="val 14537"/>
                    <a:gd name="adj2" fmla="val 408111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Speech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and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multimodal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information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systems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51" name="AutoShape 1044"/>
                <p:cNvSpPr>
                  <a:spLocks noChangeArrowheads="1"/>
                </p:cNvSpPr>
                <p:nvPr/>
              </p:nvSpPr>
              <p:spPr bwMode="auto">
                <a:xfrm>
                  <a:off x="987765" y="20301375"/>
                  <a:ext cx="6294313" cy="1977989"/>
                </a:xfrm>
                <a:prstGeom prst="wedgeRoundRectCallout">
                  <a:avLst>
                    <a:gd name="adj1" fmla="val 148740"/>
                    <a:gd name="adj2" fmla="val -184140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Multilingual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solutions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52" name="AutoShape 1030"/>
                <p:cNvSpPr>
                  <a:spLocks noChangeArrowheads="1"/>
                </p:cNvSpPr>
                <p:nvPr/>
              </p:nvSpPr>
              <p:spPr bwMode="auto">
                <a:xfrm>
                  <a:off x="20105685" y="7259638"/>
                  <a:ext cx="8627763" cy="1800225"/>
                </a:xfrm>
                <a:prstGeom prst="wedgeRoundRectCallout">
                  <a:avLst>
                    <a:gd name="adj1" fmla="val -107852"/>
                    <a:gd name="adj2" fmla="val 397000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Automatic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speech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recognition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53" name="AutoShape 1056"/>
                <p:cNvSpPr>
                  <a:spLocks noChangeArrowheads="1"/>
                </p:cNvSpPr>
                <p:nvPr/>
              </p:nvSpPr>
              <p:spPr bwMode="auto">
                <a:xfrm>
                  <a:off x="762969" y="9638578"/>
                  <a:ext cx="6432288" cy="1291524"/>
                </a:xfrm>
                <a:prstGeom prst="wedgeRoundRectCallout">
                  <a:avLst>
                    <a:gd name="adj1" fmla="val 131344"/>
                    <a:gd name="adj2" fmla="val 252598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500" dirty="0" err="1">
                      <a:latin typeface="Roboto Black" panose="020B0604020202020204" charset="0"/>
                      <a:ea typeface="Roboto Black" panose="020B0604020202020204" charset="0"/>
                    </a:rPr>
                    <a:t>Acoustic</a:t>
                  </a:r>
                  <a:r>
                    <a:rPr lang="hu-HU" altLang="hu-HU" sz="15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500" dirty="0" err="1">
                      <a:latin typeface="Roboto Black" panose="020B0604020202020204" charset="0"/>
                      <a:ea typeface="Roboto Black" panose="020B0604020202020204" charset="0"/>
                    </a:rPr>
                    <a:t>company</a:t>
                  </a:r>
                  <a:r>
                    <a:rPr lang="hu-HU" altLang="hu-HU" sz="1500" dirty="0">
                      <a:latin typeface="Roboto Black" panose="020B0604020202020204" charset="0"/>
                      <a:ea typeface="Roboto Black" panose="020B0604020202020204" charset="0"/>
                    </a:rPr>
                    <a:t> image</a:t>
                  </a:r>
                </a:p>
              </p:txBody>
            </p:sp>
            <p:sp>
              <p:nvSpPr>
                <p:cNvPr id="14354" name="AutoShape 1057"/>
                <p:cNvSpPr>
                  <a:spLocks noChangeArrowheads="1"/>
                </p:cNvSpPr>
                <p:nvPr/>
              </p:nvSpPr>
              <p:spPr bwMode="auto">
                <a:xfrm>
                  <a:off x="835152" y="11291353"/>
                  <a:ext cx="7394688" cy="1566305"/>
                </a:xfrm>
                <a:prstGeom prst="wedgeRoundRectCallout">
                  <a:avLst>
                    <a:gd name="adj1" fmla="val 98495"/>
                    <a:gd name="adj2" fmla="val 98474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Multimodal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interfaces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/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media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55" name="AutoShape 1059"/>
                <p:cNvSpPr>
                  <a:spLocks noChangeArrowheads="1"/>
                </p:cNvSpPr>
                <p:nvPr/>
              </p:nvSpPr>
              <p:spPr bwMode="auto">
                <a:xfrm>
                  <a:off x="23231293" y="20286311"/>
                  <a:ext cx="9641843" cy="1989452"/>
                </a:xfrm>
                <a:prstGeom prst="wedgeRoundRectCallout">
                  <a:avLst>
                    <a:gd name="adj1" fmla="val -87731"/>
                    <a:gd name="adj2" fmla="val -177801"/>
                    <a:gd name="adj3" fmla="val 16667"/>
                  </a:avLst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Statistical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methods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(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Hidden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Markov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Model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, Deep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Learning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)</a:t>
                  </a:r>
                </a:p>
              </p:txBody>
            </p:sp>
            <p:sp>
              <p:nvSpPr>
                <p:cNvPr id="14356" name="Freeform 1028"/>
                <p:cNvSpPr>
                  <a:spLocks/>
                </p:cNvSpPr>
                <p:nvPr/>
              </p:nvSpPr>
              <p:spPr bwMode="auto">
                <a:xfrm>
                  <a:off x="9128335" y="13076085"/>
                  <a:ext cx="13868399" cy="4876799"/>
                </a:xfrm>
                <a:custGeom>
                  <a:avLst/>
                  <a:gdLst>
                    <a:gd name="T0" fmla="*/ 2147483647 w 17578"/>
                    <a:gd name="T1" fmla="*/ 2147483647 h 5673"/>
                    <a:gd name="T2" fmla="*/ 2147483647 w 17578"/>
                    <a:gd name="T3" fmla="*/ 2147483647 h 5673"/>
                    <a:gd name="T4" fmla="*/ 2147483647 w 17578"/>
                    <a:gd name="T5" fmla="*/ 2147483647 h 5673"/>
                    <a:gd name="T6" fmla="*/ 2147483647 w 17578"/>
                    <a:gd name="T7" fmla="*/ 2147483647 h 5673"/>
                    <a:gd name="T8" fmla="*/ 2147483647 w 17578"/>
                    <a:gd name="T9" fmla="*/ 2147483647 h 5673"/>
                    <a:gd name="T10" fmla="*/ 2147483647 w 17578"/>
                    <a:gd name="T11" fmla="*/ 2147483647 h 5673"/>
                    <a:gd name="T12" fmla="*/ 2147483647 w 17578"/>
                    <a:gd name="T13" fmla="*/ 2147483647 h 5673"/>
                    <a:gd name="T14" fmla="*/ 2147483647 w 17578"/>
                    <a:gd name="T15" fmla="*/ 2147483647 h 5673"/>
                    <a:gd name="T16" fmla="*/ 2147483647 w 17578"/>
                    <a:gd name="T17" fmla="*/ 2147483647 h 5673"/>
                    <a:gd name="T18" fmla="*/ 2147483647 w 17578"/>
                    <a:gd name="T19" fmla="*/ 2147483647 h 5673"/>
                    <a:gd name="T20" fmla="*/ 2147483647 w 17578"/>
                    <a:gd name="T21" fmla="*/ 2147483647 h 5673"/>
                    <a:gd name="T22" fmla="*/ 2147483647 w 17578"/>
                    <a:gd name="T23" fmla="*/ 2147483647 h 5673"/>
                    <a:gd name="T24" fmla="*/ 2147483647 w 17578"/>
                    <a:gd name="T25" fmla="*/ 2147483647 h 5673"/>
                    <a:gd name="T26" fmla="*/ 2147483647 w 17578"/>
                    <a:gd name="T27" fmla="*/ 2147483647 h 5673"/>
                    <a:gd name="T28" fmla="*/ 2147483647 w 17578"/>
                    <a:gd name="T29" fmla="*/ 2147483647 h 5673"/>
                    <a:gd name="T30" fmla="*/ 2147483647 w 17578"/>
                    <a:gd name="T31" fmla="*/ 2147483647 h 5673"/>
                    <a:gd name="T32" fmla="*/ 2147483647 w 17578"/>
                    <a:gd name="T33" fmla="*/ 2147483647 h 5673"/>
                    <a:gd name="T34" fmla="*/ 2147483647 w 17578"/>
                    <a:gd name="T35" fmla="*/ 2147483647 h 5673"/>
                    <a:gd name="T36" fmla="*/ 0 w 17578"/>
                    <a:gd name="T37" fmla="*/ 2147483647 h 5673"/>
                    <a:gd name="T38" fmla="*/ 2147483647 w 17578"/>
                    <a:gd name="T39" fmla="*/ 2147483647 h 5673"/>
                    <a:gd name="T40" fmla="*/ 2147483647 w 17578"/>
                    <a:gd name="T41" fmla="*/ 2147483647 h 5673"/>
                    <a:gd name="T42" fmla="*/ 2147483647 w 17578"/>
                    <a:gd name="T43" fmla="*/ 2147483647 h 5673"/>
                    <a:gd name="T44" fmla="*/ 2147483647 w 17578"/>
                    <a:gd name="T45" fmla="*/ 2147483647 h 5673"/>
                    <a:gd name="T46" fmla="*/ 2147483647 w 17578"/>
                    <a:gd name="T47" fmla="*/ 2147483647 h 5673"/>
                    <a:gd name="T48" fmla="*/ 2147483647 w 17578"/>
                    <a:gd name="T49" fmla="*/ 2147483647 h 5673"/>
                    <a:gd name="T50" fmla="*/ 2147483647 w 17578"/>
                    <a:gd name="T51" fmla="*/ 2147483647 h 5673"/>
                    <a:gd name="T52" fmla="*/ 2147483647 w 17578"/>
                    <a:gd name="T53" fmla="*/ 2147483647 h 5673"/>
                    <a:gd name="T54" fmla="*/ 2147483647 w 17578"/>
                    <a:gd name="T55" fmla="*/ 2147483647 h 5673"/>
                    <a:gd name="T56" fmla="*/ 2147483647 w 17578"/>
                    <a:gd name="T57" fmla="*/ 2147483647 h 5673"/>
                    <a:gd name="T58" fmla="*/ 2147483647 w 17578"/>
                    <a:gd name="T59" fmla="*/ 2147483647 h 5673"/>
                    <a:gd name="T60" fmla="*/ 2147483647 w 17578"/>
                    <a:gd name="T61" fmla="*/ 2147483647 h 5673"/>
                    <a:gd name="T62" fmla="*/ 2147483647 w 17578"/>
                    <a:gd name="T63" fmla="*/ 2147483647 h 5673"/>
                    <a:gd name="T64" fmla="*/ 2147483647 w 17578"/>
                    <a:gd name="T65" fmla="*/ 2147483647 h 5673"/>
                    <a:gd name="T66" fmla="*/ 2147483647 w 17578"/>
                    <a:gd name="T67" fmla="*/ 2147483647 h 5673"/>
                    <a:gd name="T68" fmla="*/ 2147483647 w 17578"/>
                    <a:gd name="T69" fmla="*/ 2147483647 h 5673"/>
                    <a:gd name="T70" fmla="*/ 2147483647 w 17578"/>
                    <a:gd name="T71" fmla="*/ 0 h 5673"/>
                    <a:gd name="T72" fmla="*/ 2147483647 w 17578"/>
                    <a:gd name="T73" fmla="*/ 2147483647 h 5673"/>
                    <a:gd name="T74" fmla="*/ 2147483647 w 17578"/>
                    <a:gd name="T75" fmla="*/ 2147483647 h 5673"/>
                    <a:gd name="T76" fmla="*/ 2147483647 w 17578"/>
                    <a:gd name="T77" fmla="*/ 2147483647 h 5673"/>
                    <a:gd name="T78" fmla="*/ 2147483647 w 17578"/>
                    <a:gd name="T79" fmla="*/ 2147483647 h 5673"/>
                    <a:gd name="T80" fmla="*/ 2147483647 w 17578"/>
                    <a:gd name="T81" fmla="*/ 2147483647 h 5673"/>
                    <a:gd name="T82" fmla="*/ 2147483647 w 17578"/>
                    <a:gd name="T83" fmla="*/ 2147483647 h 5673"/>
                    <a:gd name="T84" fmla="*/ 2147483647 w 17578"/>
                    <a:gd name="T85" fmla="*/ 2147483647 h 5673"/>
                    <a:gd name="T86" fmla="*/ 2147483647 w 17578"/>
                    <a:gd name="T87" fmla="*/ 2147483647 h 5673"/>
                    <a:gd name="T88" fmla="*/ 2147483647 w 17578"/>
                    <a:gd name="T89" fmla="*/ 2147483647 h 5673"/>
                    <a:gd name="T90" fmla="*/ 2147483647 w 17578"/>
                    <a:gd name="T91" fmla="*/ 2147483647 h 567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578"/>
                    <a:gd name="T139" fmla="*/ 0 h 5673"/>
                    <a:gd name="T140" fmla="*/ 17578 w 17578"/>
                    <a:gd name="T141" fmla="*/ 5673 h 567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578" h="5673">
                      <a:moveTo>
                        <a:pt x="15787" y="3634"/>
                      </a:moveTo>
                      <a:lnTo>
                        <a:pt x="15907" y="3764"/>
                      </a:lnTo>
                      <a:lnTo>
                        <a:pt x="16026" y="3893"/>
                      </a:lnTo>
                      <a:lnTo>
                        <a:pt x="16145" y="4022"/>
                      </a:lnTo>
                      <a:lnTo>
                        <a:pt x="16145" y="4205"/>
                      </a:lnTo>
                      <a:lnTo>
                        <a:pt x="15907" y="4594"/>
                      </a:lnTo>
                      <a:lnTo>
                        <a:pt x="15430" y="4972"/>
                      </a:lnTo>
                      <a:lnTo>
                        <a:pt x="14713" y="5230"/>
                      </a:lnTo>
                      <a:lnTo>
                        <a:pt x="13779" y="5424"/>
                      </a:lnTo>
                      <a:lnTo>
                        <a:pt x="12705" y="5489"/>
                      </a:lnTo>
                      <a:lnTo>
                        <a:pt x="12108" y="5424"/>
                      </a:lnTo>
                      <a:lnTo>
                        <a:pt x="11512" y="5424"/>
                      </a:lnTo>
                      <a:lnTo>
                        <a:pt x="11035" y="5360"/>
                      </a:lnTo>
                      <a:lnTo>
                        <a:pt x="10558" y="5230"/>
                      </a:lnTo>
                      <a:lnTo>
                        <a:pt x="10319" y="5424"/>
                      </a:lnTo>
                      <a:lnTo>
                        <a:pt x="9962" y="5553"/>
                      </a:lnTo>
                      <a:lnTo>
                        <a:pt x="9623" y="5618"/>
                      </a:lnTo>
                      <a:lnTo>
                        <a:pt x="9147" y="5673"/>
                      </a:lnTo>
                      <a:lnTo>
                        <a:pt x="8788" y="5618"/>
                      </a:lnTo>
                      <a:lnTo>
                        <a:pt x="8311" y="5553"/>
                      </a:lnTo>
                      <a:lnTo>
                        <a:pt x="8073" y="5424"/>
                      </a:lnTo>
                      <a:lnTo>
                        <a:pt x="7833" y="5230"/>
                      </a:lnTo>
                      <a:lnTo>
                        <a:pt x="7476" y="5295"/>
                      </a:lnTo>
                      <a:lnTo>
                        <a:pt x="6999" y="5360"/>
                      </a:lnTo>
                      <a:lnTo>
                        <a:pt x="6640" y="5360"/>
                      </a:lnTo>
                      <a:lnTo>
                        <a:pt x="6163" y="5424"/>
                      </a:lnTo>
                      <a:lnTo>
                        <a:pt x="5229" y="5360"/>
                      </a:lnTo>
                      <a:lnTo>
                        <a:pt x="4394" y="5230"/>
                      </a:lnTo>
                      <a:lnTo>
                        <a:pt x="3677" y="5036"/>
                      </a:lnTo>
                      <a:lnTo>
                        <a:pt x="3201" y="4788"/>
                      </a:lnTo>
                      <a:lnTo>
                        <a:pt x="2843" y="4465"/>
                      </a:lnTo>
                      <a:lnTo>
                        <a:pt x="2724" y="4465"/>
                      </a:lnTo>
                      <a:lnTo>
                        <a:pt x="2605" y="4465"/>
                      </a:lnTo>
                      <a:lnTo>
                        <a:pt x="1789" y="4400"/>
                      </a:lnTo>
                      <a:lnTo>
                        <a:pt x="1073" y="4205"/>
                      </a:lnTo>
                      <a:lnTo>
                        <a:pt x="476" y="4022"/>
                      </a:lnTo>
                      <a:lnTo>
                        <a:pt x="119" y="3699"/>
                      </a:lnTo>
                      <a:lnTo>
                        <a:pt x="0" y="3321"/>
                      </a:lnTo>
                      <a:lnTo>
                        <a:pt x="119" y="2933"/>
                      </a:lnTo>
                      <a:lnTo>
                        <a:pt x="596" y="2609"/>
                      </a:lnTo>
                      <a:lnTo>
                        <a:pt x="1193" y="2362"/>
                      </a:lnTo>
                      <a:lnTo>
                        <a:pt x="2008" y="2168"/>
                      </a:lnTo>
                      <a:lnTo>
                        <a:pt x="2127" y="2168"/>
                      </a:lnTo>
                      <a:lnTo>
                        <a:pt x="1888" y="2037"/>
                      </a:lnTo>
                      <a:lnTo>
                        <a:pt x="1669" y="1908"/>
                      </a:lnTo>
                      <a:lnTo>
                        <a:pt x="1550" y="1725"/>
                      </a:lnTo>
                      <a:lnTo>
                        <a:pt x="1550" y="1531"/>
                      </a:lnTo>
                      <a:lnTo>
                        <a:pt x="1669" y="1078"/>
                      </a:lnTo>
                      <a:lnTo>
                        <a:pt x="2246" y="766"/>
                      </a:lnTo>
                      <a:lnTo>
                        <a:pt x="2962" y="506"/>
                      </a:lnTo>
                      <a:lnTo>
                        <a:pt x="3917" y="377"/>
                      </a:lnTo>
                      <a:lnTo>
                        <a:pt x="4513" y="441"/>
                      </a:lnTo>
                      <a:lnTo>
                        <a:pt x="4991" y="506"/>
                      </a:lnTo>
                      <a:lnTo>
                        <a:pt x="5468" y="635"/>
                      </a:lnTo>
                      <a:lnTo>
                        <a:pt x="5825" y="830"/>
                      </a:lnTo>
                      <a:lnTo>
                        <a:pt x="5925" y="830"/>
                      </a:lnTo>
                      <a:lnTo>
                        <a:pt x="6044" y="830"/>
                      </a:lnTo>
                      <a:lnTo>
                        <a:pt x="6163" y="830"/>
                      </a:lnTo>
                      <a:lnTo>
                        <a:pt x="6402" y="635"/>
                      </a:lnTo>
                      <a:lnTo>
                        <a:pt x="6760" y="571"/>
                      </a:lnTo>
                      <a:lnTo>
                        <a:pt x="7118" y="506"/>
                      </a:lnTo>
                      <a:lnTo>
                        <a:pt x="7595" y="441"/>
                      </a:lnTo>
                      <a:lnTo>
                        <a:pt x="7833" y="441"/>
                      </a:lnTo>
                      <a:lnTo>
                        <a:pt x="8073" y="506"/>
                      </a:lnTo>
                      <a:lnTo>
                        <a:pt x="8311" y="571"/>
                      </a:lnTo>
                      <a:lnTo>
                        <a:pt x="8550" y="571"/>
                      </a:lnTo>
                      <a:lnTo>
                        <a:pt x="8669" y="571"/>
                      </a:lnTo>
                      <a:lnTo>
                        <a:pt x="8669" y="506"/>
                      </a:lnTo>
                      <a:lnTo>
                        <a:pt x="9266" y="312"/>
                      </a:lnTo>
                      <a:lnTo>
                        <a:pt x="9862" y="129"/>
                      </a:lnTo>
                      <a:lnTo>
                        <a:pt x="10558" y="65"/>
                      </a:lnTo>
                      <a:lnTo>
                        <a:pt x="11393" y="0"/>
                      </a:lnTo>
                      <a:lnTo>
                        <a:pt x="12348" y="65"/>
                      </a:lnTo>
                      <a:lnTo>
                        <a:pt x="13301" y="259"/>
                      </a:lnTo>
                      <a:lnTo>
                        <a:pt x="13899" y="506"/>
                      </a:lnTo>
                      <a:lnTo>
                        <a:pt x="14356" y="830"/>
                      </a:lnTo>
                      <a:lnTo>
                        <a:pt x="14475" y="1207"/>
                      </a:lnTo>
                      <a:lnTo>
                        <a:pt x="14475" y="1272"/>
                      </a:lnTo>
                      <a:lnTo>
                        <a:pt x="14475" y="1336"/>
                      </a:lnTo>
                      <a:lnTo>
                        <a:pt x="14475" y="1401"/>
                      </a:lnTo>
                      <a:lnTo>
                        <a:pt x="14594" y="1401"/>
                      </a:lnTo>
                      <a:lnTo>
                        <a:pt x="14713" y="1401"/>
                      </a:lnTo>
                      <a:lnTo>
                        <a:pt x="14833" y="1401"/>
                      </a:lnTo>
                      <a:lnTo>
                        <a:pt x="15787" y="1467"/>
                      </a:lnTo>
                      <a:lnTo>
                        <a:pt x="16504" y="1596"/>
                      </a:lnTo>
                      <a:lnTo>
                        <a:pt x="17100" y="1843"/>
                      </a:lnTo>
                      <a:lnTo>
                        <a:pt x="17457" y="2168"/>
                      </a:lnTo>
                      <a:lnTo>
                        <a:pt x="17578" y="2556"/>
                      </a:lnTo>
                      <a:lnTo>
                        <a:pt x="17457" y="2933"/>
                      </a:lnTo>
                      <a:lnTo>
                        <a:pt x="17100" y="3192"/>
                      </a:lnTo>
                      <a:lnTo>
                        <a:pt x="16504" y="3439"/>
                      </a:lnTo>
                      <a:lnTo>
                        <a:pt x="15787" y="3634"/>
                      </a:lnTo>
                    </a:path>
                  </a:pathLst>
                </a:custGeom>
                <a:solidFill>
                  <a:srgbClr val="FFFF66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  <p:sp>
              <p:nvSpPr>
                <p:cNvPr id="14357" name="Text Box 1045"/>
                <p:cNvSpPr txBox="1">
                  <a:spLocks noChangeArrowheads="1"/>
                </p:cNvSpPr>
                <p:nvPr/>
              </p:nvSpPr>
              <p:spPr bwMode="auto">
                <a:xfrm>
                  <a:off x="9944330" y="14426963"/>
                  <a:ext cx="12178461" cy="20909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Competence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fields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> of </a:t>
                  </a:r>
                  <a:r>
                    <a:rPr lang="hu-HU" altLang="hu-HU" sz="1600" dirty="0" err="1">
                      <a:latin typeface="Roboto Black" panose="020B0604020202020204" charset="0"/>
                      <a:ea typeface="Roboto Black" panose="020B0604020202020204" charset="0"/>
                    </a:rPr>
                    <a:t>the</a:t>
                  </a:r>
                  <a: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  <a:t/>
                  </a:r>
                  <a:br>
                    <a:rPr lang="hu-HU" altLang="hu-HU" sz="1600" dirty="0">
                      <a:latin typeface="Roboto Black" panose="020B0604020202020204" charset="0"/>
                      <a:ea typeface="Roboto Black" panose="020B0604020202020204" charset="0"/>
                    </a:rPr>
                  </a:br>
                  <a:r>
                    <a:rPr lang="en-US" altLang="hu-HU" sz="1600" b="1" dirty="0">
                      <a:latin typeface="Roboto Black" panose="020B0604020202020204" charset="0"/>
                      <a:ea typeface="Roboto Black" panose="020B0604020202020204" charset="0"/>
                    </a:rPr>
                    <a:t>Speech Communication and </a:t>
                  </a:r>
                  <a:br>
                    <a:rPr lang="en-US" altLang="hu-HU" sz="1600" b="1" dirty="0">
                      <a:latin typeface="Roboto Black" panose="020B0604020202020204" charset="0"/>
                      <a:ea typeface="Roboto Black" panose="020B0604020202020204" charset="0"/>
                    </a:rPr>
                  </a:br>
                  <a:r>
                    <a:rPr lang="en-US" altLang="hu-HU" sz="1600" b="1" dirty="0">
                      <a:latin typeface="Roboto Black" panose="020B0604020202020204" charset="0"/>
                      <a:ea typeface="Roboto Black" panose="020B0604020202020204" charset="0"/>
                    </a:rPr>
                    <a:t>Smart Interactions Laboratories</a:t>
                  </a:r>
                  <a:endParaRPr lang="hu-HU" altLang="hu-HU" sz="1600" dirty="0">
                    <a:latin typeface="Roboto Black" panose="020B0604020202020204" charset="0"/>
                    <a:ea typeface="Roboto Black" panose="020B0604020202020204" charset="0"/>
                  </a:endParaRPr>
                </a:p>
              </p:txBody>
            </p:sp>
          </p:grpSp>
          <p:sp>
            <p:nvSpPr>
              <p:cNvPr id="14341" name="AutoShape 1033"/>
              <p:cNvSpPr>
                <a:spLocks noChangeArrowheads="1"/>
              </p:cNvSpPr>
              <p:nvPr/>
            </p:nvSpPr>
            <p:spPr bwMode="auto">
              <a:xfrm>
                <a:off x="8444075" y="4581128"/>
                <a:ext cx="2064445" cy="576064"/>
              </a:xfrm>
              <a:prstGeom prst="wedgeRoundRectCallout">
                <a:avLst>
                  <a:gd name="adj1" fmla="val -120964"/>
                  <a:gd name="adj2" fmla="val -105788"/>
                  <a:gd name="adj3" fmla="val 16667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 anchorCtr="1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1600" dirty="0" err="1">
                    <a:latin typeface="Roboto Black" panose="020B0604020202020204" charset="0"/>
                    <a:ea typeface="Roboto Black" panose="020B0604020202020204" charset="0"/>
                  </a:rPr>
                  <a:t>Voice</a:t>
                </a:r>
                <a:r>
                  <a:rPr lang="hu-HU" altLang="hu-HU" sz="1600" dirty="0">
                    <a:latin typeface="Roboto Black" panose="020B0604020202020204" charset="0"/>
                    <a:ea typeface="Roboto Black" panose="020B0604020202020204" charset="0"/>
                  </a:rPr>
                  <a:t> </a:t>
                </a:r>
                <a:r>
                  <a:rPr lang="hu-HU" altLang="hu-HU" sz="1600" dirty="0" err="1">
                    <a:latin typeface="Roboto Black" panose="020B0604020202020204" charset="0"/>
                    <a:ea typeface="Roboto Black" panose="020B0604020202020204" charset="0"/>
                  </a:rPr>
                  <a:t>diagnosis</a:t>
                </a:r>
                <a:endParaRPr lang="hu-HU" altLang="hu-HU" sz="1600" dirty="0">
                  <a:latin typeface="Roboto Black" panose="020B0604020202020204" charset="0"/>
                  <a:ea typeface="Roboto Black" panose="020B0604020202020204" charset="0"/>
                </a:endParaRPr>
              </a:p>
            </p:txBody>
          </p:sp>
          <p:sp>
            <p:nvSpPr>
              <p:cNvPr id="23" name="AutoShape 1044"/>
              <p:cNvSpPr>
                <a:spLocks noChangeArrowheads="1"/>
              </p:cNvSpPr>
              <p:nvPr/>
            </p:nvSpPr>
            <p:spPr bwMode="auto">
              <a:xfrm>
                <a:off x="3503712" y="5301209"/>
                <a:ext cx="1800200" cy="786101"/>
              </a:xfrm>
              <a:prstGeom prst="wedgeRoundRectCallout">
                <a:avLst>
                  <a:gd name="adj1" fmla="val 53682"/>
                  <a:gd name="adj2" fmla="val -179155"/>
                  <a:gd name="adj3" fmla="val 16667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 anchorCtr="1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1600" dirty="0" err="1">
                    <a:latin typeface="Roboto Black" panose="020B0604020202020204" charset="0"/>
                    <a:ea typeface="Roboto Black" panose="020B0604020202020204" charset="0"/>
                  </a:rPr>
                  <a:t>Call</a:t>
                </a:r>
                <a:r>
                  <a:rPr lang="hu-HU" altLang="hu-HU" sz="1600" dirty="0">
                    <a:latin typeface="Roboto Black" panose="020B0604020202020204" charset="0"/>
                    <a:ea typeface="Roboto Black" panose="020B0604020202020204" charset="0"/>
                  </a:rPr>
                  <a:t> center </a:t>
                </a:r>
                <a:r>
                  <a:rPr lang="hu-HU" altLang="hu-HU" sz="1600" dirty="0" err="1">
                    <a:latin typeface="Roboto Black" panose="020B0604020202020204" charset="0"/>
                    <a:ea typeface="Roboto Black" panose="020B0604020202020204" charset="0"/>
                  </a:rPr>
                  <a:t>automation</a:t>
                </a:r>
                <a:endParaRPr lang="hu-HU" altLang="hu-HU" sz="1600" dirty="0">
                  <a:latin typeface="Roboto Black" panose="020B0604020202020204" charset="0"/>
                  <a:ea typeface="Roboto Black" panose="020B060402020202020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3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4" descr="http://speechtex.com/templates/speechtex-inner/images/Speechtex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47" y="2288757"/>
            <a:ext cx="4451579" cy="130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63" descr="HLT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51" y="5221533"/>
            <a:ext cx="637105" cy="60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93" y="1264480"/>
            <a:ext cx="1322569" cy="11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74" y="5336517"/>
            <a:ext cx="1613725" cy="4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66" descr="nkth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190" y="5387905"/>
            <a:ext cx="1200734" cy="4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71" descr="header_magyar_telek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20" y="1014865"/>
            <a:ext cx="1284968" cy="16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 descr="wincor_nixdorf_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10" y="4847446"/>
            <a:ext cx="1272110" cy="58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 descr="volksban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03" y="3163815"/>
            <a:ext cx="1849717" cy="9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 descr="jaw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81" y="4568011"/>
            <a:ext cx="769386" cy="6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ép 13" descr="montan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88" y="4568523"/>
            <a:ext cx="1912641" cy="3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spss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080" y="4098086"/>
            <a:ext cx="586399" cy="5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15" descr="avaya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6" y="4317848"/>
            <a:ext cx="1330496" cy="3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16" descr="thinktech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21" y="4034154"/>
            <a:ext cx="1780061" cy="2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17" descr="vod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3" y="3963513"/>
            <a:ext cx="685032" cy="5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ép 18" descr="digital_natives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97" y="4157153"/>
            <a:ext cx="1693318" cy="2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815" y="4542440"/>
            <a:ext cx="506446" cy="4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68" y="5324450"/>
            <a:ext cx="955733" cy="5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5" y="5387905"/>
            <a:ext cx="1220106" cy="6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04" y="4009648"/>
            <a:ext cx="1394138" cy="4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33" y="5312590"/>
            <a:ext cx="936961" cy="8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3" y="4955458"/>
            <a:ext cx="1259502" cy="33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98" y="5532292"/>
            <a:ext cx="653062" cy="6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9" y="4773619"/>
            <a:ext cx="956492" cy="6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1" y="4782032"/>
            <a:ext cx="1118163" cy="34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66" y="4811545"/>
            <a:ext cx="1270824" cy="4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zövegdoboz 32"/>
          <p:cNvSpPr txBox="1"/>
          <p:nvPr/>
        </p:nvSpPr>
        <p:spPr>
          <a:xfrm>
            <a:off x="10529404" y="5771881"/>
            <a:ext cx="1548272" cy="38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SoleCall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80736" y="194722"/>
            <a:ext cx="11684284" cy="7671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INDUSTRIAL PARTNERS AND SPINOFFS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KÃ©ptalÃ¡lat a kÃ¶vetkezÅre: âmorgan stanley logoâ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16" y="3747772"/>
            <a:ext cx="932890" cy="6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30" y="1111004"/>
            <a:ext cx="3543582" cy="1087879"/>
          </a:xfrm>
          <a:prstGeom prst="rect">
            <a:avLst/>
          </a:prstGeom>
        </p:spPr>
      </p:pic>
      <p:pic>
        <p:nvPicPr>
          <p:cNvPr id="34" name="Picture 2" descr="www.huawei.com/-/media/corporate/images/home/lo...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9" y="900713"/>
            <a:ext cx="2519899" cy="25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3"/>
    </mc:Choice>
    <mc:Fallback xmlns="">
      <p:transition spd="slow" advTm="155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436" y="1013922"/>
            <a:ext cx="7220394" cy="501602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93399" y="5682313"/>
            <a:ext cx="823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inputs</a:t>
            </a:r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6789443" y="1615089"/>
            <a:ext cx="876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output</a:t>
            </a:r>
            <a:endParaRPr lang="en-US"/>
          </a:p>
        </p:txBody>
      </p:sp>
      <p:sp>
        <p:nvSpPr>
          <p:cNvPr id="15" name="Szövegdoboz 14"/>
          <p:cNvSpPr txBox="1"/>
          <p:nvPr/>
        </p:nvSpPr>
        <p:spPr>
          <a:xfrm>
            <a:off x="993399" y="4772078"/>
            <a:ext cx="861400" cy="430887"/>
          </a:xfrm>
          <a:prstGeom prst="rect">
            <a:avLst/>
          </a:prstGeom>
          <a:solidFill>
            <a:srgbClr val="A8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1d causal</a:t>
            </a:r>
          </a:p>
          <a:p>
            <a:pPr algn="ctr"/>
            <a:r>
              <a:rPr lang="en-US" sz="1100" smtClean="0"/>
              <a:t>CONV</a:t>
            </a:r>
            <a:endParaRPr lang="en-US" sz="1600"/>
          </a:p>
        </p:txBody>
      </p:sp>
      <p:sp>
        <p:nvSpPr>
          <p:cNvPr id="16" name="Szövegdoboz 15"/>
          <p:cNvSpPr txBox="1"/>
          <p:nvPr/>
        </p:nvSpPr>
        <p:spPr>
          <a:xfrm>
            <a:off x="974655" y="3798759"/>
            <a:ext cx="861400" cy="430887"/>
          </a:xfrm>
          <a:prstGeom prst="rect">
            <a:avLst/>
          </a:prstGeom>
          <a:solidFill>
            <a:srgbClr val="A8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1d dilated CONV</a:t>
            </a:r>
            <a:endParaRPr lang="en-US" sz="1100"/>
          </a:p>
        </p:txBody>
      </p:sp>
      <p:sp>
        <p:nvSpPr>
          <p:cNvPr id="17" name="Szövegdoboz 16"/>
          <p:cNvSpPr txBox="1"/>
          <p:nvPr/>
        </p:nvSpPr>
        <p:spPr>
          <a:xfrm>
            <a:off x="965127" y="2341408"/>
            <a:ext cx="861400" cy="430887"/>
          </a:xfrm>
          <a:prstGeom prst="rect">
            <a:avLst/>
          </a:prstGeom>
          <a:solidFill>
            <a:srgbClr val="A8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1d 1x1 </a:t>
            </a:r>
            <a:br>
              <a:rPr lang="en-US" sz="1100" smtClean="0"/>
            </a:br>
            <a:r>
              <a:rPr lang="en-US" sz="1100" smtClean="0"/>
              <a:t>CONV</a:t>
            </a:r>
            <a:endParaRPr lang="en-US" sz="1100"/>
          </a:p>
        </p:txBody>
      </p:sp>
      <p:sp>
        <p:nvSpPr>
          <p:cNvPr id="18" name="Szövegdoboz 17"/>
          <p:cNvSpPr txBox="1"/>
          <p:nvPr/>
        </p:nvSpPr>
        <p:spPr>
          <a:xfrm>
            <a:off x="3683599" y="1580534"/>
            <a:ext cx="762000" cy="430887"/>
          </a:xfrm>
          <a:prstGeom prst="rect">
            <a:avLst/>
          </a:prstGeom>
          <a:solidFill>
            <a:srgbClr val="A8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1d 1x1 CONV</a:t>
            </a:r>
            <a:endParaRPr lang="en-US" sz="1100"/>
          </a:p>
        </p:txBody>
      </p:sp>
      <p:sp>
        <p:nvSpPr>
          <p:cNvPr id="19" name="Szövegdoboz 18"/>
          <p:cNvSpPr txBox="1"/>
          <p:nvPr/>
        </p:nvSpPr>
        <p:spPr>
          <a:xfrm>
            <a:off x="4934273" y="1580534"/>
            <a:ext cx="675861" cy="430887"/>
          </a:xfrm>
          <a:prstGeom prst="rect">
            <a:avLst/>
          </a:prstGeom>
          <a:solidFill>
            <a:srgbClr val="A8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1d 1x1 CONV</a:t>
            </a:r>
            <a:endParaRPr lang="en-US" sz="110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t="-1" r="11051" b="22124"/>
          <a:stretch/>
        </p:blipFill>
        <p:spPr>
          <a:xfrm>
            <a:off x="8013220" y="3755566"/>
            <a:ext cx="4154286" cy="24247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APPLICATIONS</a:t>
            </a:r>
            <a:r>
              <a:rPr lang="hu-HU" dirty="0" smtClean="0">
                <a:solidFill>
                  <a:schemeClr val="tx1"/>
                </a:solidFill>
              </a:rPr>
              <a:t> – SPEECH SYNTHESIS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32737" y="943584"/>
            <a:ext cx="4155298" cy="2790216"/>
          </a:xfrm>
          <a:solidFill>
            <a:srgbClr val="5FA404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3600" b="1" dirty="0">
                <a:solidFill>
                  <a:schemeClr val="bg1"/>
                </a:solidFill>
              </a:rPr>
              <a:t>AI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driven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railway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announcement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system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running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more </a:t>
            </a:r>
            <a:r>
              <a:rPr lang="hu-HU" b="1" dirty="0" err="1" smtClean="0">
                <a:solidFill>
                  <a:schemeClr val="bg1"/>
                </a:solidFill>
              </a:rPr>
              <a:t>than</a:t>
            </a:r>
            <a:r>
              <a:rPr lang="hu-HU" b="1" dirty="0" smtClean="0">
                <a:solidFill>
                  <a:schemeClr val="bg1"/>
                </a:solidFill>
              </a:rPr>
              <a:t> 100 </a:t>
            </a:r>
            <a:r>
              <a:rPr lang="hu-HU" b="1" dirty="0" err="1" smtClean="0">
                <a:solidFill>
                  <a:schemeClr val="bg1"/>
                </a:solidFill>
              </a:rPr>
              <a:t>railway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stations</a:t>
            </a:r>
            <a:r>
              <a:rPr lang="hu-HU" b="1" dirty="0" smtClean="0">
                <a:solidFill>
                  <a:schemeClr val="bg1"/>
                </a:solidFill>
              </a:rPr>
              <a:t> in Hungary!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églalap 1"/>
          <p:cNvSpPr>
            <a:spLocks noChangeArrowheads="1"/>
          </p:cNvSpPr>
          <p:nvPr/>
        </p:nvSpPr>
        <p:spPr bwMode="auto">
          <a:xfrm>
            <a:off x="2991128" y="2405225"/>
            <a:ext cx="5050938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Based on NVidia tools: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WaveNet</a:t>
            </a:r>
            <a:endParaRPr lang="en-US" altLang="en-US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WaveGlow</a:t>
            </a:r>
            <a:endParaRPr lang="en-US" altLang="en-US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Tacotron2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1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Ongoing research: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Speech rate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CPU inference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Hungarian </a:t>
            </a:r>
            <a:r>
              <a:rPr lang="en-US" altLang="en-US" sz="18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adaptaion</a:t>
            </a:r>
            <a:endParaRPr lang="en-US" altLang="en-US" sz="18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smtClean="0">
                <a:latin typeface="Roboto" panose="02000000000000000000" pitchFamily="2" charset="0"/>
                <a:ea typeface="Roboto" panose="02000000000000000000" pitchFamily="2" charset="0"/>
              </a:rPr>
              <a:t>Interrogative sentences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9375" y="5324996"/>
            <a:ext cx="1590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(</a:t>
            </a:r>
            <a:r>
              <a:rPr lang="hu-HU" sz="1050" smtClean="0"/>
              <a:t>Based on DeepMind</a:t>
            </a:r>
            <a:r>
              <a:rPr lang="en-US" sz="1050" smtClean="0"/>
              <a:t>’s WaveNet)</a:t>
            </a:r>
            <a:endParaRPr lang="en-US" sz="1050"/>
          </a:p>
        </p:txBody>
      </p: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6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6"/>
    </mc:Choice>
    <mc:Fallback xmlns="">
      <p:transition spd="slow" advTm="34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  <p:extLst mod="1">
    <p:ext uri="{E180D4A7-C9FB-4DFB-919C-405C955672EB}">
      <p14:showEvtLst xmlns:p14="http://schemas.microsoft.com/office/powerpoint/2010/main">
        <p14:playEvt time="11346" objId="7"/>
        <p14:stopEvt time="16590" objId="7"/>
        <p14:playEvt time="17296" objId="8"/>
        <p14:playEvt time="27340" objId="9"/>
        <p14:stopEvt time="27735" objId="8"/>
        <p14:stopEvt time="34836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APPLICATIONS</a:t>
            </a:r>
            <a:r>
              <a:rPr lang="hu-HU" dirty="0" smtClean="0">
                <a:solidFill>
                  <a:schemeClr val="tx1"/>
                </a:solidFill>
              </a:rPr>
              <a:t> – SPEECH RECOGNITION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7809722" y="943583"/>
            <a:ext cx="4155298" cy="2430987"/>
          </a:xfrm>
          <a:prstGeom prst="rect">
            <a:avLst/>
          </a:prstGeom>
          <a:solidFill>
            <a:srgbClr val="5FA404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Realtime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deep learning powered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automatic speech recognition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809722" y="3514260"/>
            <a:ext cx="4155298" cy="2650516"/>
          </a:xfrm>
          <a:prstGeom prst="rect">
            <a:avLst/>
          </a:prstGeom>
          <a:solidFill>
            <a:srgbClr val="5FA404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Deployed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Hungarian </a:t>
            </a:r>
            <a:r>
              <a:rPr lang="en-US" dirty="0">
                <a:solidFill>
                  <a:schemeClr val="bg1"/>
                </a:solidFill>
              </a:rPr>
              <a:t>National Television, European </a:t>
            </a:r>
            <a:r>
              <a:rPr lang="en-US" dirty="0" smtClean="0">
                <a:solidFill>
                  <a:schemeClr val="bg1"/>
                </a:solidFill>
              </a:rPr>
              <a:t>Commission,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Banks, etc.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82" y="943583"/>
            <a:ext cx="6978114" cy="5225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6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6"/>
    </mc:Choice>
    <mc:Fallback xmlns="">
      <p:transition spd="slow" advTm="4536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44506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APPLICATIONS – SENSOR DATA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80737" y="903974"/>
            <a:ext cx="6099515" cy="554929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Sensor data 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Accelerometer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Orientation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GPS, </a:t>
            </a:r>
            <a:r>
              <a:rPr lang="en-US" sz="2600" dirty="0" err="1" smtClean="0">
                <a:solidFill>
                  <a:schemeClr val="tx1"/>
                </a:solidFill>
              </a:rPr>
              <a:t>WiFi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hu-HU" sz="2600" dirty="0">
                <a:solidFill>
                  <a:schemeClr val="tx1"/>
                </a:solidFill>
              </a:rPr>
              <a:t>e</a:t>
            </a:r>
            <a:r>
              <a:rPr lang="en-US" sz="2600" dirty="0" err="1" smtClean="0">
                <a:solidFill>
                  <a:schemeClr val="tx1"/>
                </a:solidFill>
              </a:rPr>
              <a:t>tc</a:t>
            </a:r>
            <a:r>
              <a:rPr lang="hu-HU" sz="2600" dirty="0" smtClean="0">
                <a:solidFill>
                  <a:schemeClr val="tx1"/>
                </a:solidFill>
              </a:rPr>
              <a:t>.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5FA404"/>
                </a:solidFill>
              </a:rPr>
              <a:t>Deep Learning </a:t>
            </a:r>
            <a:r>
              <a:rPr lang="en-US" b="1" dirty="0" smtClean="0">
                <a:solidFill>
                  <a:schemeClr val="tx1"/>
                </a:solidFill>
              </a:rPr>
              <a:t>based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5FA404"/>
                </a:solidFill>
              </a:rPr>
              <a:t>on device</a:t>
            </a:r>
            <a:br>
              <a:rPr lang="en-US" b="1" dirty="0" smtClean="0">
                <a:solidFill>
                  <a:srgbClr val="5FA404"/>
                </a:solidFill>
              </a:rPr>
            </a:br>
            <a:r>
              <a:rPr lang="en-US" b="1" dirty="0" err="1" smtClean="0">
                <a:solidFill>
                  <a:srgbClr val="5FA404"/>
                </a:solidFill>
              </a:rPr>
              <a:t>realtime</a:t>
            </a:r>
            <a:r>
              <a:rPr lang="en-US" b="1" dirty="0" smtClean="0">
                <a:solidFill>
                  <a:srgbClr val="5FA404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classification</a:t>
            </a:r>
          </a:p>
          <a:p>
            <a:pPr lvl="1">
              <a:lnSpc>
                <a:spcPct val="110000"/>
              </a:lnSpc>
            </a:pPr>
            <a:r>
              <a:rPr lang="en-US" sz="2600" dirty="0" err="1" smtClean="0">
                <a:solidFill>
                  <a:schemeClr val="tx1"/>
                </a:solidFill>
              </a:rPr>
              <a:t>Behaviour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Activity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Motions, gestures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Applications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Emergency alerts</a:t>
            </a:r>
          </a:p>
          <a:p>
            <a:pPr lvl="1">
              <a:lnSpc>
                <a:spcPct val="110000"/>
              </a:lnSpc>
            </a:pPr>
            <a:r>
              <a:rPr lang="en-US" sz="2600" dirty="0" err="1" smtClean="0">
                <a:solidFill>
                  <a:schemeClr val="tx1"/>
                </a:solidFill>
              </a:rPr>
              <a:t>Behaviour</a:t>
            </a:r>
            <a:r>
              <a:rPr lang="en-US" sz="2600" dirty="0" smtClean="0">
                <a:solidFill>
                  <a:schemeClr val="tx1"/>
                </a:solidFill>
              </a:rPr>
              <a:t> analysis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User and user group </a:t>
            </a:r>
            <a:r>
              <a:rPr lang="en-US" sz="2600" dirty="0" err="1" smtClean="0">
                <a:solidFill>
                  <a:schemeClr val="tx1"/>
                </a:solidFill>
              </a:rPr>
              <a:t>identifi</a:t>
            </a:r>
            <a:r>
              <a:rPr lang="hu-HU" sz="2600" dirty="0" smtClean="0">
                <a:solidFill>
                  <a:schemeClr val="tx1"/>
                </a:solidFill>
              </a:rPr>
              <a:t>c</a:t>
            </a:r>
            <a:r>
              <a:rPr lang="en-US" sz="2600" dirty="0" err="1" smtClean="0">
                <a:solidFill>
                  <a:schemeClr val="tx1"/>
                </a:solidFill>
              </a:rPr>
              <a:t>ation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8" name="Kép 7" descr="D:\OneDrive\BME\MSc\DiplTerv\Figures\car_standing_walking_sup_sdown.e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40359" r="5097" b="21672"/>
          <a:stretch/>
        </p:blipFill>
        <p:spPr bwMode="auto">
          <a:xfrm>
            <a:off x="5907314" y="1067264"/>
            <a:ext cx="6057706" cy="346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Képtalálat a következőre: „iphone logo”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13732" r="19708" b="19994"/>
          <a:stretch/>
        </p:blipFill>
        <p:spPr bwMode="auto">
          <a:xfrm>
            <a:off x="9507354" y="5142876"/>
            <a:ext cx="744477" cy="4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eeklogo.com/images/A/android-logo-9E4539A7DE-seeklogo.c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47" y="4921469"/>
            <a:ext cx="723049" cy="8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olecall.hu/wordpress/wp-content/uploads/2017/06/logo_100_notex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4" y="4800016"/>
            <a:ext cx="498181" cy="9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413692" y="5792613"/>
            <a:ext cx="1361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SoleCall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9"/>
    </mc:Choice>
    <mc:Fallback xmlns="">
      <p:transition spd="slow" advTm="21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DEEP LEARNING COLLABORATION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983" y="1259806"/>
            <a:ext cx="11684284" cy="53750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Continental Deep Learning Competence Center Budapest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Joint PhD student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BSc/MSc student topics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Research projects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BSc/MSc </a:t>
            </a:r>
            <a:r>
              <a:rPr lang="en-US" altLang="en-US" dirty="0">
                <a:solidFill>
                  <a:schemeClr val="tx1"/>
                </a:solidFill>
              </a:rPr>
              <a:t>student </a:t>
            </a:r>
            <a:r>
              <a:rPr lang="en-US" altLang="en-US" dirty="0" smtClean="0">
                <a:solidFill>
                  <a:schemeClr val="tx1"/>
                </a:solidFill>
              </a:rPr>
              <a:t>topics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AI Coalition Hungary</a:t>
            </a:r>
            <a:r>
              <a:rPr lang="hu-HU" altLang="en-US" b="1" dirty="0" smtClean="0">
                <a:solidFill>
                  <a:schemeClr val="tx1"/>
                </a:solidFill>
              </a:rPr>
              <a:t> – International Relations </a:t>
            </a:r>
            <a:r>
              <a:rPr lang="hu-HU" altLang="en-US" b="1" dirty="0" err="1" smtClean="0">
                <a:solidFill>
                  <a:schemeClr val="tx1"/>
                </a:solidFill>
              </a:rPr>
              <a:t>Workgroup</a:t>
            </a:r>
            <a:r>
              <a:rPr lang="hu-HU" altLang="en-US" b="1" dirty="0" smtClean="0">
                <a:solidFill>
                  <a:schemeClr val="tx1"/>
                </a:solidFill>
              </a:rPr>
              <a:t> </a:t>
            </a:r>
            <a:r>
              <a:rPr lang="hu-HU" altLang="en-US" b="1" dirty="0" err="1" smtClean="0">
                <a:solidFill>
                  <a:schemeClr val="tx1"/>
                </a:solidFill>
              </a:rPr>
              <a:t>Leader</a:t>
            </a:r>
            <a:endParaRPr lang="en-US" alt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AI</a:t>
            </a:r>
            <a:r>
              <a:rPr lang="hu-HU" altLang="en-US" b="1" dirty="0" smtClean="0">
                <a:solidFill>
                  <a:schemeClr val="tx1"/>
                </a:solidFill>
              </a:rPr>
              <a:t>4EU European AI </a:t>
            </a:r>
            <a:r>
              <a:rPr lang="hu-HU" altLang="en-US" b="1" dirty="0" err="1" smtClean="0">
                <a:solidFill>
                  <a:schemeClr val="tx1"/>
                </a:solidFill>
              </a:rPr>
              <a:t>On-Demand</a:t>
            </a:r>
            <a:r>
              <a:rPr lang="hu-HU" altLang="en-US" b="1" dirty="0" smtClean="0">
                <a:solidFill>
                  <a:schemeClr val="tx1"/>
                </a:solidFill>
              </a:rPr>
              <a:t> Platform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hu-HU" altLang="en-US" b="1" dirty="0" smtClean="0">
                <a:solidFill>
                  <a:schemeClr val="tx1"/>
                </a:solidFill>
              </a:rPr>
              <a:t>- National </a:t>
            </a:r>
            <a:r>
              <a:rPr lang="hu-HU" altLang="en-US" b="1" dirty="0" err="1" smtClean="0">
                <a:solidFill>
                  <a:schemeClr val="tx1"/>
                </a:solidFill>
              </a:rPr>
              <a:t>Contact</a:t>
            </a:r>
            <a:r>
              <a:rPr lang="hu-HU" altLang="en-US" b="1" dirty="0" smtClean="0">
                <a:solidFill>
                  <a:schemeClr val="tx1"/>
                </a:solidFill>
              </a:rPr>
              <a:t> </a:t>
            </a:r>
            <a:r>
              <a:rPr lang="hu-HU" altLang="en-US" b="1" dirty="0" err="1" smtClean="0">
                <a:solidFill>
                  <a:schemeClr val="tx1"/>
                </a:solidFill>
              </a:rPr>
              <a:t>Point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3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1"/>
          <p:cNvSpPr txBox="1">
            <a:spLocks/>
          </p:cNvSpPr>
          <p:nvPr/>
        </p:nvSpPr>
        <p:spPr>
          <a:xfrm>
            <a:off x="771626" y="577517"/>
            <a:ext cx="5578887" cy="5409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Deep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Learning</a:t>
            </a: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fundamentals</a:t>
            </a:r>
            <a:endParaRPr lang="en-US" sz="24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1100" b="1" dirty="0" smtClean="0">
              <a:solidFill>
                <a:srgbClr val="5FA404"/>
              </a:solidFill>
            </a:endParaRPr>
          </a:p>
          <a:p>
            <a:pPr marL="0" indent="0" defTabSz="314325">
              <a:buNone/>
            </a:pP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Time series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prediction</a:t>
            </a: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classification</a:t>
            </a:r>
            <a:endParaRPr lang="hu-HU" sz="24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multiple</a:t>
            </a:r>
            <a:r>
              <a:rPr lang="hu-H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timeframes</a:t>
            </a:r>
            <a:endParaRPr lang="hu-H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weak</a:t>
            </a:r>
            <a:r>
              <a:rPr lang="hu-H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coherence</a:t>
            </a:r>
            <a:endParaRPr lang="hu-H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attention</a:t>
            </a:r>
            <a:r>
              <a:rPr lang="hu-H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mechanism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hu-HU" sz="1100" dirty="0" smtClean="0">
              <a:solidFill>
                <a:srgbClr val="5FA404"/>
              </a:solidFill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Deep </a:t>
            </a:r>
            <a:r>
              <a:rPr lang="hu-HU" sz="2400" b="1" dirty="0" err="1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Reinforcement</a:t>
            </a:r>
            <a:r>
              <a:rPr lang="hu-HU" sz="2400" b="1" dirty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Learning</a:t>
            </a:r>
            <a:endParaRPr lang="en-US" sz="24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>
                <a:latin typeface="Roboto" panose="02000000000000000000" pitchFamily="2" charset="0"/>
                <a:ea typeface="Roboto" panose="02000000000000000000" pitchFamily="2" charset="0"/>
              </a:rPr>
              <a:t>p</a:t>
            </a:r>
            <a:r>
              <a:rPr lang="en-US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hysical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architecture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search</a:t>
            </a:r>
          </a:p>
          <a:p>
            <a:pPr lvl="1"/>
            <a:r>
              <a:rPr lang="hu-H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eural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architecture search</a:t>
            </a:r>
          </a:p>
          <a:p>
            <a:pPr lvl="1"/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automated</a:t>
            </a:r>
            <a:r>
              <a:rPr lang="hu-H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hu-HU" sz="20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riving</a:t>
            </a:r>
            <a:endParaRPr lang="hu-HU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hu-HU" sz="1100" b="1" dirty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Natural</a:t>
            </a: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Language</a:t>
            </a: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Processing</a:t>
            </a:r>
            <a:endParaRPr lang="en-US" sz="24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artalom helye 1"/>
          <p:cNvSpPr txBox="1">
            <a:spLocks/>
          </p:cNvSpPr>
          <p:nvPr/>
        </p:nvSpPr>
        <p:spPr>
          <a:xfrm>
            <a:off x="6088054" y="1126156"/>
            <a:ext cx="5399315" cy="486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 err="1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Speech</a:t>
            </a:r>
            <a:r>
              <a:rPr lang="hu-HU" sz="2400" b="1" dirty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400" b="1" dirty="0" err="1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technologies</a:t>
            </a:r>
            <a:endParaRPr lang="hu-HU" sz="2400" b="1" dirty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text-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peech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ynthesis</a:t>
            </a:r>
            <a:endParaRPr lang="hu-H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utomatic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peech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ecognition</a:t>
            </a:r>
            <a:endParaRPr lang="hu-H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edical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applications</a:t>
            </a:r>
            <a:endParaRPr lang="en-US" sz="20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motion</a:t>
            </a:r>
            <a:r>
              <a:rPr lang="en-US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detection</a:t>
            </a:r>
            <a:endParaRPr lang="hu-H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Sensor data analysis</a:t>
            </a:r>
            <a:endParaRPr lang="hu-HU" sz="24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Arial" panose="020B0604020202020204" pitchFamily="34" charset="0"/>
              <a:buAutoNum type="arabicPeriod" startAt="6"/>
            </a:pPr>
            <a:endParaRPr lang="en-US" sz="11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Embedded</a:t>
            </a:r>
            <a:r>
              <a:rPr lang="hu-HU" sz="2400" b="1" dirty="0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400" b="1" dirty="0" err="1" smtClean="0">
                <a:solidFill>
                  <a:srgbClr val="5FA4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devices</a:t>
            </a:r>
            <a:endParaRPr lang="hu-HU" sz="1100" b="1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odel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compression</a:t>
            </a:r>
            <a:endParaRPr lang="hu-HU" sz="20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ixed 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precision</a:t>
            </a:r>
            <a:endParaRPr lang="hu-HU" sz="20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hu-H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martphone</a:t>
            </a:r>
            <a:r>
              <a:rPr lang="hu-HU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/UAV </a:t>
            </a:r>
            <a:r>
              <a:rPr lang="hu-HU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implementations</a:t>
            </a:r>
            <a:endParaRPr lang="hu-HU" sz="2400" dirty="0" smtClean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5FA40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9</a:t>
            </a:fld>
            <a:endParaRPr lang="en-US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868327" y="176464"/>
            <a:ext cx="9096693" cy="767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oboto Black" panose="020B0604020202020204" charset="0"/>
                <a:ea typeface="Roboto Black" panose="020B0604020202020204" charset="0"/>
                <a:cs typeface="+mj-cs"/>
              </a:defRPr>
            </a:lvl1pPr>
          </a:lstStyle>
          <a:p>
            <a:pPr algn="r"/>
            <a:r>
              <a:rPr lang="hu-HU" dirty="0" smtClean="0"/>
              <a:t>RESEARCH FIELDS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4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0"/>
    </mc:Choice>
    <mc:Fallback xmlns="">
      <p:transition spd="slow" advTm="1871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8.4|5.9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2|1.9|2.4|2.1|2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">
  <a:themeElements>
    <a:clrScheme name="2015 WHITE Template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LI_Template_final.potx [Read-Only]" id="{70BAD3EC-A755-43B2-B29F-55B313885A7C}" vid="{4531EE54-B03D-436A-828A-1AB6379A8773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B15C52C607F04BBBFC39022164F8CD" ma:contentTypeVersion="11" ma:contentTypeDescription="Új dokumentum létrehozása." ma:contentTypeScope="" ma:versionID="219f1cd8cb2d4e93164f12d9251b01d5">
  <xsd:schema xmlns:xsd="http://www.w3.org/2001/XMLSchema" xmlns:xs="http://www.w3.org/2001/XMLSchema" xmlns:p="http://schemas.microsoft.com/office/2006/metadata/properties" xmlns:ns3="5d89b200-ffc2-4a12-8c7a-7a8cfee62e3b" xmlns:ns4="cb4db5fc-8a34-4fd8-b351-b4e2ef7f48ce" targetNamespace="http://schemas.microsoft.com/office/2006/metadata/properties" ma:root="true" ma:fieldsID="7d9e8f5dbc23f3b9277c7f267442389e" ns3:_="" ns4:_="">
    <xsd:import namespace="5d89b200-ffc2-4a12-8c7a-7a8cfee62e3b"/>
    <xsd:import namespace="cb4db5fc-8a34-4fd8-b351-b4e2ef7f48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b200-ffc2-4a12-8c7a-7a8cfee62e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db5fc-8a34-4fd8-b351-b4e2ef7f4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14847-0FF6-4DCE-B9B9-265599224C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E0FE66-0F61-47EF-A089-1114812A781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cb4db5fc-8a34-4fd8-b351-b4e2ef7f48ce"/>
    <ds:schemaRef ds:uri="http://purl.org/dc/dcmitype/"/>
    <ds:schemaRef ds:uri="5d89b200-ffc2-4a12-8c7a-7a8cfee62e3b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95F788-500F-4F1F-A977-84066E6F40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9b200-ffc2-4a12-8c7a-7a8cfee62e3b"/>
    <ds:schemaRef ds:uri="cb4db5fc-8a34-4fd8-b351-b4e2ef7f4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9080</TotalTime>
  <Words>432</Words>
  <Application>Microsoft Office PowerPoint</Application>
  <PresentationFormat>Panoramiczny</PresentationFormat>
  <Paragraphs>121</Paragraphs>
  <Slides>10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Roboto Black</vt:lpstr>
      <vt:lpstr>Calibri</vt:lpstr>
      <vt:lpstr>Roboto</vt:lpstr>
      <vt:lpstr>Calibri Light</vt:lpstr>
      <vt:lpstr>Roboto Light</vt:lpstr>
      <vt:lpstr>Wingdings</vt:lpstr>
      <vt:lpstr>Arial</vt:lpstr>
      <vt:lpstr>Trebuchet MS</vt:lpstr>
      <vt:lpstr>Office-téma</vt:lpstr>
      <vt:lpstr>1_Office-téma</vt:lpstr>
      <vt:lpstr>Title &amp; Bullet</vt:lpstr>
      <vt:lpstr>SmartLabs</vt:lpstr>
      <vt:lpstr>ABOUT US</vt:lpstr>
      <vt:lpstr>Prezentacja programu PowerPoint</vt:lpstr>
      <vt:lpstr>INDUSTRIAL PARTNERS AND SPINOFFS</vt:lpstr>
      <vt:lpstr>APPLICATIONS – SPEECH SYNTHESIS</vt:lpstr>
      <vt:lpstr>APPLICATIONS – SPEECH RECOGNITION</vt:lpstr>
      <vt:lpstr>APPLICATIONS – SENSOR DATA ANALYSIS</vt:lpstr>
      <vt:lpstr>DEEP LEARNING COLLABORATION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networks</dc:title>
  <dc:creator>Dr. Tóth Bálint Pál</dc:creator>
  <cp:lastModifiedBy>Marta Krutel</cp:lastModifiedBy>
  <cp:revision>278</cp:revision>
  <cp:lastPrinted>2021-02-11T10:16:51Z</cp:lastPrinted>
  <dcterms:created xsi:type="dcterms:W3CDTF">2015-11-16T12:48:34Z</dcterms:created>
  <dcterms:modified xsi:type="dcterms:W3CDTF">2022-01-19T08:39:49Z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0x0101000FB15C52C607F04BBBFC39022164F8CD</vt:lpwstr>
  </property>
</Properties>
</file>