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3"/>
  </p:notesMasterIdLst>
  <p:sldIdLst>
    <p:sldId id="273" r:id="rId6"/>
    <p:sldId id="285" r:id="rId7"/>
    <p:sldId id="291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0A4D1C-5FDC-659F-A7EC-60A4252E73DE}" name="Del Vecchio Ginevra" initials="DG" userId="S::ginevra.delvecchio_cor.europa.eu#ext#@eceuropaeu.onmicrosoft.com::15c540f8-f549-4803-bd97-1943e6bd631b" providerId="AD"/>
  <p188:author id="{0EB31F90-C074-6EA7-4E7F-065BFB8F1189}" name="Betty Tkadlcikova (CoR)" initials="B(" userId="S::betty.tkadlcikova_cor.europa.eu#ext#@eceuropaeu.onmicrosoft.com::96ba4404-4e23-4091-a06d-034b2ff3d767" providerId="AD"/>
  <p188:author id="{C8AE60AC-AC10-BE85-AA8A-E7492884256D}" name="Ciampaglione Paolo" initials="CP" userId="S::paolo.ciampaglione_cor.europa.eu#ext#@eceuropaeu.onmicrosoft.com::5145b5dc-8aa0-4923-86aa-c39beda7fb83" providerId="AD"/>
  <p188:author id="{F1C489B6-3C8A-6F1B-A2BB-3DE1997FA6C5}" name="BISIAUX Amaury (REGIO-EXT)" initials="B(" userId="S::amaury.bisiaux@ext.ec.europa.eu::9872995e-11b9-4df5-be09-a53f32e021c0" providerId="AD"/>
  <p188:author id="{72320DB8-E510-3E22-F6A2-E15A1AADCEB3}" name="RIZZO Anna (REGIO)" initials="R(" userId="S::anna.rizzo@ec.europa.eu::a8edabb2-fa99-4be8-8ed0-d02256a0e5b4" providerId="AD"/>
  <p188:author id="{DE7D61D7-1FBA-B608-D05C-E7187BCB537C}" name="QUITADAMO Angela Pia (REGIO-EXT)" initials="Q(" userId="S::angela-pia.quitadamo@ext.ec.europa.eu::e8c829bf-8492-48ad-8c19-8ab35a7d1375" providerId="AD"/>
  <p188:author id="{04A468EB-7DA9-382D-B7FF-D4EA5F550C3E}" name="PINTO Jose Antonio (REGIO)" initials="P(" userId="S::jose-antonio.pinto@ec.europa.eu::74eefbd4-9375-4550-9e4f-662c4e0315d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Roelandt" initials="nroe" lastIdx="5" clrIdx="0">
    <p:extLst>
      <p:ext uri="{19B8F6BF-5375-455C-9EA6-DF929625EA0E}">
        <p15:presenceInfo xmlns:p15="http://schemas.microsoft.com/office/powerpoint/2012/main" userId="Nathalie Roelandt" providerId="None"/>
      </p:ext>
    </p:extLst>
  </p:cmAuthor>
  <p:cmAuthor id="2" name="Del Vecchio Ginevra" initials="DVG" lastIdx="14" clrIdx="2">
    <p:extLst>
      <p:ext uri="{19B8F6BF-5375-455C-9EA6-DF929625EA0E}">
        <p15:presenceInfo xmlns:p15="http://schemas.microsoft.com/office/powerpoint/2012/main" userId="S-1-5-21-8915387-2032300435-1842888061-466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932"/>
    <a:srgbClr val="F6AA76"/>
    <a:srgbClr val="F38F4D"/>
    <a:srgbClr val="9AC43F"/>
    <a:srgbClr val="F49356"/>
    <a:srgbClr val="F28943"/>
    <a:srgbClr val="80C284"/>
    <a:srgbClr val="56B6DB"/>
    <a:srgbClr val="F9C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152D9-30C7-A1FC-D416-631D8B02BB00}" v="461" dt="2022-05-18T13:48:58.179"/>
    <p1510:client id="{02502287-C3BC-4B0C-B06B-0DE68C62CD3D}" v="1" dt="2022-05-24T07:27:12.088"/>
    <p1510:client id="{0EDABB2F-53EC-7463-2E09-6D01EDC40730}" v="44" dt="2022-01-20T09:54:29.858"/>
    <p1510:client id="{11A07DA3-041B-4AAD-AB93-333451A75B27}" v="48" dt="2022-05-24T14:50:19.991"/>
    <p1510:client id="{1636A9EF-B5E9-41DB-91C2-B671B9E3DFE8}" v="2" dt="2022-01-21T15:30:05.404"/>
    <p1510:client id="{1D5B04DB-0B1E-4AAF-B70D-819E687B4CEF}" v="46" dt="2022-05-25T12:32:25.587"/>
    <p1510:client id="{20F4773E-6DE4-4B93-AEC8-9194A8970747}" v="466" dt="2022-05-30T14:34:30.263"/>
    <p1510:client id="{222106DE-C481-47F0-B899-9346EF50C944}" v="353" dt="2022-01-21T12:18:43.181"/>
    <p1510:client id="{2668E0F2-ACC8-498B-959D-0CA281EF0922}" v="11" dt="2022-05-30T07:08:56.267"/>
    <p1510:client id="{2C4BD2BC-D82C-465A-8021-149A8141F784}" v="55" dt="2022-05-24T09:04:35.290"/>
    <p1510:client id="{2FBDC64D-037E-4381-BF37-C231169691B1}" v="4" dt="2022-05-24T11:59:31.253"/>
    <p1510:client id="{3041E4F2-2D5F-4091-B35E-CE5A73F0DC3B}" v="24" dt="2022-05-24T14:40:33.468"/>
    <p1510:client id="{341BA52E-A901-CB77-6E1C-68644CF0097D}" v="9" dt="2022-05-25T13:45:50.966"/>
    <p1510:client id="{38FEC3EE-B417-B519-D906-9A40103090DA}" v="2" dt="2022-05-24T14:21:16.905"/>
    <p1510:client id="{3B357EAA-FF64-458B-B777-59E13A5F42B9}" v="6" dt="2022-05-25T14:35:23.036"/>
    <p1510:client id="{4EF2E001-6F3C-4D82-9677-F4CA05F13F4B}" v="83" dt="2022-05-25T16:17:16.406"/>
    <p1510:client id="{515001AC-B4C0-4B9B-B003-94E3762F4F82}" v="15" dt="2022-05-23T07:44:24.477"/>
    <p1510:client id="{53A3B5F4-4D49-4B2E-97E3-8FDF17BB3485}" v="10" dt="2022-05-20T12:05:49.355"/>
    <p1510:client id="{548D0A2D-5F2A-46EB-AE17-F2027F72BEA9}" v="48" dt="2022-05-30T11:37:42.485"/>
    <p1510:client id="{57F91D7F-0929-4F70-A17A-49FE77DE63C2}" v="30" dt="2022-05-24T10:47:54.962"/>
    <p1510:client id="{59EFD087-99EA-4952-8166-E37D7F55D1BC}" v="11" dt="2022-05-30T13:27:54.750"/>
    <p1510:client id="{619C9990-9071-42AF-8D05-22ADB1199E08}" v="8" dt="2022-05-30T18:08:30.495"/>
    <p1510:client id="{668545F8-CD48-4EEC-B9B0-8F913FA697FB}" v="282" dt="2022-05-20T12:54:43.257"/>
    <p1510:client id="{70D7DF84-C9CB-9006-78E6-1AD49F6B4FA9}" v="3" dt="2022-05-30T20:16:32.566"/>
    <p1510:client id="{7FC4002F-47F1-4F35-A334-CA739E0592A8}" v="4" dt="2022-01-21T15:31:42.304"/>
    <p1510:client id="{80396C4E-BD7F-4BB2-A59B-42F182A9416B}" v="46" dt="2022-05-16T09:37:58.244"/>
    <p1510:client id="{89E5E2BC-41AD-1394-95F3-A392061122D0}" v="45" dt="2022-05-16T09:53:43.234"/>
    <p1510:client id="{8FC443C6-DC97-4E5E-BCC1-1775CD4B32FE}" v="135" dt="2022-05-30T17:38:09.215"/>
    <p1510:client id="{943C909F-EF5B-E90E-45CF-265DCECDE02A}" v="4" dt="2022-05-30T21:16:19.137"/>
    <p1510:client id="{96E8A56F-29C6-4696-A5CA-613F88CB11E1}" v="26" dt="2022-05-30T12:09:19.419"/>
    <p1510:client id="{A6EBDF0C-DBE1-066A-749C-1D59EE05FD00}" v="28" dt="2022-05-20T11:10:57.569"/>
    <p1510:client id="{A704DE02-D1BF-4EDA-BE21-731D15BFEB5B}" v="5" dt="2022-05-25T13:18:44.659"/>
    <p1510:client id="{AFE53B11-310C-4F45-BA57-1878642F30AF}" v="349" dt="2022-05-30T16:16:30.649"/>
    <p1510:client id="{B5A31281-4001-E4F9-A3FF-0336ABFBC943}" v="826" dt="2022-05-20T14:28:14.276"/>
    <p1510:client id="{C6F7D700-66FA-4009-A14F-2F41EED37BEA}" v="109" dt="2022-05-19T14:51:09.767"/>
    <p1510:client id="{C8357EB5-7E95-6CF1-195F-1B945A529FB8}" v="24" dt="2022-05-30T11:01:06.079"/>
    <p1510:client id="{CB4393AE-2AA6-3B40-49B5-D5A8211C2BB6}" v="1" dt="2022-05-30T13:46:06.036"/>
    <p1510:client id="{D264C1EE-0295-52F6-D7BD-AAEACCE9C86F}" v="1" dt="2022-05-20T11:13:19.980"/>
    <p1510:client id="{D2B2A61C-7DEF-5121-80BD-347646798C1B}" v="17" dt="2022-05-30T08:49:11.979"/>
    <p1510:client id="{D312DB79-1BC5-CBEB-2496-54B2F5B457BB}" v="9" dt="2022-05-24T15:05:58.331"/>
    <p1510:client id="{D9CB1B75-7C88-4C7E-BB74-502291297D88}" v="292" dt="2022-05-25T11:23:47.755"/>
    <p1510:client id="{DA385FCC-6534-4179-98E5-386C7921AD35}" v="5" dt="2022-05-25T14:38:33.660"/>
    <p1510:client id="{DB6AA9E4-ADD6-3F3A-7DF1-0A975B4993EF}" v="1" dt="2022-05-30T14:32:54.038"/>
    <p1510:client id="{DD478362-9D2A-8053-D488-047237D76240}" v="135" dt="2022-05-25T16:49:59.570"/>
    <p1510:client id="{DE0A5256-6027-0ADB-7D5A-0DD09C5A9369}" v="1" dt="2022-05-17T07:25:28.811"/>
    <p1510:client id="{E3CF778D-5D45-01CB-075F-C4966F2D72D1}" v="586" dt="2022-05-25T07:35:59.052"/>
    <p1510:client id="{EA6779EC-0D58-46EA-8569-A19837275550}" v="4" dt="2022-05-31T05:45:10.062"/>
    <p1510:client id="{F985B66A-FCC5-433C-BBB3-6651EBA2D5CD}" v="47" dt="2022-01-21T15:44:12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40301-5320-494E-AEC3-C563FAE72963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59DC2654-8216-4F97-9C04-0BD7D548717E}">
      <dgm:prSet phldrT="[Text]" phldr="1"/>
      <dgm:spPr/>
      <dgm:t>
        <a:bodyPr/>
        <a:lstStyle/>
        <a:p>
          <a:endParaRPr lang="en-US" dirty="0"/>
        </a:p>
      </dgm:t>
    </dgm:pt>
    <dgm:pt modelId="{FABCC9EA-D97E-4ACF-8ADA-2FDAF1DE52E2}" type="parTrans" cxnId="{15C7A603-1715-4C03-B733-B9F92522C96E}">
      <dgm:prSet/>
      <dgm:spPr/>
      <dgm:t>
        <a:bodyPr/>
        <a:lstStyle/>
        <a:p>
          <a:endParaRPr lang="en-US"/>
        </a:p>
      </dgm:t>
    </dgm:pt>
    <dgm:pt modelId="{6B33DB4A-4C20-4AA6-973D-EB47D1D23AD4}" type="sibTrans" cxnId="{15C7A603-1715-4C03-B733-B9F92522C96E}">
      <dgm:prSet/>
      <dgm:spPr/>
      <dgm:t>
        <a:bodyPr/>
        <a:lstStyle/>
        <a:p>
          <a:endParaRPr lang="en-US"/>
        </a:p>
      </dgm:t>
    </dgm:pt>
    <dgm:pt modelId="{447240B6-9F85-441B-A474-DB421C327A8C}">
      <dgm:prSet custT="1"/>
      <dgm:spPr/>
      <dgm:t>
        <a:bodyPr/>
        <a:lstStyle/>
        <a:p>
          <a:r>
            <a:rPr lang="en-US" sz="2400" b="1" i="0" dirty="0" smtClean="0">
              <a:solidFill>
                <a:srgbClr val="F49356"/>
              </a:solidFill>
              <a:effectLst/>
              <a:latin typeface="+mn-lt"/>
            </a:rPr>
            <a:t>Priority 1 - A competitive region through innovation, digitalization and dynamic enterprises </a:t>
          </a:r>
          <a:endParaRPr lang="en-US" sz="2400" b="1" i="0" dirty="0">
            <a:solidFill>
              <a:srgbClr val="F49356"/>
            </a:solidFill>
            <a:effectLst/>
            <a:latin typeface="+mn-lt"/>
          </a:endParaRPr>
        </a:p>
      </dgm:t>
    </dgm:pt>
    <dgm:pt modelId="{A3F4089A-C3A4-4FA0-8AA0-7EFD95933D4E}" type="parTrans" cxnId="{8D40D03F-2E1E-43E4-9704-A228EB8E6628}">
      <dgm:prSet/>
      <dgm:spPr/>
      <dgm:t>
        <a:bodyPr/>
        <a:lstStyle/>
        <a:p>
          <a:endParaRPr lang="en-US"/>
        </a:p>
      </dgm:t>
    </dgm:pt>
    <dgm:pt modelId="{CD3BD92D-6168-4AC9-9725-FAE76A03B005}" type="sibTrans" cxnId="{8D40D03F-2E1E-43E4-9704-A228EB8E6628}">
      <dgm:prSet/>
      <dgm:spPr/>
      <dgm:t>
        <a:bodyPr/>
        <a:lstStyle/>
        <a:p>
          <a:endParaRPr lang="en-US"/>
        </a:p>
      </dgm:t>
    </dgm:pt>
    <dgm:pt modelId="{3C773A9D-A978-4E11-A090-39ED93BB1D9C}">
      <dgm:prSet custT="1"/>
      <dgm:spPr/>
      <dgm:t>
        <a:bodyPr/>
        <a:lstStyle/>
        <a:p>
          <a:r>
            <a:rPr lang="en-US" sz="2400" b="1" i="0" dirty="0" smtClean="0">
              <a:solidFill>
                <a:srgbClr val="F49356"/>
              </a:solidFill>
              <a:effectLst/>
              <a:latin typeface="+mn-lt"/>
            </a:rPr>
            <a:t>Priority 2 - A digitalized region</a:t>
          </a:r>
          <a:endParaRPr lang="en-US" sz="2400" dirty="0">
            <a:solidFill>
              <a:srgbClr val="F49356"/>
            </a:solidFill>
            <a:effectLst/>
          </a:endParaRPr>
        </a:p>
      </dgm:t>
    </dgm:pt>
    <dgm:pt modelId="{48EE43EC-DB16-45D0-B351-6B4E739BD5A6}" type="parTrans" cxnId="{1111B361-0B5A-4E02-8675-1764E441ABC5}">
      <dgm:prSet/>
      <dgm:spPr/>
      <dgm:t>
        <a:bodyPr/>
        <a:lstStyle/>
        <a:p>
          <a:endParaRPr lang="en-US"/>
        </a:p>
      </dgm:t>
    </dgm:pt>
    <dgm:pt modelId="{030CD2A8-346A-475E-AFC1-3A8158B6E9A5}" type="sibTrans" cxnId="{1111B361-0B5A-4E02-8675-1764E441ABC5}">
      <dgm:prSet/>
      <dgm:spPr/>
      <dgm:t>
        <a:bodyPr/>
        <a:lstStyle/>
        <a:p>
          <a:endParaRPr lang="en-US"/>
        </a:p>
      </dgm:t>
    </dgm:pt>
    <dgm:pt modelId="{3ECFCD2E-B3F4-4856-A66B-91BF6EFE90B6}">
      <dgm:prSet phldrT="[Text]" phldr="1"/>
      <dgm:spPr/>
      <dgm:t>
        <a:bodyPr/>
        <a:lstStyle/>
        <a:p>
          <a:endParaRPr lang="en-US"/>
        </a:p>
      </dgm:t>
    </dgm:pt>
    <dgm:pt modelId="{935D4A98-9E90-4064-9684-1EB3B03411F7}" type="parTrans" cxnId="{5DD5CEB0-F7D2-4125-9E88-04E340BECD2C}">
      <dgm:prSet/>
      <dgm:spPr/>
      <dgm:t>
        <a:bodyPr/>
        <a:lstStyle/>
        <a:p>
          <a:endParaRPr lang="en-US"/>
        </a:p>
      </dgm:t>
    </dgm:pt>
    <dgm:pt modelId="{45873CDF-AB2B-4616-BC78-502FABB441BC}" type="sibTrans" cxnId="{5DD5CEB0-F7D2-4125-9E88-04E340BECD2C}">
      <dgm:prSet/>
      <dgm:spPr/>
      <dgm:t>
        <a:bodyPr/>
        <a:lstStyle/>
        <a:p>
          <a:endParaRPr lang="en-US"/>
        </a:p>
      </dgm:t>
    </dgm:pt>
    <dgm:pt modelId="{27FAF2E1-E7F1-4866-96D4-E8EFFC57B885}">
      <dgm:prSet phldrT="[Text]" phldr="1"/>
      <dgm:spPr/>
      <dgm:t>
        <a:bodyPr/>
        <a:lstStyle/>
        <a:p>
          <a:endParaRPr lang="en-US"/>
        </a:p>
      </dgm:t>
    </dgm:pt>
    <dgm:pt modelId="{F7B792BB-EF74-4E0F-A689-AAAA964FC0A1}" type="parTrans" cxnId="{C751E095-3A7D-4B5E-8255-79D7D9A7681E}">
      <dgm:prSet/>
      <dgm:spPr/>
      <dgm:t>
        <a:bodyPr/>
        <a:lstStyle/>
        <a:p>
          <a:endParaRPr lang="en-US"/>
        </a:p>
      </dgm:t>
    </dgm:pt>
    <dgm:pt modelId="{88599336-A635-4512-B8A7-A02673534908}" type="sibTrans" cxnId="{C751E095-3A7D-4B5E-8255-79D7D9A7681E}">
      <dgm:prSet/>
      <dgm:spPr/>
      <dgm:t>
        <a:bodyPr/>
        <a:lstStyle/>
        <a:p>
          <a:endParaRPr lang="en-US"/>
        </a:p>
      </dgm:t>
    </dgm:pt>
    <dgm:pt modelId="{74088716-2207-486C-B96B-BAACB8674621}">
      <dgm:prSet phldrT="[Text]" phldr="1"/>
      <dgm:spPr/>
      <dgm:t>
        <a:bodyPr/>
        <a:lstStyle/>
        <a:p>
          <a:endParaRPr lang="en-US"/>
        </a:p>
      </dgm:t>
    </dgm:pt>
    <dgm:pt modelId="{E9C13876-2DC7-4C47-8CDF-07097A9A450A}" type="parTrans" cxnId="{B493643D-C484-47FF-9C31-F77F534B1DB8}">
      <dgm:prSet/>
      <dgm:spPr/>
      <dgm:t>
        <a:bodyPr/>
        <a:lstStyle/>
        <a:p>
          <a:endParaRPr lang="en-US"/>
        </a:p>
      </dgm:t>
    </dgm:pt>
    <dgm:pt modelId="{FDF68F2A-1E66-4AE4-8297-216599A83656}" type="sibTrans" cxnId="{B493643D-C484-47FF-9C31-F77F534B1DB8}">
      <dgm:prSet/>
      <dgm:spPr/>
      <dgm:t>
        <a:bodyPr/>
        <a:lstStyle/>
        <a:p>
          <a:endParaRPr lang="en-US"/>
        </a:p>
      </dgm:t>
    </dgm:pt>
    <dgm:pt modelId="{F9783993-4884-4001-8BD9-5011852E4A09}">
      <dgm:prSet phldrT="[Text]" custT="1"/>
      <dgm:spPr/>
      <dgm:t>
        <a:bodyPr/>
        <a:lstStyle/>
        <a:p>
          <a:r>
            <a:rPr lang="en-US" sz="2400" b="1" i="0" smtClean="0">
              <a:solidFill>
                <a:srgbClr val="F49356"/>
              </a:solidFill>
              <a:effectLst/>
              <a:latin typeface="+mn-lt"/>
            </a:rPr>
            <a:t>Priority 7 - </a:t>
          </a:r>
          <a:r>
            <a:rPr lang="en-US" sz="2400" b="1" smtClean="0">
              <a:solidFill>
                <a:srgbClr val="F49356"/>
              </a:solidFill>
              <a:effectLst/>
            </a:rPr>
            <a:t>An attractive and inclusive region</a:t>
          </a:r>
          <a:endParaRPr lang="en-US" sz="2400" dirty="0">
            <a:solidFill>
              <a:srgbClr val="F49356"/>
            </a:solidFill>
            <a:effectLst/>
          </a:endParaRPr>
        </a:p>
      </dgm:t>
    </dgm:pt>
    <dgm:pt modelId="{91880A73-9E37-4BBF-B9B3-440E7AD820BC}" type="sibTrans" cxnId="{D9F50888-92D1-4E69-9B68-3040F6B09252}">
      <dgm:prSet/>
      <dgm:spPr/>
      <dgm:t>
        <a:bodyPr/>
        <a:lstStyle/>
        <a:p>
          <a:endParaRPr lang="en-US"/>
        </a:p>
      </dgm:t>
    </dgm:pt>
    <dgm:pt modelId="{8030CD1C-A9D7-41F8-8F6B-402AD74DBE76}" type="parTrans" cxnId="{D9F50888-92D1-4E69-9B68-3040F6B09252}">
      <dgm:prSet/>
      <dgm:spPr/>
      <dgm:t>
        <a:bodyPr/>
        <a:lstStyle/>
        <a:p>
          <a:endParaRPr lang="en-US"/>
        </a:p>
      </dgm:t>
    </dgm:pt>
    <dgm:pt modelId="{0BBF24B3-46F7-4E12-BFF0-85F1E6AD9728}">
      <dgm:prSet custT="1"/>
      <dgm:spPr/>
      <dgm:t>
        <a:bodyPr/>
        <a:lstStyle/>
        <a:p>
          <a:r>
            <a:rPr lang="en-US" sz="2400" b="1" i="0" dirty="0" smtClean="0">
              <a:solidFill>
                <a:srgbClr val="F49356"/>
              </a:solidFill>
              <a:effectLst/>
              <a:latin typeface="+mn-lt"/>
            </a:rPr>
            <a:t>Priority 6 - A region with modern educational infrastructure</a:t>
          </a:r>
          <a:endParaRPr lang="en-US" sz="2400" dirty="0">
            <a:solidFill>
              <a:srgbClr val="F49356"/>
            </a:solidFill>
            <a:effectLst/>
          </a:endParaRPr>
        </a:p>
      </dgm:t>
    </dgm:pt>
    <dgm:pt modelId="{C78C9448-33CD-4DD0-8105-E82611B853E5}" type="sibTrans" cxnId="{72EAE753-CDB2-4BEC-8E6E-2E1F65CCA573}">
      <dgm:prSet/>
      <dgm:spPr/>
      <dgm:t>
        <a:bodyPr/>
        <a:lstStyle/>
        <a:p>
          <a:endParaRPr lang="en-US"/>
        </a:p>
      </dgm:t>
    </dgm:pt>
    <dgm:pt modelId="{352221EB-5A2D-47D4-A6E7-2F4EC06A4F9D}" type="parTrans" cxnId="{72EAE753-CDB2-4BEC-8E6E-2E1F65CCA573}">
      <dgm:prSet/>
      <dgm:spPr/>
      <dgm:t>
        <a:bodyPr/>
        <a:lstStyle/>
        <a:p>
          <a:endParaRPr lang="en-US"/>
        </a:p>
      </dgm:t>
    </dgm:pt>
    <dgm:pt modelId="{972AE8C4-F67E-4987-B0DB-167DE6B71B9E}">
      <dgm:prSet custT="1"/>
      <dgm:spPr/>
      <dgm:t>
        <a:bodyPr/>
        <a:lstStyle/>
        <a:p>
          <a:r>
            <a:rPr lang="en-US" sz="2400" b="1" i="0" smtClean="0">
              <a:solidFill>
                <a:srgbClr val="F49356"/>
              </a:solidFill>
              <a:effectLst/>
              <a:latin typeface="+mn-lt"/>
            </a:rPr>
            <a:t>Priority 5 - An accessible region</a:t>
          </a:r>
          <a:endParaRPr lang="en-US" sz="2400" dirty="0">
            <a:solidFill>
              <a:srgbClr val="F49356"/>
            </a:solidFill>
            <a:effectLst/>
          </a:endParaRPr>
        </a:p>
      </dgm:t>
    </dgm:pt>
    <dgm:pt modelId="{FC93EC5F-A855-42D3-AA88-F96BEB305C9F}" type="sibTrans" cxnId="{ADC27386-F86F-4691-9827-D16A4A38A383}">
      <dgm:prSet/>
      <dgm:spPr/>
      <dgm:t>
        <a:bodyPr/>
        <a:lstStyle/>
        <a:p>
          <a:endParaRPr lang="en-US"/>
        </a:p>
      </dgm:t>
    </dgm:pt>
    <dgm:pt modelId="{D7FA3C2D-1C73-4FB8-A4E5-F7F5FE85EC69}" type="parTrans" cxnId="{ADC27386-F86F-4691-9827-D16A4A38A383}">
      <dgm:prSet/>
      <dgm:spPr/>
      <dgm:t>
        <a:bodyPr/>
        <a:lstStyle/>
        <a:p>
          <a:endParaRPr lang="en-US"/>
        </a:p>
      </dgm:t>
    </dgm:pt>
    <dgm:pt modelId="{6C4E6354-C2E3-47F4-BE99-58873A6F700D}">
      <dgm:prSet custT="1"/>
      <dgm:spPr/>
      <dgm:t>
        <a:bodyPr/>
        <a:lstStyle/>
        <a:p>
          <a:r>
            <a:rPr lang="en-US" sz="2400" b="1" i="0" dirty="0" smtClean="0">
              <a:solidFill>
                <a:srgbClr val="F49356"/>
              </a:solidFill>
              <a:effectLst/>
              <a:latin typeface="+mn-lt"/>
            </a:rPr>
            <a:t>Priority 4 - A region with high mobility</a:t>
          </a:r>
          <a:endParaRPr lang="en-US" sz="2400" dirty="0">
            <a:solidFill>
              <a:srgbClr val="F49356"/>
            </a:solidFill>
            <a:effectLst/>
          </a:endParaRPr>
        </a:p>
      </dgm:t>
    </dgm:pt>
    <dgm:pt modelId="{FF287872-78C1-47C1-A6C8-923ADA523633}" type="sibTrans" cxnId="{39FE8260-F270-491E-ABF5-8BB11B144F3C}">
      <dgm:prSet/>
      <dgm:spPr/>
      <dgm:t>
        <a:bodyPr/>
        <a:lstStyle/>
        <a:p>
          <a:endParaRPr lang="en-US"/>
        </a:p>
      </dgm:t>
    </dgm:pt>
    <dgm:pt modelId="{0EBDD63B-2633-4974-B17B-E29692750419}" type="parTrans" cxnId="{39FE8260-F270-491E-ABF5-8BB11B144F3C}">
      <dgm:prSet/>
      <dgm:spPr/>
      <dgm:t>
        <a:bodyPr/>
        <a:lstStyle/>
        <a:p>
          <a:endParaRPr lang="en-US"/>
        </a:p>
      </dgm:t>
    </dgm:pt>
    <dgm:pt modelId="{A909ABCA-C9D3-4DBC-BB81-AA3C6D26F07C}">
      <dgm:prSet custT="1"/>
      <dgm:spPr/>
      <dgm:t>
        <a:bodyPr/>
        <a:lstStyle/>
        <a:p>
          <a:r>
            <a:rPr lang="en-US" sz="2400" b="1" i="0" dirty="0" smtClean="0">
              <a:solidFill>
                <a:srgbClr val="F49356"/>
              </a:solidFill>
              <a:effectLst/>
              <a:latin typeface="+mn-lt"/>
            </a:rPr>
            <a:t>Priority 3 - An environmentally friendly region</a:t>
          </a:r>
          <a:endParaRPr lang="en-US" sz="2400" dirty="0">
            <a:solidFill>
              <a:srgbClr val="F49356"/>
            </a:solidFill>
            <a:effectLst/>
          </a:endParaRPr>
        </a:p>
      </dgm:t>
    </dgm:pt>
    <dgm:pt modelId="{4844CC55-7946-4BC4-9361-755167E6AB35}" type="sibTrans" cxnId="{C1CDB0D5-F7C4-4D24-A2DA-CEDF91CE878B}">
      <dgm:prSet/>
      <dgm:spPr/>
      <dgm:t>
        <a:bodyPr/>
        <a:lstStyle/>
        <a:p>
          <a:endParaRPr lang="en-US"/>
        </a:p>
      </dgm:t>
    </dgm:pt>
    <dgm:pt modelId="{0DD84C5B-B327-49F9-A59A-C34F16C8A50F}" type="parTrans" cxnId="{C1CDB0D5-F7C4-4D24-A2DA-CEDF91CE878B}">
      <dgm:prSet/>
      <dgm:spPr/>
      <dgm:t>
        <a:bodyPr/>
        <a:lstStyle/>
        <a:p>
          <a:endParaRPr lang="en-US"/>
        </a:p>
      </dgm:t>
    </dgm:pt>
    <dgm:pt modelId="{6A516372-51BB-40FE-AF18-108BDC34655B}" type="pres">
      <dgm:prSet presAssocID="{65E40301-5320-494E-AEC3-C563FAE729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o-RO"/>
        </a:p>
      </dgm:t>
    </dgm:pt>
    <dgm:pt modelId="{FF73EF4F-2C73-45FD-A34E-46E86809701B}" type="pres">
      <dgm:prSet presAssocID="{65E40301-5320-494E-AEC3-C563FAE72963}" presName="Name1" presStyleCnt="0"/>
      <dgm:spPr/>
      <dgm:t>
        <a:bodyPr/>
        <a:lstStyle/>
        <a:p>
          <a:endParaRPr lang="en-US"/>
        </a:p>
      </dgm:t>
    </dgm:pt>
    <dgm:pt modelId="{6D377B8A-6124-4CF9-BCDF-50F1DC46CA67}" type="pres">
      <dgm:prSet presAssocID="{65E40301-5320-494E-AEC3-C563FAE72963}" presName="cycle" presStyleCnt="0"/>
      <dgm:spPr/>
      <dgm:t>
        <a:bodyPr/>
        <a:lstStyle/>
        <a:p>
          <a:endParaRPr lang="en-US"/>
        </a:p>
      </dgm:t>
    </dgm:pt>
    <dgm:pt modelId="{EDA4F50D-B037-4EFC-BCB1-596521CE5170}" type="pres">
      <dgm:prSet presAssocID="{65E40301-5320-494E-AEC3-C563FAE72963}" presName="srcNode" presStyleLbl="node1" presStyleIdx="0" presStyleCnt="7"/>
      <dgm:spPr/>
      <dgm:t>
        <a:bodyPr/>
        <a:lstStyle/>
        <a:p>
          <a:endParaRPr lang="en-US"/>
        </a:p>
      </dgm:t>
    </dgm:pt>
    <dgm:pt modelId="{CDF6FB2E-C999-4563-85B9-02CB3ED3D0DF}" type="pres">
      <dgm:prSet presAssocID="{65E40301-5320-494E-AEC3-C563FAE72963}" presName="conn" presStyleLbl="parChTrans1D2" presStyleIdx="0" presStyleCnt="1"/>
      <dgm:spPr/>
      <dgm:t>
        <a:bodyPr/>
        <a:lstStyle/>
        <a:p>
          <a:endParaRPr lang="ro-RO"/>
        </a:p>
      </dgm:t>
    </dgm:pt>
    <dgm:pt modelId="{A3083A38-0FB9-4382-8B86-99ABAE3AFEF4}" type="pres">
      <dgm:prSet presAssocID="{65E40301-5320-494E-AEC3-C563FAE72963}" presName="extraNode" presStyleLbl="node1" presStyleIdx="0" presStyleCnt="7"/>
      <dgm:spPr/>
      <dgm:t>
        <a:bodyPr/>
        <a:lstStyle/>
        <a:p>
          <a:endParaRPr lang="en-US"/>
        </a:p>
      </dgm:t>
    </dgm:pt>
    <dgm:pt modelId="{EFF89269-BA54-44FC-91F6-668F713C5C1F}" type="pres">
      <dgm:prSet presAssocID="{65E40301-5320-494E-AEC3-C563FAE72963}" presName="dstNode" presStyleLbl="node1" presStyleIdx="0" presStyleCnt="7"/>
      <dgm:spPr/>
      <dgm:t>
        <a:bodyPr/>
        <a:lstStyle/>
        <a:p>
          <a:endParaRPr lang="en-US"/>
        </a:p>
      </dgm:t>
    </dgm:pt>
    <dgm:pt modelId="{48AE0F27-B437-46EC-8A35-8B1849DBAC36}" type="pres">
      <dgm:prSet presAssocID="{447240B6-9F85-441B-A474-DB421C327A8C}" presName="text_1" presStyleLbl="node1" presStyleIdx="0" presStyleCnt="7" custScaleX="99957" custScaleY="17262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C509438-E9C1-4590-93FF-4EC8F20AA125}" type="pres">
      <dgm:prSet presAssocID="{447240B6-9F85-441B-A474-DB421C327A8C}" presName="accent_1" presStyleCnt="0"/>
      <dgm:spPr/>
      <dgm:t>
        <a:bodyPr/>
        <a:lstStyle/>
        <a:p>
          <a:endParaRPr lang="en-US"/>
        </a:p>
      </dgm:t>
    </dgm:pt>
    <dgm:pt modelId="{2C02BEFC-86F0-476B-BFE6-1F93CFF1726E}" type="pres">
      <dgm:prSet presAssocID="{447240B6-9F85-441B-A474-DB421C327A8C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AADC1D18-05BD-4CD6-9964-7CDC394CA072}" type="pres">
      <dgm:prSet presAssocID="{3C773A9D-A978-4E11-A090-39ED93BB1D9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55153C8-7DC4-413D-81FC-0EB92F4E8D79}" type="pres">
      <dgm:prSet presAssocID="{3C773A9D-A978-4E11-A090-39ED93BB1D9C}" presName="accent_2" presStyleCnt="0"/>
      <dgm:spPr/>
      <dgm:t>
        <a:bodyPr/>
        <a:lstStyle/>
        <a:p>
          <a:endParaRPr lang="en-US"/>
        </a:p>
      </dgm:t>
    </dgm:pt>
    <dgm:pt modelId="{5B1C88EF-77B2-44E3-9AE6-6D0AE617732B}" type="pres">
      <dgm:prSet presAssocID="{3C773A9D-A978-4E11-A090-39ED93BB1D9C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F50F0D0F-DBA2-49ED-A1E8-BED54EEB5AD7}" type="pres">
      <dgm:prSet presAssocID="{A909ABCA-C9D3-4DBC-BB81-AA3C6D26F07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1B4DCAC-BBC8-4B12-81B3-675032867391}" type="pres">
      <dgm:prSet presAssocID="{A909ABCA-C9D3-4DBC-BB81-AA3C6D26F07C}" presName="accent_3" presStyleCnt="0"/>
      <dgm:spPr/>
      <dgm:t>
        <a:bodyPr/>
        <a:lstStyle/>
        <a:p>
          <a:endParaRPr lang="en-US"/>
        </a:p>
      </dgm:t>
    </dgm:pt>
    <dgm:pt modelId="{E416ECD3-5F4F-4910-A96A-9990BF11CBA6}" type="pres">
      <dgm:prSet presAssocID="{A909ABCA-C9D3-4DBC-BB81-AA3C6D26F07C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5FBD27B4-A4F7-49E5-AAF6-89C8D5EE6CF0}" type="pres">
      <dgm:prSet presAssocID="{6C4E6354-C2E3-47F4-BE99-58873A6F700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77B13CD-E17D-4FA8-8EFA-89B4DC4129EC}" type="pres">
      <dgm:prSet presAssocID="{6C4E6354-C2E3-47F4-BE99-58873A6F700D}" presName="accent_4" presStyleCnt="0"/>
      <dgm:spPr/>
      <dgm:t>
        <a:bodyPr/>
        <a:lstStyle/>
        <a:p>
          <a:endParaRPr lang="en-US"/>
        </a:p>
      </dgm:t>
    </dgm:pt>
    <dgm:pt modelId="{B62485E5-E1FA-4CCD-8E63-FBE128C2DB90}" type="pres">
      <dgm:prSet presAssocID="{6C4E6354-C2E3-47F4-BE99-58873A6F700D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144833F0-597F-4AA4-AE0D-B6015A4354F9}" type="pres">
      <dgm:prSet presAssocID="{972AE8C4-F67E-4987-B0DB-167DE6B71B9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8123E2B-1DCB-409D-AF79-E072A5456FAC}" type="pres">
      <dgm:prSet presAssocID="{972AE8C4-F67E-4987-B0DB-167DE6B71B9E}" presName="accent_5" presStyleCnt="0"/>
      <dgm:spPr/>
      <dgm:t>
        <a:bodyPr/>
        <a:lstStyle/>
        <a:p>
          <a:endParaRPr lang="en-US"/>
        </a:p>
      </dgm:t>
    </dgm:pt>
    <dgm:pt modelId="{A00BE0A8-351B-4261-9623-10BF8D9FCAE5}" type="pres">
      <dgm:prSet presAssocID="{972AE8C4-F67E-4987-B0DB-167DE6B71B9E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DEBCE9E9-8A19-49E1-BC10-EBFBCFB506CC}" type="pres">
      <dgm:prSet presAssocID="{0BBF24B3-46F7-4E12-BFF0-85F1E6AD9728}" presName="text_6" presStyleLbl="node1" presStyleIdx="5" presStyleCnt="7" custScaleX="96716" custScaleY="15333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9BDCC70-168C-49F8-9893-3C77334DB245}" type="pres">
      <dgm:prSet presAssocID="{0BBF24B3-46F7-4E12-BFF0-85F1E6AD9728}" presName="accent_6" presStyleCnt="0"/>
      <dgm:spPr/>
      <dgm:t>
        <a:bodyPr/>
        <a:lstStyle/>
        <a:p>
          <a:endParaRPr lang="en-US"/>
        </a:p>
      </dgm:t>
    </dgm:pt>
    <dgm:pt modelId="{E142E9A1-4C13-4C84-B590-738D5EC14B74}" type="pres">
      <dgm:prSet presAssocID="{0BBF24B3-46F7-4E12-BFF0-85F1E6AD9728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3C1A2E96-3ACB-4ECC-A185-648BFCBF28AC}" type="pres">
      <dgm:prSet presAssocID="{F9783993-4884-4001-8BD9-5011852E4A0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7BBA3B9-D7A0-4A67-8130-B1170E3D3DAA}" type="pres">
      <dgm:prSet presAssocID="{F9783993-4884-4001-8BD9-5011852E4A09}" presName="accent_7" presStyleCnt="0"/>
      <dgm:spPr/>
      <dgm:t>
        <a:bodyPr/>
        <a:lstStyle/>
        <a:p>
          <a:endParaRPr lang="en-US"/>
        </a:p>
      </dgm:t>
    </dgm:pt>
    <dgm:pt modelId="{CBCF43C5-93DD-41FF-A1E0-E3B9F7B50400}" type="pres">
      <dgm:prSet presAssocID="{F9783993-4884-4001-8BD9-5011852E4A09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ADC27386-F86F-4691-9827-D16A4A38A383}" srcId="{65E40301-5320-494E-AEC3-C563FAE72963}" destId="{972AE8C4-F67E-4987-B0DB-167DE6B71B9E}" srcOrd="4" destOrd="0" parTransId="{D7FA3C2D-1C73-4FB8-A4E5-F7F5FE85EC69}" sibTransId="{FC93EC5F-A855-42D3-AA88-F96BEB305C9F}"/>
    <dgm:cxn modelId="{72EAE753-CDB2-4BEC-8E6E-2E1F65CCA573}" srcId="{65E40301-5320-494E-AEC3-C563FAE72963}" destId="{0BBF24B3-46F7-4E12-BFF0-85F1E6AD9728}" srcOrd="5" destOrd="0" parTransId="{352221EB-5A2D-47D4-A6E7-2F4EC06A4F9D}" sibTransId="{C78C9448-33CD-4DD0-8105-E82611B853E5}"/>
    <dgm:cxn modelId="{15C7A603-1715-4C03-B733-B9F92522C96E}" srcId="{65E40301-5320-494E-AEC3-C563FAE72963}" destId="{59DC2654-8216-4F97-9C04-0BD7D548717E}" srcOrd="7" destOrd="0" parTransId="{FABCC9EA-D97E-4ACF-8ADA-2FDAF1DE52E2}" sibTransId="{6B33DB4A-4C20-4AA6-973D-EB47D1D23AD4}"/>
    <dgm:cxn modelId="{5DD5CEB0-F7D2-4125-9E88-04E340BECD2C}" srcId="{65E40301-5320-494E-AEC3-C563FAE72963}" destId="{3ECFCD2E-B3F4-4856-A66B-91BF6EFE90B6}" srcOrd="10" destOrd="0" parTransId="{935D4A98-9E90-4064-9684-1EB3B03411F7}" sibTransId="{45873CDF-AB2B-4616-BC78-502FABB441BC}"/>
    <dgm:cxn modelId="{D9F50888-92D1-4E69-9B68-3040F6B09252}" srcId="{65E40301-5320-494E-AEC3-C563FAE72963}" destId="{F9783993-4884-4001-8BD9-5011852E4A09}" srcOrd="6" destOrd="0" parTransId="{8030CD1C-A9D7-41F8-8F6B-402AD74DBE76}" sibTransId="{91880A73-9E37-4BBF-B9B3-440E7AD820BC}"/>
    <dgm:cxn modelId="{1111B361-0B5A-4E02-8675-1764E441ABC5}" srcId="{65E40301-5320-494E-AEC3-C563FAE72963}" destId="{3C773A9D-A978-4E11-A090-39ED93BB1D9C}" srcOrd="1" destOrd="0" parTransId="{48EE43EC-DB16-45D0-B351-6B4E739BD5A6}" sibTransId="{030CD2A8-346A-475E-AFC1-3A8158B6E9A5}"/>
    <dgm:cxn modelId="{39FE8260-F270-491E-ABF5-8BB11B144F3C}" srcId="{65E40301-5320-494E-AEC3-C563FAE72963}" destId="{6C4E6354-C2E3-47F4-BE99-58873A6F700D}" srcOrd="3" destOrd="0" parTransId="{0EBDD63B-2633-4974-B17B-E29692750419}" sibTransId="{FF287872-78C1-47C1-A6C8-923ADA523633}"/>
    <dgm:cxn modelId="{E3C7E27D-DE5D-43EF-8BE9-1D14601AF034}" type="presOf" srcId="{3C773A9D-A978-4E11-A090-39ED93BB1D9C}" destId="{AADC1D18-05BD-4CD6-9964-7CDC394CA072}" srcOrd="0" destOrd="0" presId="urn:microsoft.com/office/officeart/2008/layout/VerticalCurvedList"/>
    <dgm:cxn modelId="{EAB3BDEA-3616-4A32-B47F-FBE45C3C6995}" type="presOf" srcId="{65E40301-5320-494E-AEC3-C563FAE72963}" destId="{6A516372-51BB-40FE-AF18-108BDC34655B}" srcOrd="0" destOrd="0" presId="urn:microsoft.com/office/officeart/2008/layout/VerticalCurvedList"/>
    <dgm:cxn modelId="{F6CB98D4-D123-4BEF-A3A5-70E2A42A7561}" type="presOf" srcId="{6C4E6354-C2E3-47F4-BE99-58873A6F700D}" destId="{5FBD27B4-A4F7-49E5-AAF6-89C8D5EE6CF0}" srcOrd="0" destOrd="0" presId="urn:microsoft.com/office/officeart/2008/layout/VerticalCurvedList"/>
    <dgm:cxn modelId="{ED9A4CF6-3035-46DE-A8B3-A64E1C2C50F5}" type="presOf" srcId="{F9783993-4884-4001-8BD9-5011852E4A09}" destId="{3C1A2E96-3ACB-4ECC-A185-648BFCBF28AC}" srcOrd="0" destOrd="0" presId="urn:microsoft.com/office/officeart/2008/layout/VerticalCurvedList"/>
    <dgm:cxn modelId="{484FF9C0-693D-4D8D-A1D2-D3C4C5D70220}" type="presOf" srcId="{0BBF24B3-46F7-4E12-BFF0-85F1E6AD9728}" destId="{DEBCE9E9-8A19-49E1-BC10-EBFBCFB506CC}" srcOrd="0" destOrd="0" presId="urn:microsoft.com/office/officeart/2008/layout/VerticalCurvedList"/>
    <dgm:cxn modelId="{EEB83B34-4DC2-4398-A0DD-E5AF0D9E6062}" type="presOf" srcId="{A909ABCA-C9D3-4DBC-BB81-AA3C6D26F07C}" destId="{F50F0D0F-DBA2-49ED-A1E8-BED54EEB5AD7}" srcOrd="0" destOrd="0" presId="urn:microsoft.com/office/officeart/2008/layout/VerticalCurvedList"/>
    <dgm:cxn modelId="{B493643D-C484-47FF-9C31-F77F534B1DB8}" srcId="{65E40301-5320-494E-AEC3-C563FAE72963}" destId="{74088716-2207-486C-B96B-BAACB8674621}" srcOrd="8" destOrd="0" parTransId="{E9C13876-2DC7-4C47-8CDF-07097A9A450A}" sibTransId="{FDF68F2A-1E66-4AE4-8297-216599A83656}"/>
    <dgm:cxn modelId="{529BE75A-1E46-4A81-ABBF-4FA9EECA194F}" type="presOf" srcId="{447240B6-9F85-441B-A474-DB421C327A8C}" destId="{48AE0F27-B437-46EC-8A35-8B1849DBAC36}" srcOrd="0" destOrd="0" presId="urn:microsoft.com/office/officeart/2008/layout/VerticalCurvedList"/>
    <dgm:cxn modelId="{8D40D03F-2E1E-43E4-9704-A228EB8E6628}" srcId="{65E40301-5320-494E-AEC3-C563FAE72963}" destId="{447240B6-9F85-441B-A474-DB421C327A8C}" srcOrd="0" destOrd="0" parTransId="{A3F4089A-C3A4-4FA0-8AA0-7EFD95933D4E}" sibTransId="{CD3BD92D-6168-4AC9-9725-FAE76A03B005}"/>
    <dgm:cxn modelId="{C751E095-3A7D-4B5E-8255-79D7D9A7681E}" srcId="{65E40301-5320-494E-AEC3-C563FAE72963}" destId="{27FAF2E1-E7F1-4866-96D4-E8EFFC57B885}" srcOrd="9" destOrd="0" parTransId="{F7B792BB-EF74-4E0F-A689-AAAA964FC0A1}" sibTransId="{88599336-A635-4512-B8A7-A02673534908}"/>
    <dgm:cxn modelId="{1018F4CE-3C8D-4458-B845-27684DB3E42A}" type="presOf" srcId="{CD3BD92D-6168-4AC9-9725-FAE76A03B005}" destId="{CDF6FB2E-C999-4563-85B9-02CB3ED3D0DF}" srcOrd="0" destOrd="0" presId="urn:microsoft.com/office/officeart/2008/layout/VerticalCurvedList"/>
    <dgm:cxn modelId="{C1CDB0D5-F7C4-4D24-A2DA-CEDF91CE878B}" srcId="{65E40301-5320-494E-AEC3-C563FAE72963}" destId="{A909ABCA-C9D3-4DBC-BB81-AA3C6D26F07C}" srcOrd="2" destOrd="0" parTransId="{0DD84C5B-B327-49F9-A59A-C34F16C8A50F}" sibTransId="{4844CC55-7946-4BC4-9361-755167E6AB35}"/>
    <dgm:cxn modelId="{C18FBE52-A25C-4836-A624-F4457B3C7D27}" type="presOf" srcId="{972AE8C4-F67E-4987-B0DB-167DE6B71B9E}" destId="{144833F0-597F-4AA4-AE0D-B6015A4354F9}" srcOrd="0" destOrd="0" presId="urn:microsoft.com/office/officeart/2008/layout/VerticalCurvedList"/>
    <dgm:cxn modelId="{07D77F8A-BF85-4483-814C-BC8432BDF0FC}" type="presParOf" srcId="{6A516372-51BB-40FE-AF18-108BDC34655B}" destId="{FF73EF4F-2C73-45FD-A34E-46E86809701B}" srcOrd="0" destOrd="0" presId="urn:microsoft.com/office/officeart/2008/layout/VerticalCurvedList"/>
    <dgm:cxn modelId="{87AB1607-DFA1-40EB-8E00-294077E8307A}" type="presParOf" srcId="{FF73EF4F-2C73-45FD-A34E-46E86809701B}" destId="{6D377B8A-6124-4CF9-BCDF-50F1DC46CA67}" srcOrd="0" destOrd="0" presId="urn:microsoft.com/office/officeart/2008/layout/VerticalCurvedList"/>
    <dgm:cxn modelId="{F3B49D3D-B74E-48E8-85DA-3CFA21A9154B}" type="presParOf" srcId="{6D377B8A-6124-4CF9-BCDF-50F1DC46CA67}" destId="{EDA4F50D-B037-4EFC-BCB1-596521CE5170}" srcOrd="0" destOrd="0" presId="urn:microsoft.com/office/officeart/2008/layout/VerticalCurvedList"/>
    <dgm:cxn modelId="{47F58B7E-EA27-4A54-B4CE-608F3756F476}" type="presParOf" srcId="{6D377B8A-6124-4CF9-BCDF-50F1DC46CA67}" destId="{CDF6FB2E-C999-4563-85B9-02CB3ED3D0DF}" srcOrd="1" destOrd="0" presId="urn:microsoft.com/office/officeart/2008/layout/VerticalCurvedList"/>
    <dgm:cxn modelId="{EF0A869D-0D8E-4F1F-A5AD-91245F20A620}" type="presParOf" srcId="{6D377B8A-6124-4CF9-BCDF-50F1DC46CA67}" destId="{A3083A38-0FB9-4382-8B86-99ABAE3AFEF4}" srcOrd="2" destOrd="0" presId="urn:microsoft.com/office/officeart/2008/layout/VerticalCurvedList"/>
    <dgm:cxn modelId="{B6B899AC-D665-4666-A940-7BB0F51591C6}" type="presParOf" srcId="{6D377B8A-6124-4CF9-BCDF-50F1DC46CA67}" destId="{EFF89269-BA54-44FC-91F6-668F713C5C1F}" srcOrd="3" destOrd="0" presId="urn:microsoft.com/office/officeart/2008/layout/VerticalCurvedList"/>
    <dgm:cxn modelId="{DF527452-C867-4C58-847B-EEE658A726D1}" type="presParOf" srcId="{FF73EF4F-2C73-45FD-A34E-46E86809701B}" destId="{48AE0F27-B437-46EC-8A35-8B1849DBAC36}" srcOrd="1" destOrd="0" presId="urn:microsoft.com/office/officeart/2008/layout/VerticalCurvedList"/>
    <dgm:cxn modelId="{670AD87E-10EC-41DC-B978-DE040FBD8385}" type="presParOf" srcId="{FF73EF4F-2C73-45FD-A34E-46E86809701B}" destId="{DC509438-E9C1-4590-93FF-4EC8F20AA125}" srcOrd="2" destOrd="0" presId="urn:microsoft.com/office/officeart/2008/layout/VerticalCurvedList"/>
    <dgm:cxn modelId="{63585C4D-C72B-450F-9E74-5603D8AE24EE}" type="presParOf" srcId="{DC509438-E9C1-4590-93FF-4EC8F20AA125}" destId="{2C02BEFC-86F0-476B-BFE6-1F93CFF1726E}" srcOrd="0" destOrd="0" presId="urn:microsoft.com/office/officeart/2008/layout/VerticalCurvedList"/>
    <dgm:cxn modelId="{E94B46ED-7C23-4F84-A3CA-E5560CE5B4D2}" type="presParOf" srcId="{FF73EF4F-2C73-45FD-A34E-46E86809701B}" destId="{AADC1D18-05BD-4CD6-9964-7CDC394CA072}" srcOrd="3" destOrd="0" presId="urn:microsoft.com/office/officeart/2008/layout/VerticalCurvedList"/>
    <dgm:cxn modelId="{60DE6848-68A3-4C81-9119-CFCFD42AC301}" type="presParOf" srcId="{FF73EF4F-2C73-45FD-A34E-46E86809701B}" destId="{455153C8-7DC4-413D-81FC-0EB92F4E8D79}" srcOrd="4" destOrd="0" presId="urn:microsoft.com/office/officeart/2008/layout/VerticalCurvedList"/>
    <dgm:cxn modelId="{4B61B039-29EF-423A-9F98-34937F54AB6C}" type="presParOf" srcId="{455153C8-7DC4-413D-81FC-0EB92F4E8D79}" destId="{5B1C88EF-77B2-44E3-9AE6-6D0AE617732B}" srcOrd="0" destOrd="0" presId="urn:microsoft.com/office/officeart/2008/layout/VerticalCurvedList"/>
    <dgm:cxn modelId="{FEF3E2B0-F1F2-4515-B93E-89FF41AC4E55}" type="presParOf" srcId="{FF73EF4F-2C73-45FD-A34E-46E86809701B}" destId="{F50F0D0F-DBA2-49ED-A1E8-BED54EEB5AD7}" srcOrd="5" destOrd="0" presId="urn:microsoft.com/office/officeart/2008/layout/VerticalCurvedList"/>
    <dgm:cxn modelId="{D23A6EBE-A92A-4A01-B7D6-59138019B1F1}" type="presParOf" srcId="{FF73EF4F-2C73-45FD-A34E-46E86809701B}" destId="{01B4DCAC-BBC8-4B12-81B3-675032867391}" srcOrd="6" destOrd="0" presId="urn:microsoft.com/office/officeart/2008/layout/VerticalCurvedList"/>
    <dgm:cxn modelId="{9787C874-4C45-4AFB-B2FF-DB345AB14079}" type="presParOf" srcId="{01B4DCAC-BBC8-4B12-81B3-675032867391}" destId="{E416ECD3-5F4F-4910-A96A-9990BF11CBA6}" srcOrd="0" destOrd="0" presId="urn:microsoft.com/office/officeart/2008/layout/VerticalCurvedList"/>
    <dgm:cxn modelId="{6CCB554E-3B03-407F-A1C6-72E76AB54126}" type="presParOf" srcId="{FF73EF4F-2C73-45FD-A34E-46E86809701B}" destId="{5FBD27B4-A4F7-49E5-AAF6-89C8D5EE6CF0}" srcOrd="7" destOrd="0" presId="urn:microsoft.com/office/officeart/2008/layout/VerticalCurvedList"/>
    <dgm:cxn modelId="{7DF41E3B-4C4D-4441-AB5C-A9F4A405F87C}" type="presParOf" srcId="{FF73EF4F-2C73-45FD-A34E-46E86809701B}" destId="{977B13CD-E17D-4FA8-8EFA-89B4DC4129EC}" srcOrd="8" destOrd="0" presId="urn:microsoft.com/office/officeart/2008/layout/VerticalCurvedList"/>
    <dgm:cxn modelId="{AFDE3CB7-5C43-4F9F-947F-3469161960CA}" type="presParOf" srcId="{977B13CD-E17D-4FA8-8EFA-89B4DC4129EC}" destId="{B62485E5-E1FA-4CCD-8E63-FBE128C2DB90}" srcOrd="0" destOrd="0" presId="urn:microsoft.com/office/officeart/2008/layout/VerticalCurvedList"/>
    <dgm:cxn modelId="{21062D82-EAA5-4529-B0B7-2E27B2EA96F9}" type="presParOf" srcId="{FF73EF4F-2C73-45FD-A34E-46E86809701B}" destId="{144833F0-597F-4AA4-AE0D-B6015A4354F9}" srcOrd="9" destOrd="0" presId="urn:microsoft.com/office/officeart/2008/layout/VerticalCurvedList"/>
    <dgm:cxn modelId="{7FA12762-9402-476B-99C5-D9E8447209BC}" type="presParOf" srcId="{FF73EF4F-2C73-45FD-A34E-46E86809701B}" destId="{58123E2B-1DCB-409D-AF79-E072A5456FAC}" srcOrd="10" destOrd="0" presId="urn:microsoft.com/office/officeart/2008/layout/VerticalCurvedList"/>
    <dgm:cxn modelId="{FBBCF5C1-477D-48D3-97AB-9EE103258A9B}" type="presParOf" srcId="{58123E2B-1DCB-409D-AF79-E072A5456FAC}" destId="{A00BE0A8-351B-4261-9623-10BF8D9FCAE5}" srcOrd="0" destOrd="0" presId="urn:microsoft.com/office/officeart/2008/layout/VerticalCurvedList"/>
    <dgm:cxn modelId="{9070BB92-CD68-4584-B226-700D75509737}" type="presParOf" srcId="{FF73EF4F-2C73-45FD-A34E-46E86809701B}" destId="{DEBCE9E9-8A19-49E1-BC10-EBFBCFB506CC}" srcOrd="11" destOrd="0" presId="urn:microsoft.com/office/officeart/2008/layout/VerticalCurvedList"/>
    <dgm:cxn modelId="{D7446C1B-909D-4173-897F-01BEA2CC3D5D}" type="presParOf" srcId="{FF73EF4F-2C73-45FD-A34E-46E86809701B}" destId="{49BDCC70-168C-49F8-9893-3C77334DB245}" srcOrd="12" destOrd="0" presId="urn:microsoft.com/office/officeart/2008/layout/VerticalCurvedList"/>
    <dgm:cxn modelId="{4C89D3C9-8BBA-4457-BDED-361F36CDBCBE}" type="presParOf" srcId="{49BDCC70-168C-49F8-9893-3C77334DB245}" destId="{E142E9A1-4C13-4C84-B590-738D5EC14B74}" srcOrd="0" destOrd="0" presId="urn:microsoft.com/office/officeart/2008/layout/VerticalCurvedList"/>
    <dgm:cxn modelId="{F950E7E4-7F26-46AE-8BF6-9A136E3E56DE}" type="presParOf" srcId="{FF73EF4F-2C73-45FD-A34E-46E86809701B}" destId="{3C1A2E96-3ACB-4ECC-A185-648BFCBF28AC}" srcOrd="13" destOrd="0" presId="urn:microsoft.com/office/officeart/2008/layout/VerticalCurvedList"/>
    <dgm:cxn modelId="{0ED954FD-4AC4-42F3-AAC3-06E0AC670FA5}" type="presParOf" srcId="{FF73EF4F-2C73-45FD-A34E-46E86809701B}" destId="{47BBA3B9-D7A0-4A67-8130-B1170E3D3DAA}" srcOrd="14" destOrd="0" presId="urn:microsoft.com/office/officeart/2008/layout/VerticalCurvedList"/>
    <dgm:cxn modelId="{D2D43C6B-A95E-4883-B868-A749109A1FA2}" type="presParOf" srcId="{47BBA3B9-D7A0-4A67-8130-B1170E3D3DAA}" destId="{CBCF43C5-93DD-41FF-A1E0-E3B9F7B504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6FB2E-C999-4563-85B9-02CB3ED3D0DF}">
      <dsp:nvSpPr>
        <dsp:cNvPr id="0" name=""/>
        <dsp:cNvSpPr/>
      </dsp:nvSpPr>
      <dsp:spPr>
        <a:xfrm>
          <a:off x="-5643753" y="-842557"/>
          <a:ext cx="6723257" cy="6723257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E0F27-B437-46EC-8A35-8B1849DBAC36}">
      <dsp:nvSpPr>
        <dsp:cNvPr id="0" name=""/>
        <dsp:cNvSpPr/>
      </dsp:nvSpPr>
      <dsp:spPr>
        <a:xfrm>
          <a:off x="352265" y="84105"/>
          <a:ext cx="8876548" cy="78352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2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rgbClr val="F49356"/>
              </a:solidFill>
              <a:effectLst/>
              <a:latin typeface="+mn-lt"/>
            </a:rPr>
            <a:t>Priority 1 - A competitive region through innovation, digitalization and dynamic enterprises </a:t>
          </a:r>
          <a:endParaRPr lang="en-US" sz="2400" b="1" i="0" kern="1200" dirty="0">
            <a:solidFill>
              <a:srgbClr val="F49356"/>
            </a:solidFill>
            <a:effectLst/>
            <a:latin typeface="+mn-lt"/>
          </a:endParaRPr>
        </a:p>
      </dsp:txBody>
      <dsp:txXfrm>
        <a:off x="352265" y="84105"/>
        <a:ext cx="8876548" cy="783523"/>
      </dsp:txXfrm>
    </dsp:sp>
    <dsp:sp modelId="{2C02BEFC-86F0-476B-BFE6-1F93CFF1726E}">
      <dsp:nvSpPr>
        <dsp:cNvPr id="0" name=""/>
        <dsp:cNvSpPr/>
      </dsp:nvSpPr>
      <dsp:spPr>
        <a:xfrm>
          <a:off x="66675" y="192185"/>
          <a:ext cx="567362" cy="567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C1D18-05BD-4CD6-9964-7CDC394CA072}">
      <dsp:nvSpPr>
        <dsp:cNvPr id="0" name=""/>
        <dsp:cNvSpPr/>
      </dsp:nvSpPr>
      <dsp:spPr>
        <a:xfrm>
          <a:off x="761394" y="930156"/>
          <a:ext cx="8469328" cy="45388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2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rgbClr val="F49356"/>
              </a:solidFill>
              <a:effectLst/>
              <a:latin typeface="+mn-lt"/>
            </a:rPr>
            <a:t>Priority 2 - A digitalized region</a:t>
          </a:r>
          <a:endParaRPr lang="en-US" sz="2400" kern="1200" dirty="0">
            <a:solidFill>
              <a:srgbClr val="F49356"/>
            </a:solidFill>
            <a:effectLst/>
          </a:endParaRPr>
        </a:p>
      </dsp:txBody>
      <dsp:txXfrm>
        <a:off x="761394" y="930156"/>
        <a:ext cx="8469328" cy="453889"/>
      </dsp:txXfrm>
    </dsp:sp>
    <dsp:sp modelId="{5B1C88EF-77B2-44E3-9AE6-6D0AE617732B}">
      <dsp:nvSpPr>
        <dsp:cNvPr id="0" name=""/>
        <dsp:cNvSpPr/>
      </dsp:nvSpPr>
      <dsp:spPr>
        <a:xfrm>
          <a:off x="477713" y="873419"/>
          <a:ext cx="567362" cy="567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F0D0F-DBA2-49ED-A1E8-BED54EEB5AD7}">
      <dsp:nvSpPr>
        <dsp:cNvPr id="0" name=""/>
        <dsp:cNvSpPr/>
      </dsp:nvSpPr>
      <dsp:spPr>
        <a:xfrm>
          <a:off x="986641" y="1610891"/>
          <a:ext cx="8244081" cy="45388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2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rgbClr val="F49356"/>
              </a:solidFill>
              <a:effectLst/>
              <a:latin typeface="+mn-lt"/>
            </a:rPr>
            <a:t>Priority 3 - An environmentally friendly region</a:t>
          </a:r>
          <a:endParaRPr lang="en-US" sz="2400" kern="1200" dirty="0">
            <a:solidFill>
              <a:srgbClr val="F49356"/>
            </a:solidFill>
            <a:effectLst/>
          </a:endParaRPr>
        </a:p>
      </dsp:txBody>
      <dsp:txXfrm>
        <a:off x="986641" y="1610891"/>
        <a:ext cx="8244081" cy="453889"/>
      </dsp:txXfrm>
    </dsp:sp>
    <dsp:sp modelId="{E416ECD3-5F4F-4910-A96A-9990BF11CBA6}">
      <dsp:nvSpPr>
        <dsp:cNvPr id="0" name=""/>
        <dsp:cNvSpPr/>
      </dsp:nvSpPr>
      <dsp:spPr>
        <a:xfrm>
          <a:off x="702960" y="1554155"/>
          <a:ext cx="567362" cy="567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D27B4-A4F7-49E5-AAF6-89C8D5EE6CF0}">
      <dsp:nvSpPr>
        <dsp:cNvPr id="0" name=""/>
        <dsp:cNvSpPr/>
      </dsp:nvSpPr>
      <dsp:spPr>
        <a:xfrm>
          <a:off x="1058560" y="2292125"/>
          <a:ext cx="8172162" cy="45388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2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rgbClr val="F49356"/>
              </a:solidFill>
              <a:effectLst/>
              <a:latin typeface="+mn-lt"/>
            </a:rPr>
            <a:t>Priority 4 - A region with high mobility</a:t>
          </a:r>
          <a:endParaRPr lang="en-US" sz="2400" kern="1200" dirty="0">
            <a:solidFill>
              <a:srgbClr val="F49356"/>
            </a:solidFill>
            <a:effectLst/>
          </a:endParaRPr>
        </a:p>
      </dsp:txBody>
      <dsp:txXfrm>
        <a:off x="1058560" y="2292125"/>
        <a:ext cx="8172162" cy="453889"/>
      </dsp:txXfrm>
    </dsp:sp>
    <dsp:sp modelId="{B62485E5-E1FA-4CCD-8E63-FBE128C2DB90}">
      <dsp:nvSpPr>
        <dsp:cNvPr id="0" name=""/>
        <dsp:cNvSpPr/>
      </dsp:nvSpPr>
      <dsp:spPr>
        <a:xfrm>
          <a:off x="774879" y="2235389"/>
          <a:ext cx="567362" cy="567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833F0-597F-4AA4-AE0D-B6015A4354F9}">
      <dsp:nvSpPr>
        <dsp:cNvPr id="0" name=""/>
        <dsp:cNvSpPr/>
      </dsp:nvSpPr>
      <dsp:spPr>
        <a:xfrm>
          <a:off x="986641" y="2973360"/>
          <a:ext cx="8244081" cy="45388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2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smtClean="0">
              <a:solidFill>
                <a:srgbClr val="F49356"/>
              </a:solidFill>
              <a:effectLst/>
              <a:latin typeface="+mn-lt"/>
            </a:rPr>
            <a:t>Priority 5 - An accessible region</a:t>
          </a:r>
          <a:endParaRPr lang="en-US" sz="2400" kern="1200" dirty="0">
            <a:solidFill>
              <a:srgbClr val="F49356"/>
            </a:solidFill>
            <a:effectLst/>
          </a:endParaRPr>
        </a:p>
      </dsp:txBody>
      <dsp:txXfrm>
        <a:off x="986641" y="2973360"/>
        <a:ext cx="8244081" cy="453889"/>
      </dsp:txXfrm>
    </dsp:sp>
    <dsp:sp modelId="{A00BE0A8-351B-4261-9623-10BF8D9FCAE5}">
      <dsp:nvSpPr>
        <dsp:cNvPr id="0" name=""/>
        <dsp:cNvSpPr/>
      </dsp:nvSpPr>
      <dsp:spPr>
        <a:xfrm>
          <a:off x="702960" y="2916624"/>
          <a:ext cx="567362" cy="567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CE9E9-8A19-49E1-BC10-EBFBCFB506CC}">
      <dsp:nvSpPr>
        <dsp:cNvPr id="0" name=""/>
        <dsp:cNvSpPr/>
      </dsp:nvSpPr>
      <dsp:spPr>
        <a:xfrm>
          <a:off x="900460" y="3533049"/>
          <a:ext cx="8191195" cy="69598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2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rgbClr val="F49356"/>
              </a:solidFill>
              <a:effectLst/>
              <a:latin typeface="+mn-lt"/>
            </a:rPr>
            <a:t>Priority 6 - A region with modern educational infrastructure</a:t>
          </a:r>
          <a:endParaRPr lang="en-US" sz="2400" kern="1200" dirty="0">
            <a:solidFill>
              <a:srgbClr val="F49356"/>
            </a:solidFill>
            <a:effectLst/>
          </a:endParaRPr>
        </a:p>
      </dsp:txBody>
      <dsp:txXfrm>
        <a:off x="900460" y="3533049"/>
        <a:ext cx="8191195" cy="695981"/>
      </dsp:txXfrm>
    </dsp:sp>
    <dsp:sp modelId="{E142E9A1-4C13-4C84-B590-738D5EC14B74}">
      <dsp:nvSpPr>
        <dsp:cNvPr id="0" name=""/>
        <dsp:cNvSpPr/>
      </dsp:nvSpPr>
      <dsp:spPr>
        <a:xfrm>
          <a:off x="477713" y="3597359"/>
          <a:ext cx="567362" cy="567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A2E96-3ACB-4ECC-A185-648BFCBF28AC}">
      <dsp:nvSpPr>
        <dsp:cNvPr id="0" name=""/>
        <dsp:cNvSpPr/>
      </dsp:nvSpPr>
      <dsp:spPr>
        <a:xfrm>
          <a:off x="350356" y="4335329"/>
          <a:ext cx="8880366" cy="453889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2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smtClean="0">
              <a:solidFill>
                <a:srgbClr val="F49356"/>
              </a:solidFill>
              <a:effectLst/>
              <a:latin typeface="+mn-lt"/>
            </a:rPr>
            <a:t>Priority 7 - </a:t>
          </a:r>
          <a:r>
            <a:rPr lang="en-US" sz="2400" b="1" kern="1200" smtClean="0">
              <a:solidFill>
                <a:srgbClr val="F49356"/>
              </a:solidFill>
              <a:effectLst/>
            </a:rPr>
            <a:t>An attractive and inclusive region</a:t>
          </a:r>
          <a:endParaRPr lang="en-US" sz="2400" kern="1200" dirty="0">
            <a:solidFill>
              <a:srgbClr val="F49356"/>
            </a:solidFill>
            <a:effectLst/>
          </a:endParaRPr>
        </a:p>
      </dsp:txBody>
      <dsp:txXfrm>
        <a:off x="350356" y="4335329"/>
        <a:ext cx="8880366" cy="453889"/>
      </dsp:txXfrm>
    </dsp:sp>
    <dsp:sp modelId="{CBCF43C5-93DD-41FF-A1E0-E3B9F7B50400}">
      <dsp:nvSpPr>
        <dsp:cNvPr id="0" name=""/>
        <dsp:cNvSpPr/>
      </dsp:nvSpPr>
      <dsp:spPr>
        <a:xfrm>
          <a:off x="66675" y="4278593"/>
          <a:ext cx="567362" cy="567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280BF-BF3E-4B3B-BC76-39C07DD4A16F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18A77-E8AE-4678-B0E6-1E2E67FAC5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314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18A77-E8AE-4678-B0E6-1E2E67FAC54D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090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1FB0AB-0FE0-E444-A127-2BAC00240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F4C5510B-EB92-5541-B7F2-676100EE2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75210BF-4FC0-2A4A-A3F6-812ECC2B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FDE913A-C73F-1D41-ADF7-2B6B3F17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1E8A945-5450-7F44-9683-2B542621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96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2AC743-B42A-EB47-BBD5-73CEFF74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2A93608-046A-A648-9D77-73B5C990D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B729EAB-880C-1844-AD44-C6301266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4AC011D-519E-DB46-A7D2-D5E0904C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C5452E5-19DD-3542-8BD2-5A9C90F5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32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2F299BAA-86E3-6044-B933-E95DB334C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CECBF81-5A3D-8E41-8267-8D0B3079C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D9E32E9-6281-984D-A4A2-0E6D1E49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3AB5E07-D73C-794B-B82D-98A1C92E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9D79E0E-6189-EC45-B801-0DCC94E5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41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la présentation</a:t>
            </a:r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0694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37244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29543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33040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4889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</p:spPr>
        <p:txBody>
          <a:bodyPr numCol="1" spcCol="38100"/>
          <a:lstStyle/>
          <a:p>
            <a:r>
              <a:t>Texte de puce de diapositive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01309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37244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40804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Sous-titre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50"/>
            </a:lvl1pPr>
          </a:lstStyle>
          <a:p>
            <a:r>
              <a:t>Rubriques de l’ordre du jour</a:t>
            </a:r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73225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64313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3"/>
            <a:ext cx="10985500" cy="3620793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Données clés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6120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4FC373-5655-DF49-83D2-0F3CBF37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8B857B3-0971-664E-BA03-F93618451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690BB8D-D0F9-B24C-8524-5AF1870E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5D36FB0-2EC9-B94D-8E7E-DCFD1214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7E3314C-187F-FC4B-ADCA-633DDE34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58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5012" y="5337727"/>
            <a:ext cx="10100027" cy="3184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numCol="1" spcCol="38100"/>
          <a:lstStyle>
            <a:lvl1pPr marL="234950" indent="-150438">
              <a:spcBef>
                <a:spcPts val="0"/>
              </a:spcBef>
              <a:buSzTx/>
              <a:buNone/>
              <a:defRPr sz="425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 Citation notable »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27872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67737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386025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0815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6048CD2-688E-5F44-9C4C-46464318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CE73ECA-422A-9F4E-90C6-6EA175DA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7940038-8757-384E-9D45-2FA2F562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96838D1-DB4A-CA46-99B8-DF0A839B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0173B16-7EFA-1946-8BDD-94259675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86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992F095-80AE-6E4E-AFC9-C1B1AE36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3CD697D-D3F7-D943-AD9A-8CAC98A3A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F94938C-A73B-5F4E-90BE-AE904948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E92999E-A2CF-774F-882E-2E950085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4BDD456-0F6C-B549-856F-FB8F8B97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21F5985-6BDA-B643-BE10-F97633D9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42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E59113E-3D41-F644-A90E-FF0E85EB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9082FE5-9899-4B46-8742-99626D075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2A98E91-1083-8B44-9A9A-9BE270565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34DA086-E0F7-CD49-8E3F-FAD0B1413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25DEF4D6-7536-E548-AB45-F213EF228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6F4F9CE3-FE4B-7745-B3D2-C676D310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187A192-FC17-6144-BDDC-064D54C7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EDE5463-312E-A84C-B8CD-659FD887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8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D4F968-7E00-0646-8975-F1067F4A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4ED966C-CF02-FE43-AEFD-5A21FA23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4A6127D-68C8-354D-A868-6F946A92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97AD20D-1E4A-5547-975E-1C072759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CBB640A-A4DB-8A4C-A7C5-7B5FCAF9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90D2C02-99D8-D347-8591-F33CF440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832E0AC-673F-3044-A7B6-E8D874CC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54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85CD91-D2C3-6346-956F-90C11364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47F7B73-3DC6-704C-86C7-A7E86F28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AC92A46-F057-1540-9926-51034D002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7FC9970-BE15-9740-BBB5-06648CB4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472D96A-146F-3146-8C42-A1E45619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BB61CF8-C79C-7A4F-A13A-FB1CB559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46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D98DD2-541A-1148-96FA-B8E3AED9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C841EB27-959F-AA43-B639-CD3D9D057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409FB2E-7196-2B4C-B579-879CD5003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6FD20D3-0B23-7142-8E54-7DA9E3A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9F0-2974-604B-8D8E-F9BEFEA1BBF6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A516B3-1337-9A4C-976B-3E1188AA4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2C88E25-C32E-A64B-A40D-0834FA9D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6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1ECB97C7-957F-314B-A64A-10346E58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C984810-1937-694F-95DD-EE8F4FEE0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834B6AF-F7B7-4541-AD70-9B5F94FEB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39F0-2974-604B-8D8E-F9BEFEA1BBF6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8550460-3CCA-094F-A5C3-8A45B4EFE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078D21D-9A2B-854C-B3EA-9E45F427E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C03D5-4EC5-8945-BC99-A8002DD64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1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37244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8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eu.app.swapcard.com/event/euregionsweek-2022" TargetMode="External"/><Relationship Id="rId4" Type="http://schemas.openxmlformats.org/officeDocument/2006/relationships/hyperlink" Target="https://eu.app.swapcard.com/event/euregionsweek-2022/exhibitor/RXhoaWJpdG9yXzg5MDc5OA=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xmlns="" id="{99AB7FBE-B334-EECC-FCCB-296E95CAB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" y="-7584"/>
            <a:ext cx="12193612" cy="6865104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.1"/>
          <p:cNvSpPr txBox="1"/>
          <p:nvPr/>
        </p:nvSpPr>
        <p:spPr>
          <a:xfrm>
            <a:off x="11731010" y="163125"/>
            <a:ext cx="28468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50ABD8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>
                <a:solidFill>
                  <a:srgbClr val="1A6932"/>
                </a:solidFill>
              </a:rPr>
              <a:t>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7731" y="978148"/>
            <a:ext cx="7560407" cy="24468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1A69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PROGRAM</a:t>
            </a:r>
            <a:endParaRPr lang="en-US" sz="4000" b="1" dirty="0">
              <a:solidFill>
                <a:srgbClr val="1A69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solidFill>
                  <a:srgbClr val="1A69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BUCHAREST-ILFOV</a:t>
            </a:r>
          </a:p>
          <a:p>
            <a:pPr algn="ctr"/>
            <a:r>
              <a:rPr lang="ro-RO" sz="4000" b="1" dirty="0" smtClean="0">
                <a:solidFill>
                  <a:srgbClr val="1A69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2021-2027 </a:t>
            </a:r>
            <a:endParaRPr lang="ro-RO" sz="4000" b="1" dirty="0">
              <a:solidFill>
                <a:srgbClr val="1A69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 sz="2800" b="1">
                <a:solidFill>
                  <a:srgbClr val="E38F52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sz="33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7" name="ZoneTexte 12">
            <a:extLst>
              <a:ext uri="{FF2B5EF4-FFF2-40B4-BE49-F238E27FC236}">
                <a16:creationId xmlns:a16="http://schemas.microsoft.com/office/drawing/2014/main" xmlns="" id="{1968CC91-796C-E347-992D-393D96DBE584}"/>
              </a:ext>
            </a:extLst>
          </p:cNvPr>
          <p:cNvSpPr txBox="1"/>
          <p:nvPr/>
        </p:nvSpPr>
        <p:spPr>
          <a:xfrm>
            <a:off x="4848177" y="6031395"/>
            <a:ext cx="2495645" cy="292388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r>
              <a:rPr lang="sl-SI" sz="1600" b="1" dirty="0" smtClean="0">
                <a:solidFill>
                  <a:srgbClr val="F28943"/>
                </a:solidFill>
                <a:latin typeface="Verdana"/>
                <a:ea typeface="+mj-lt"/>
                <a:cs typeface="+mj-lt"/>
              </a:rPr>
              <a:t>Simona Curpan</a:t>
            </a:r>
            <a:endParaRPr lang="fr-FR" sz="1600" dirty="0">
              <a:solidFill>
                <a:srgbClr val="1A6932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5" y="4983480"/>
            <a:ext cx="1228536" cy="18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xmlns="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A383B27-ABEA-4BCE-B179-8B09B5772D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0" y="2880360"/>
            <a:ext cx="2398580" cy="2788920"/>
          </a:xfrm>
          <a:prstGeom prst="rect">
            <a:avLst/>
          </a:prstGeom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914108F0-55EB-459D-B99F-59B314C53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443712"/>
              </p:ext>
            </p:extLst>
          </p:nvPr>
        </p:nvGraphicFramePr>
        <p:xfrm>
          <a:off x="2109742" y="1188791"/>
          <a:ext cx="9297398" cy="499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3929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xmlns="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9742" y="597860"/>
            <a:ext cx="677634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1A6932"/>
                </a:solidFill>
              </a:rPr>
              <a:t>Priority 1 - A competitive region through innovation, digitalization and dynamic enterprises </a:t>
            </a:r>
            <a:r>
              <a:rPr lang="ro-RO" sz="2400" b="1" dirty="0" smtClean="0">
                <a:solidFill>
                  <a:srgbClr val="1A6932"/>
                </a:solidFill>
              </a:rPr>
              <a:t>– </a:t>
            </a:r>
            <a:r>
              <a:rPr lang="ro-RO" sz="2400" b="1" dirty="0" err="1" smtClean="0">
                <a:solidFill>
                  <a:srgbClr val="1A6932"/>
                </a:solidFill>
              </a:rPr>
              <a:t>What</a:t>
            </a:r>
            <a:r>
              <a:rPr lang="ro-RO" sz="2400" b="1" dirty="0" smtClean="0">
                <a:solidFill>
                  <a:srgbClr val="1A6932"/>
                </a:solidFill>
              </a:rPr>
              <a:t> </a:t>
            </a:r>
            <a:r>
              <a:rPr lang="ro-RO" sz="2400" b="1" dirty="0" err="1" smtClean="0">
                <a:solidFill>
                  <a:srgbClr val="1A6932"/>
                </a:solidFill>
              </a:rPr>
              <a:t>we</a:t>
            </a:r>
            <a:r>
              <a:rPr lang="ro-RO" sz="2400" b="1" dirty="0" smtClean="0">
                <a:solidFill>
                  <a:srgbClr val="1A6932"/>
                </a:solidFill>
              </a:rPr>
              <a:t> </a:t>
            </a:r>
            <a:r>
              <a:rPr lang="ro-RO" sz="2400" b="1" dirty="0" err="1" smtClean="0">
                <a:solidFill>
                  <a:srgbClr val="1A6932"/>
                </a:solidFill>
              </a:rPr>
              <a:t>support</a:t>
            </a:r>
            <a:endParaRPr lang="en-US" sz="2400" b="1" dirty="0">
              <a:solidFill>
                <a:srgbClr val="1A693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" y="2495549"/>
            <a:ext cx="11551919" cy="3597083"/>
          </a:xfrm>
          <a:prstGeom prst="roundRect">
            <a:avLst/>
          </a:prstGeom>
          <a:solidFill>
            <a:srgbClr val="F6AA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1A6932"/>
                </a:solidFill>
              </a:rPr>
              <a:t>1.1. </a:t>
            </a:r>
            <a:r>
              <a:rPr lang="en-US" sz="2400" b="1" dirty="0" smtClean="0">
                <a:solidFill>
                  <a:srgbClr val="1A6932"/>
                </a:solidFill>
              </a:rPr>
              <a:t>the </a:t>
            </a:r>
            <a:r>
              <a:rPr lang="en-US" sz="2400" b="1" dirty="0">
                <a:solidFill>
                  <a:srgbClr val="1A6932"/>
                </a:solidFill>
              </a:rPr>
              <a:t>development of an innovative conceptual model - Proof of Concept</a:t>
            </a:r>
          </a:p>
          <a:p>
            <a:r>
              <a:rPr lang="en-US" sz="2400" b="1" dirty="0" smtClean="0">
                <a:solidFill>
                  <a:srgbClr val="1A6932"/>
                </a:solidFill>
              </a:rPr>
              <a:t>1.2</a:t>
            </a:r>
            <a:r>
              <a:rPr lang="en-US" sz="2400" b="1" dirty="0">
                <a:solidFill>
                  <a:srgbClr val="1A6932"/>
                </a:solidFill>
              </a:rPr>
              <a:t>. </a:t>
            </a:r>
            <a:r>
              <a:rPr lang="en-US" sz="2400" b="1" dirty="0" smtClean="0">
                <a:solidFill>
                  <a:srgbClr val="1A6932"/>
                </a:solidFill>
              </a:rPr>
              <a:t>RDI </a:t>
            </a:r>
            <a:r>
              <a:rPr lang="en-US" sz="2400" b="1" dirty="0">
                <a:solidFill>
                  <a:srgbClr val="1A6932"/>
                </a:solidFill>
              </a:rPr>
              <a:t>activities in SMEs</a:t>
            </a:r>
          </a:p>
          <a:p>
            <a:r>
              <a:rPr lang="en-US" sz="2400" b="1" dirty="0" smtClean="0">
                <a:solidFill>
                  <a:srgbClr val="1A6932"/>
                </a:solidFill>
              </a:rPr>
              <a:t>1.3</a:t>
            </a:r>
            <a:r>
              <a:rPr lang="en-US" sz="2400" b="1" dirty="0">
                <a:solidFill>
                  <a:srgbClr val="1A6932"/>
                </a:solidFill>
              </a:rPr>
              <a:t>. </a:t>
            </a:r>
            <a:r>
              <a:rPr lang="en-US" sz="2400" b="1" dirty="0" smtClean="0">
                <a:solidFill>
                  <a:srgbClr val="1A6932"/>
                </a:solidFill>
              </a:rPr>
              <a:t>capitalizing </a:t>
            </a:r>
            <a:r>
              <a:rPr lang="en-US" sz="2400" b="1" dirty="0">
                <a:solidFill>
                  <a:srgbClr val="1A6932"/>
                </a:solidFill>
              </a:rPr>
              <a:t>on the potential of RDI facilities </a:t>
            </a:r>
            <a:endParaRPr lang="ro-RO" sz="2400" b="1" dirty="0" smtClean="0">
              <a:solidFill>
                <a:srgbClr val="1A6932"/>
              </a:solidFill>
            </a:endParaRPr>
          </a:p>
          <a:p>
            <a:r>
              <a:rPr lang="en-US" sz="2400" b="1" dirty="0" smtClean="0">
                <a:solidFill>
                  <a:srgbClr val="1A6932"/>
                </a:solidFill>
              </a:rPr>
              <a:t>1.4</a:t>
            </a:r>
            <a:r>
              <a:rPr lang="en-US" sz="2400" b="1" dirty="0">
                <a:solidFill>
                  <a:srgbClr val="1A6932"/>
                </a:solidFill>
              </a:rPr>
              <a:t>. </a:t>
            </a:r>
            <a:r>
              <a:rPr lang="en-US" sz="2400" b="1" dirty="0" smtClean="0">
                <a:solidFill>
                  <a:srgbClr val="1A6932"/>
                </a:solidFill>
              </a:rPr>
              <a:t>effective </a:t>
            </a:r>
            <a:r>
              <a:rPr lang="en-US" sz="2400" b="1" dirty="0">
                <a:solidFill>
                  <a:srgbClr val="1A6932"/>
                </a:solidFill>
              </a:rPr>
              <a:t>collaboration between SMEs and RDI organizations</a:t>
            </a:r>
          </a:p>
          <a:p>
            <a:r>
              <a:rPr lang="en-US" sz="2400" b="1" dirty="0" smtClean="0">
                <a:solidFill>
                  <a:srgbClr val="1A6932"/>
                </a:solidFill>
              </a:rPr>
              <a:t>1.5</a:t>
            </a:r>
            <a:r>
              <a:rPr lang="en-US" sz="2400" b="1" dirty="0">
                <a:solidFill>
                  <a:srgbClr val="1A6932"/>
                </a:solidFill>
              </a:rPr>
              <a:t>. </a:t>
            </a:r>
            <a:r>
              <a:rPr lang="en-US" sz="2400" b="1" dirty="0" smtClean="0">
                <a:solidFill>
                  <a:srgbClr val="1A6932"/>
                </a:solidFill>
              </a:rPr>
              <a:t>innovation </a:t>
            </a:r>
            <a:r>
              <a:rPr lang="en-US" sz="2400" b="1" dirty="0">
                <a:solidFill>
                  <a:srgbClr val="1A6932"/>
                </a:solidFill>
              </a:rPr>
              <a:t>clusters for the benefit of SMEs, including by stimulating interregional, international and </a:t>
            </a:r>
            <a:r>
              <a:rPr lang="en-US" sz="2400" b="1" dirty="0" err="1">
                <a:solidFill>
                  <a:srgbClr val="1A6932"/>
                </a:solidFill>
              </a:rPr>
              <a:t>intersectorial</a:t>
            </a:r>
            <a:r>
              <a:rPr lang="en-US" sz="2400" b="1" dirty="0">
                <a:solidFill>
                  <a:srgbClr val="1A6932"/>
                </a:solidFill>
              </a:rPr>
              <a:t> </a:t>
            </a:r>
            <a:r>
              <a:rPr lang="en-US" sz="2400" b="1" dirty="0" smtClean="0">
                <a:solidFill>
                  <a:srgbClr val="1A6932"/>
                </a:solidFill>
              </a:rPr>
              <a:t>collaboration</a:t>
            </a:r>
            <a:endParaRPr lang="en-US" sz="2400" b="1" dirty="0">
              <a:solidFill>
                <a:srgbClr val="1A6932"/>
              </a:solidFill>
            </a:endParaRPr>
          </a:p>
          <a:p>
            <a:r>
              <a:rPr lang="en-US" sz="2400" b="1" dirty="0" smtClean="0">
                <a:solidFill>
                  <a:srgbClr val="1A6932"/>
                </a:solidFill>
              </a:rPr>
              <a:t>1.7</a:t>
            </a:r>
            <a:r>
              <a:rPr lang="en-US" sz="2400" b="1" dirty="0">
                <a:solidFill>
                  <a:srgbClr val="1A6932"/>
                </a:solidFill>
              </a:rPr>
              <a:t>. </a:t>
            </a:r>
            <a:r>
              <a:rPr lang="en-US" sz="2400" b="1" dirty="0" smtClean="0">
                <a:solidFill>
                  <a:srgbClr val="1A6932"/>
                </a:solidFill>
              </a:rPr>
              <a:t>achieving </a:t>
            </a:r>
            <a:r>
              <a:rPr lang="en-US" sz="2400" b="1" dirty="0">
                <a:solidFill>
                  <a:srgbClr val="1A6932"/>
                </a:solidFill>
              </a:rPr>
              <a:t>high digital intensity in </a:t>
            </a:r>
            <a:r>
              <a:rPr lang="en-US" sz="2400" b="1" dirty="0" smtClean="0">
                <a:solidFill>
                  <a:srgbClr val="1A6932"/>
                </a:solidFill>
              </a:rPr>
              <a:t>SMEs</a:t>
            </a:r>
            <a:endParaRPr lang="en-US" sz="2400" b="1" dirty="0" smtClean="0">
              <a:solidFill>
                <a:srgbClr val="1A6932"/>
              </a:solidFill>
            </a:endParaRPr>
          </a:p>
          <a:p>
            <a:r>
              <a:rPr lang="en-US" sz="2400" b="1" dirty="0" smtClean="0">
                <a:solidFill>
                  <a:srgbClr val="1A6932"/>
                </a:solidFill>
              </a:rPr>
              <a:t>1.8</a:t>
            </a:r>
            <a:r>
              <a:rPr lang="en-US" sz="2400" b="1" dirty="0">
                <a:solidFill>
                  <a:srgbClr val="1A6932"/>
                </a:solidFill>
              </a:rPr>
              <a:t>. </a:t>
            </a:r>
            <a:r>
              <a:rPr lang="en-US" sz="2400" b="1" dirty="0" smtClean="0">
                <a:solidFill>
                  <a:srgbClr val="1A6932"/>
                </a:solidFill>
              </a:rPr>
              <a:t>the </a:t>
            </a:r>
            <a:r>
              <a:rPr lang="en-US" sz="2400" b="1" dirty="0">
                <a:solidFill>
                  <a:srgbClr val="1A6932"/>
                </a:solidFill>
              </a:rPr>
              <a:t>advanced digital transformation of </a:t>
            </a:r>
            <a:r>
              <a:rPr lang="en-US" sz="2400" b="1" dirty="0" smtClean="0">
                <a:solidFill>
                  <a:srgbClr val="1A6932"/>
                </a:solidFill>
              </a:rPr>
              <a:t>SMEs</a:t>
            </a:r>
            <a:endParaRPr lang="ro-RO" sz="2400" b="1" dirty="0">
              <a:solidFill>
                <a:srgbClr val="1A69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65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xmlns="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09742" y="1188791"/>
            <a:ext cx="9708877" cy="4079928"/>
          </a:xfrm>
          <a:prstGeom prst="roundRect">
            <a:avLst/>
          </a:prstGeom>
          <a:solidFill>
            <a:srgbClr val="F6AA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1A6932"/>
                </a:solidFill>
              </a:rPr>
              <a:t>1.9. Support for sustainable growth and technological modernization of micro-enterprises.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1A6932"/>
                </a:solidFill>
              </a:rPr>
              <a:t>1.10</a:t>
            </a:r>
            <a:r>
              <a:rPr lang="en-US" sz="2400" b="1" dirty="0">
                <a:solidFill>
                  <a:srgbClr val="1A6932"/>
                </a:solidFill>
              </a:rPr>
              <a:t>. Support for increasing the competitiveness of SMEs through financial instruments.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1A6932"/>
                </a:solidFill>
              </a:rPr>
              <a:t>1.11</a:t>
            </a:r>
            <a:r>
              <a:rPr lang="en-US" sz="2400" b="1" dirty="0">
                <a:solidFill>
                  <a:srgbClr val="1A6932"/>
                </a:solidFill>
              </a:rPr>
              <a:t>. Supporting entrepreneurship by developing business incubators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1A6932"/>
                </a:solidFill>
              </a:rPr>
              <a:t>1.12</a:t>
            </a:r>
            <a:r>
              <a:rPr lang="en-US" sz="2400" b="1" dirty="0">
                <a:solidFill>
                  <a:srgbClr val="1A6932"/>
                </a:solidFill>
              </a:rPr>
              <a:t>. Development of skills in SMEs for innovation, technological modernization, industrial transition, circular economy etc</a:t>
            </a:r>
            <a:r>
              <a:rPr lang="en-US" sz="2400" b="1" dirty="0" smtClean="0">
                <a:solidFill>
                  <a:srgbClr val="1A6932"/>
                </a:solidFill>
              </a:rPr>
              <a:t>.</a:t>
            </a:r>
            <a:endParaRPr lang="ro-RO" sz="2400" b="1" dirty="0">
              <a:solidFill>
                <a:srgbClr val="1A693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7533" y="5357219"/>
            <a:ext cx="3144417" cy="606486"/>
          </a:xfrm>
          <a:prstGeom prst="roundRect">
            <a:avLst/>
          </a:prstGeom>
          <a:solidFill>
            <a:srgbClr val="1A6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BUDGET</a:t>
            </a:r>
            <a:endParaRPr lang="ro-RO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821908" y="5357219"/>
            <a:ext cx="7837716" cy="606486"/>
          </a:xfrm>
          <a:prstGeom prst="roundRect">
            <a:avLst/>
          </a:prstGeom>
          <a:solidFill>
            <a:srgbClr val="1A6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149.822 million EUR from ERDF (total allocation: 374.555 million EUR) 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20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xmlns="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5305" y="593243"/>
            <a:ext cx="57098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1A6932"/>
                </a:solidFill>
              </a:rPr>
              <a:t>Priority 4 - A region with high mobility</a:t>
            </a:r>
            <a:endParaRPr lang="en-US" sz="2400" b="1" dirty="0">
              <a:solidFill>
                <a:srgbClr val="1A693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24050" y="1276509"/>
            <a:ext cx="9726370" cy="3847942"/>
          </a:xfrm>
          <a:prstGeom prst="roundRect">
            <a:avLst/>
          </a:prstGeom>
          <a:solidFill>
            <a:srgbClr val="F6AA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1A6932"/>
                </a:solidFill>
              </a:rPr>
              <a:t>4.4. Actions to digitize urban public transport systems</a:t>
            </a:r>
            <a:endParaRPr lang="ro-RO" sz="2400" b="1" dirty="0" smtClean="0">
              <a:solidFill>
                <a:srgbClr val="1A6932"/>
              </a:solidFill>
            </a:endParaRPr>
          </a:p>
          <a:p>
            <a:endParaRPr lang="en-US" sz="2400" b="1" dirty="0" smtClean="0">
              <a:solidFill>
                <a:srgbClr val="1A6932"/>
              </a:solidFill>
            </a:endParaRPr>
          </a:p>
          <a:p>
            <a:r>
              <a:rPr lang="ro-RO" sz="2400" b="1" dirty="0" smtClean="0">
                <a:solidFill>
                  <a:srgbClr val="1A6932"/>
                </a:solidFill>
              </a:rPr>
              <a:t>D</a:t>
            </a:r>
            <a:r>
              <a:rPr lang="en-US" sz="2400" b="1" dirty="0" err="1" smtClean="0">
                <a:solidFill>
                  <a:srgbClr val="1A6932"/>
                </a:solidFill>
              </a:rPr>
              <a:t>evelopment</a:t>
            </a:r>
            <a:r>
              <a:rPr lang="en-US" sz="2400" b="1" dirty="0" smtClean="0">
                <a:solidFill>
                  <a:srgbClr val="1A6932"/>
                </a:solidFill>
              </a:rPr>
              <a:t> </a:t>
            </a:r>
            <a:r>
              <a:rPr lang="en-US" sz="2400" b="1" dirty="0">
                <a:solidFill>
                  <a:srgbClr val="1A6932"/>
                </a:solidFill>
              </a:rPr>
              <a:t>of intelligent transport systems: public </a:t>
            </a:r>
            <a:r>
              <a:rPr lang="en-US" sz="2400" b="1" dirty="0" smtClean="0">
                <a:solidFill>
                  <a:srgbClr val="1A6932"/>
                </a:solidFill>
              </a:rPr>
              <a:t>transportation </a:t>
            </a:r>
            <a:r>
              <a:rPr lang="en-US" sz="2400" b="1" dirty="0">
                <a:solidFill>
                  <a:srgbClr val="1A6932"/>
                </a:solidFill>
              </a:rPr>
              <a:t>service management, e-ticketing, traffic management, fleet </a:t>
            </a:r>
            <a:r>
              <a:rPr lang="en-US" sz="2400" b="1" dirty="0" smtClean="0">
                <a:solidFill>
                  <a:srgbClr val="1A6932"/>
                </a:solidFill>
              </a:rPr>
              <a:t>management, passenger </a:t>
            </a:r>
            <a:r>
              <a:rPr lang="en-US" sz="2400" b="1" dirty="0">
                <a:solidFill>
                  <a:srgbClr val="1A6932"/>
                </a:solidFill>
              </a:rPr>
              <a:t>information, automatic charging systems, automation of clean public </a:t>
            </a:r>
            <a:r>
              <a:rPr lang="en-US" sz="2400" b="1" dirty="0" smtClean="0">
                <a:solidFill>
                  <a:srgbClr val="1A6932"/>
                </a:solidFill>
              </a:rPr>
              <a:t>transportation </a:t>
            </a:r>
            <a:r>
              <a:rPr lang="en-US" sz="2400" b="1" dirty="0">
                <a:solidFill>
                  <a:srgbClr val="1A6932"/>
                </a:solidFill>
              </a:rPr>
              <a:t>infrastructure elements, data </a:t>
            </a:r>
            <a:r>
              <a:rPr lang="en-US" sz="2400" b="1" dirty="0" smtClean="0">
                <a:solidFill>
                  <a:srgbClr val="1A6932"/>
                </a:solidFill>
              </a:rPr>
              <a:t>centers </a:t>
            </a:r>
            <a:r>
              <a:rPr lang="en-US" sz="2400" b="1" dirty="0">
                <a:solidFill>
                  <a:srgbClr val="1A6932"/>
                </a:solidFill>
              </a:rPr>
              <a:t>etc.</a:t>
            </a:r>
            <a:endParaRPr lang="ro-RO" sz="2400" b="1" dirty="0">
              <a:solidFill>
                <a:srgbClr val="1A693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8329" y="5395319"/>
            <a:ext cx="3144417" cy="606486"/>
          </a:xfrm>
          <a:prstGeom prst="roundRect">
            <a:avLst/>
          </a:prstGeom>
          <a:solidFill>
            <a:srgbClr val="1A6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BUDGET</a:t>
            </a:r>
            <a:endParaRPr lang="ro-RO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812704" y="5395319"/>
            <a:ext cx="7837716" cy="606486"/>
          </a:xfrm>
          <a:prstGeom prst="roundRect">
            <a:avLst/>
          </a:prstGeom>
          <a:solidFill>
            <a:srgbClr val="1A69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lvl="0" algn="ctr"/>
            <a:r>
              <a:rPr lang="en-US" b="1" dirty="0">
                <a:solidFill>
                  <a:schemeClr val="bg1"/>
                </a:solidFill>
              </a:rPr>
              <a:t>115</a:t>
            </a:r>
            <a:r>
              <a:rPr lang="ro-RO" b="1" dirty="0">
                <a:solidFill>
                  <a:schemeClr val="bg1"/>
                </a:solidFill>
              </a:rPr>
              <a:t> million </a:t>
            </a:r>
            <a:r>
              <a:rPr lang="en-US" b="1" dirty="0">
                <a:solidFill>
                  <a:schemeClr val="bg1"/>
                </a:solidFill>
              </a:rPr>
              <a:t>EUR from</a:t>
            </a:r>
            <a:r>
              <a:rPr lang="ro-RO" b="1" dirty="0">
                <a:solidFill>
                  <a:schemeClr val="bg1"/>
                </a:solidFill>
              </a:rPr>
              <a:t> ERDF</a:t>
            </a:r>
            <a:r>
              <a:rPr lang="en-US" b="1" dirty="0">
                <a:solidFill>
                  <a:schemeClr val="bg1"/>
                </a:solidFill>
              </a:rPr>
              <a:t> (total allocation: 287.5 million EUR)</a:t>
            </a:r>
            <a:endParaRPr lang="ro-RO" dirty="0">
              <a:solidFill>
                <a:schemeClr val="bg1"/>
              </a:solidFill>
            </a:endParaRPr>
          </a:p>
          <a:p>
            <a:endParaRPr lang="ro-R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7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xmlns="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42" y="2100130"/>
            <a:ext cx="7439385" cy="33862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9916" y="49629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800" b="1" dirty="0">
                <a:solidFill>
                  <a:srgbClr val="316A3F"/>
                </a:solidFill>
                <a:latin typeface="Verdana" panose="020B0604030504040204" pitchFamily="34" charset="0"/>
              </a:rPr>
              <a:t>Discover Bucharest-</a:t>
            </a:r>
            <a:r>
              <a:rPr lang="en-US" sz="2800" b="1" dirty="0" err="1">
                <a:solidFill>
                  <a:srgbClr val="316A3F"/>
                </a:solidFill>
                <a:latin typeface="Verdana" panose="020B0604030504040204" pitchFamily="34" charset="0"/>
              </a:rPr>
              <a:t>Ilfov</a:t>
            </a:r>
            <a:r>
              <a:rPr lang="en-US" sz="2800" b="1" dirty="0">
                <a:solidFill>
                  <a:srgbClr val="316A3F"/>
                </a:solidFill>
                <a:latin typeface="Verdana" panose="020B0604030504040204" pitchFamily="34" charset="0"/>
              </a:rPr>
              <a:t>, the region for citizens - 11Stand22368</a:t>
            </a:r>
            <a:endParaRPr lang="en-US" sz="2800" b="1" i="0" dirty="0">
              <a:solidFill>
                <a:srgbClr val="316A3F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700" y="5486400"/>
            <a:ext cx="1021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hlinkClick r:id="rId4"/>
              </a:rPr>
              <a:t>#</a:t>
            </a:r>
            <a:r>
              <a:rPr lang="en-US" b="1" dirty="0" err="1">
                <a:hlinkClick r:id="rId4"/>
              </a:rPr>
              <a:t>EURegionsWeek</a:t>
            </a:r>
            <a:r>
              <a:rPr lang="en-US" b="1" dirty="0">
                <a:hlinkClick r:id="rId4"/>
              </a:rPr>
              <a:t> </a:t>
            </a:r>
            <a:r>
              <a:rPr lang="en-US" b="1" dirty="0" smtClean="0">
                <a:hlinkClick r:id="rId4"/>
              </a:rPr>
              <a:t>2022</a:t>
            </a:r>
            <a:r>
              <a:rPr lang="ro-RO" b="1" dirty="0" smtClean="0">
                <a:hlinkClick r:id="rId4"/>
              </a:rPr>
              <a:t> / </a:t>
            </a:r>
            <a:r>
              <a:rPr lang="ro-RO" b="1" dirty="0" err="1" smtClean="0">
                <a:hlinkClick r:id="rId4"/>
              </a:rPr>
              <a:t>Exhibitors</a:t>
            </a:r>
            <a:endParaRPr lang="en-US" b="1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63104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0566"/>
            <a:ext cx="12205250" cy="6858594"/>
          </a:xfrm>
          <a:prstGeom prst="rect">
            <a:avLst/>
          </a:prstGeom>
        </p:spPr>
      </p:pic>
      <p:sp>
        <p:nvSpPr>
          <p:cNvPr id="7" name="ZoneTexte 12">
            <a:extLst>
              <a:ext uri="{FF2B5EF4-FFF2-40B4-BE49-F238E27FC236}">
                <a16:creationId xmlns:a16="http://schemas.microsoft.com/office/drawing/2014/main" xmlns="" id="{3410C0AE-B487-D34B-B901-FAAC0625B2F3}"/>
              </a:ext>
            </a:extLst>
          </p:cNvPr>
          <p:cNvSpPr txBox="1"/>
          <p:nvPr/>
        </p:nvSpPr>
        <p:spPr>
          <a:xfrm>
            <a:off x="2109742" y="680960"/>
            <a:ext cx="6776349" cy="507831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endParaRPr lang="fr-FR" sz="3000" b="1" dirty="0">
              <a:solidFill>
                <a:srgbClr val="1A6932"/>
              </a:solidFill>
              <a:latin typeface="Verdana"/>
              <a:ea typeface="Verdana"/>
            </a:endParaRPr>
          </a:p>
        </p:txBody>
      </p:sp>
      <p:pic>
        <p:nvPicPr>
          <p:cNvPr id="4" name="Picture 2" descr="Sigla cu denumire">
            <a:extLst>
              <a:ext uri="{FF2B5EF4-FFF2-40B4-BE49-F238E27FC236}">
                <a16:creationId xmlns:a16="http://schemas.microsoft.com/office/drawing/2014/main" xmlns="" id="{C090BE72-67E5-47A3-84BA-1AB1314A9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15" y="1549790"/>
            <a:ext cx="2480405" cy="241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98DEFF-6045-4935-857F-D7EDC08E0402}"/>
              </a:ext>
            </a:extLst>
          </p:cNvPr>
          <p:cNvSpPr txBox="1"/>
          <p:nvPr/>
        </p:nvSpPr>
        <p:spPr>
          <a:xfrm>
            <a:off x="3676746" y="680960"/>
            <a:ext cx="4286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1A6932"/>
                </a:solidFill>
              </a:rPr>
              <a:t>Thank you</a:t>
            </a:r>
            <a:r>
              <a:rPr lang="ro-RO" sz="6000" b="1" dirty="0" smtClean="0">
                <a:solidFill>
                  <a:srgbClr val="1A6932"/>
                </a:solidFill>
              </a:rPr>
              <a:t>!</a:t>
            </a:r>
            <a:endParaRPr lang="en-US" sz="6000" b="1" dirty="0">
              <a:solidFill>
                <a:srgbClr val="1A6932"/>
              </a:solidFill>
            </a:endParaRPr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1476722" y="4323979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Bucharest-Ilfov Regional Development Agency</a:t>
            </a:r>
            <a:endParaRPr lang="ro-RO" sz="2400" b="1" dirty="0" smtClean="0">
              <a:solidFill>
                <a:srgbClr val="1A69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 </a:t>
            </a:r>
            <a:r>
              <a:rPr lang="ro-RO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Mihai Eminescu </a:t>
            </a:r>
            <a:r>
              <a:rPr lang="en-US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</a:t>
            </a:r>
            <a:r>
              <a:rPr lang="ro-RO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baseline="30000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sector, Buc</a:t>
            </a:r>
            <a:r>
              <a:rPr lang="en-US" sz="2400" b="1" dirty="0" err="1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harest</a:t>
            </a:r>
            <a:endParaRPr lang="ro-RO" sz="2400" b="1" dirty="0" smtClean="0">
              <a:solidFill>
                <a:srgbClr val="1A69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</a:t>
            </a:r>
            <a:r>
              <a:rPr lang="ro-RO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/Fax: +40 21.315.96.59; +40 21.315.96.65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o-RO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contact@adrbi.ro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ro-RO" sz="2400" b="1" dirty="0" smtClean="0">
                <a:solidFill>
                  <a:srgbClr val="1A69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www.adrbi.ro </a:t>
            </a:r>
            <a:endParaRPr lang="ro-RO" sz="2400" b="1" dirty="0">
              <a:solidFill>
                <a:srgbClr val="1A69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37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EC Square Sans Pro Medium"/>
        <a:ea typeface="EC Square Sans Pro Medium"/>
        <a:cs typeface="EC Square Sans Pro Medium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2fbc61-35e8-46d1-aec8-c7defb337545">
      <Terms xmlns="http://schemas.microsoft.com/office/infopath/2007/PartnerControls"/>
    </lcf76f155ced4ddcb4097134ff3c332f>
    <TaxCatchAll xmlns="e117085d-4892-41c8-90a8-6841e79a2b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956F29F77614AA75F7CA0F286FC33" ma:contentTypeVersion="16" ma:contentTypeDescription="Create a new document." ma:contentTypeScope="" ma:versionID="4cb42008029c79cf7ca0f9a4b270d5d8">
  <xsd:schema xmlns:xsd="http://www.w3.org/2001/XMLSchema" xmlns:xs="http://www.w3.org/2001/XMLSchema" xmlns:p="http://schemas.microsoft.com/office/2006/metadata/properties" xmlns:ns2="f02fbc61-35e8-46d1-aec8-c7defb337545" xmlns:ns3="e117085d-4892-41c8-90a8-6841e79a2b6c" targetNamespace="http://schemas.microsoft.com/office/2006/metadata/properties" ma:root="true" ma:fieldsID="63354a94c9b42989e84baa22309e2c4a" ns2:_="" ns3:_="">
    <xsd:import namespace="f02fbc61-35e8-46d1-aec8-c7defb337545"/>
    <xsd:import namespace="e117085d-4892-41c8-90a8-6841e79a2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fbc61-35e8-46d1-aec8-c7defb337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ac9636-ae07-4926-810d-0869e006c3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7085d-4892-41c8-90a8-6841e79a2b6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ef54e79-b1a3-48b0-8b2a-ae3bf468f6a9}" ma:internalName="TaxCatchAll" ma:showField="CatchAllData" ma:web="e117085d-4892-41c8-90a8-6841e79a2b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43D017-F006-48CD-B75B-A2735461D7D1}">
  <ds:schemaRefs>
    <ds:schemaRef ds:uri="http://purl.org/dc/elements/1.1/"/>
    <ds:schemaRef ds:uri="http://schemas.microsoft.com/office/2006/metadata/properties"/>
    <ds:schemaRef ds:uri="01bb61ae-4eb0-490b-ba48-c0c5dc4c96a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7287DF-1251-4DB4-B330-9B9F686A18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1E3861-2E27-4250-A414-487BE6606D97}"/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338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EC Square Sans Pro Medium</vt:lpstr>
      <vt:lpstr>Helvetica Neue</vt:lpstr>
      <vt:lpstr>Helvetica Neue Medium</vt:lpstr>
      <vt:lpstr>Myriad Pro</vt:lpstr>
      <vt:lpstr>Verdana</vt:lpstr>
      <vt:lpstr>Thème Office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 Popowski</dc:creator>
  <cp:lastModifiedBy>LIVIU RANCIOAGA</cp:lastModifiedBy>
  <cp:revision>59</cp:revision>
  <dcterms:created xsi:type="dcterms:W3CDTF">2022-01-13T10:38:26Z</dcterms:created>
  <dcterms:modified xsi:type="dcterms:W3CDTF">2022-10-04T12:16:20Z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0x010100112956F29F77614AA75F7CA0F286FC33</vt:lpwstr>
  </property>
</Properties>
</file>