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3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699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537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7497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4300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352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4771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6739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901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202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5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873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634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3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39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70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733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A635-BBF8-4DD5-B255-FD06155A847F}" type="datetimeFigureOut">
              <a:rPr lang="sk-SK" smtClean="0"/>
              <a:t>20. 1. 2022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984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rcid.org/0000-0003-0871-0149" TargetMode="External"/><Relationship Id="rId2" Type="http://schemas.openxmlformats.org/officeDocument/2006/relationships/hyperlink" Target="https://crestic.univ-reims.fr/en/lamiro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t.Lamiroy@univ-reims.f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>
            <a:extLst>
              <a:ext uri="{FF2B5EF4-FFF2-40B4-BE49-F238E27FC236}">
                <a16:creationId xmlns:a16="http://schemas.microsoft.com/office/drawing/2014/main" id="{30F76E93-286A-44DC-9CEB-6CA8A7D0DE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24361" y="915985"/>
            <a:ext cx="9144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sk-SK" altLang="pl-PL" sz="3600" b="1" dirty="0">
                <a:solidFill>
                  <a:srgbClr val="009543"/>
                </a:solidFill>
                <a:latin typeface="+mj-lt"/>
              </a:rPr>
              <a:t/>
            </a:r>
            <a:br>
              <a:rPr lang="sk-SK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b="1" dirty="0">
                <a:solidFill>
                  <a:srgbClr val="009543"/>
                </a:solidFill>
                <a:latin typeface="+mj-lt"/>
              </a:rPr>
              <a:t>PRESENTATION TITLE (edit)</a:t>
            </a:r>
            <a:br>
              <a:rPr lang="en-GB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dirty="0">
                <a:solidFill>
                  <a:srgbClr val="009543"/>
                </a:solidFill>
                <a:latin typeface="+mj-lt"/>
              </a:rPr>
              <a:t>Bart </a:t>
            </a:r>
            <a:r>
              <a:rPr lang="en-GB" altLang="pl-PL" sz="3600" dirty="0" err="1">
                <a:solidFill>
                  <a:srgbClr val="009543"/>
                </a:solidFill>
                <a:latin typeface="+mj-lt"/>
              </a:rPr>
              <a:t>Lamiroy</a:t>
            </a:r>
            <a:r>
              <a:rPr lang="en-GB" altLang="pl-PL" sz="3600" dirty="0">
                <a:solidFill>
                  <a:srgbClr val="009543"/>
                </a:solidFill>
                <a:latin typeface="+mj-lt"/>
              </a:rPr>
              <a:t/>
            </a:r>
            <a:br>
              <a:rPr lang="en-GB" altLang="pl-PL" sz="3600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dirty="0" err="1">
                <a:solidFill>
                  <a:srgbClr val="009543"/>
                </a:solidFill>
                <a:latin typeface="+mj-lt"/>
              </a:rPr>
              <a:t>Université</a:t>
            </a:r>
            <a:r>
              <a:rPr lang="en-GB" altLang="pl-PL" sz="3600" dirty="0">
                <a:solidFill>
                  <a:srgbClr val="009543"/>
                </a:solidFill>
                <a:latin typeface="+mj-lt"/>
              </a:rPr>
              <a:t> Reims Champagne-Ardenne</a:t>
            </a:r>
            <a:r>
              <a:rPr lang="sk-SK" altLang="pl-PL" sz="3600" dirty="0">
                <a:solidFill>
                  <a:srgbClr val="009543"/>
                </a:solidFill>
                <a:latin typeface="+mj-lt"/>
              </a:rPr>
              <a:t/>
            </a:r>
            <a:br>
              <a:rPr lang="sk-SK" altLang="pl-PL" sz="3600" dirty="0">
                <a:solidFill>
                  <a:srgbClr val="009543"/>
                </a:solidFill>
                <a:latin typeface="+mj-lt"/>
              </a:rPr>
            </a:br>
            <a:endParaRPr lang="fr-FR" altLang="en-US" sz="3600" dirty="0">
              <a:solidFill>
                <a:srgbClr val="006491"/>
              </a:solidFill>
              <a:latin typeface="+mj-lt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1667C4C8-FA20-469F-9257-217C665CABDB}"/>
              </a:ext>
            </a:extLst>
          </p:cNvPr>
          <p:cNvSpPr txBox="1"/>
          <p:nvPr/>
        </p:nvSpPr>
        <p:spPr>
          <a:xfrm>
            <a:off x="1717041" y="5274527"/>
            <a:ext cx="687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Networking event on Digital and Emerging Technologies and </a:t>
            </a:r>
          </a:p>
          <a:p>
            <a:pPr algn="ctr"/>
            <a:r>
              <a:rPr lang="en-US" dirty="0"/>
              <a:t>Human-</a:t>
            </a:r>
            <a:r>
              <a:rPr lang="en-US" dirty="0" err="1"/>
              <a:t>centred</a:t>
            </a:r>
            <a:r>
              <a:rPr lang="en-US" dirty="0"/>
              <a:t> AI</a:t>
            </a:r>
          </a:p>
          <a:p>
            <a:pPr algn="ctr"/>
            <a:endParaRPr lang="sk-SK" dirty="0"/>
          </a:p>
          <a:p>
            <a:pPr algn="ctr"/>
            <a:r>
              <a:rPr lang="sk-SK" dirty="0"/>
              <a:t>24 January, 2022</a:t>
            </a:r>
          </a:p>
        </p:txBody>
      </p:sp>
    </p:spTree>
    <p:extLst>
      <p:ext uri="{BB962C8B-B14F-4D97-AF65-F5344CB8AC3E}">
        <p14:creationId xmlns:p14="http://schemas.microsoft.com/office/powerpoint/2010/main" val="2318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4BFB2-2DE1-4251-AF1B-FB4C1584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Short introduction of the institution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8BA1383-8A10-4901-986E-4B99C769E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sk-SK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6491"/>
                </a:solidFill>
              </a:rPr>
              <a:t>CReSTIC</a:t>
            </a:r>
            <a:r>
              <a:rPr lang="en-US" dirty="0">
                <a:solidFill>
                  <a:srgbClr val="006491"/>
                </a:solidFill>
              </a:rPr>
              <a:t> is a research unit of the University of Reims Champagne-Ardenne it supports research and innovation activities in digital sciences.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6491"/>
                </a:solidFill>
              </a:rPr>
              <a:t>CReSTIC</a:t>
            </a:r>
            <a:r>
              <a:rPr lang="en-US" dirty="0">
                <a:solidFill>
                  <a:srgbClr val="006491"/>
                </a:solidFill>
              </a:rPr>
              <a:t> hosts approximately 120 people, including over 70 permanent faculty. It is structured in two departments: “Computer Science" and "Automation, Control and Signal Processing" involving 9 research teams. </a:t>
            </a:r>
          </a:p>
          <a:p>
            <a:pPr marL="0" indent="0">
              <a:buNone/>
            </a:pPr>
            <a:r>
              <a:rPr lang="en-US" dirty="0">
                <a:solidFill>
                  <a:srgbClr val="006491"/>
                </a:solidFill>
              </a:rPr>
              <a:t>The fundamental activities of these teams, such as image analysis, knowledge modeling and extraction, networks, automation, signal processing … are involved in multi- and interdisciplinary development actions, particularly in engineering for health, smart agriculture</a:t>
            </a:r>
            <a:r>
              <a:rPr lang="en-US">
                <a:solidFill>
                  <a:srgbClr val="006491"/>
                </a:solidFill>
              </a:rPr>
              <a:t>, smart industry, </a:t>
            </a:r>
            <a:r>
              <a:rPr lang="en-US" dirty="0">
                <a:solidFill>
                  <a:srgbClr val="006491"/>
                </a:solidFill>
              </a:rPr>
              <a:t>education and society, communicating vehicles and intelligent buildings.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6491"/>
                </a:solidFill>
              </a:rPr>
              <a:t>CReSTIC</a:t>
            </a:r>
            <a:r>
              <a:rPr lang="en-US" dirty="0">
                <a:solidFill>
                  <a:srgbClr val="006491"/>
                </a:solidFill>
              </a:rPr>
              <a:t> is the driving force behind numerous national (PIA, ANR) and international (H2020) academic projects. It is also a major player in innovation in the French Grand Est Region, through its research and industrial transfer actions in partnership with large national groups, but also innovative SMEs. </a:t>
            </a:r>
            <a:endParaRPr lang="sk-SK" dirty="0">
              <a:solidFill>
                <a:srgbClr val="0064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E323-F0DD-42A4-A989-1B94267A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pl-PL" dirty="0">
                <a:solidFill>
                  <a:srgbClr val="009543"/>
                </a:solidFill>
              </a:rPr>
              <a:t>Expertise 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584EB-AF88-4B48-ABFF-24BEB0F7B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pl-PL" b="1" dirty="0">
                <a:solidFill>
                  <a:srgbClr val="006491"/>
                </a:solidFill>
              </a:rPr>
              <a:t>Strong expertise in </a:t>
            </a:r>
            <a:r>
              <a:rPr lang="fr-FR" altLang="pl-PL" b="1" dirty="0" err="1">
                <a:solidFill>
                  <a:srgbClr val="006491"/>
                </a:solidFill>
              </a:rPr>
              <a:t>various</a:t>
            </a:r>
            <a:r>
              <a:rPr lang="fr-FR" altLang="pl-PL" b="1" dirty="0">
                <a:solidFill>
                  <a:srgbClr val="006491"/>
                </a:solidFill>
              </a:rPr>
              <a:t> Machine Learning and IA </a:t>
            </a:r>
            <a:r>
              <a:rPr lang="fr-FR" altLang="pl-PL" b="1" dirty="0" err="1">
                <a:solidFill>
                  <a:srgbClr val="006491"/>
                </a:solidFill>
              </a:rPr>
              <a:t>research</a:t>
            </a:r>
            <a:r>
              <a:rPr lang="fr-FR" altLang="pl-PL" b="1" dirty="0">
                <a:solidFill>
                  <a:srgbClr val="006491"/>
                </a:solidFill>
              </a:rPr>
              <a:t> topics </a:t>
            </a:r>
          </a:p>
          <a:p>
            <a:r>
              <a:rPr lang="fr-FR" b="1" dirty="0" err="1">
                <a:solidFill>
                  <a:srgbClr val="006491"/>
                </a:solidFill>
              </a:rPr>
              <a:t>Focused</a:t>
            </a:r>
            <a:r>
              <a:rPr lang="fr-FR" b="1" dirty="0">
                <a:solidFill>
                  <a:srgbClr val="006491"/>
                </a:solidFill>
              </a:rPr>
              <a:t> </a:t>
            </a:r>
            <a:r>
              <a:rPr lang="fr-FR" b="1" dirty="0" err="1">
                <a:solidFill>
                  <a:srgbClr val="006491"/>
                </a:solidFill>
              </a:rPr>
              <a:t>research</a:t>
            </a:r>
            <a:r>
              <a:rPr lang="fr-FR" b="1" dirty="0">
                <a:solidFill>
                  <a:srgbClr val="006491"/>
                </a:solidFill>
              </a:rPr>
              <a:t> team on Human-</a:t>
            </a:r>
            <a:r>
              <a:rPr lang="fr-FR" b="1" dirty="0" err="1">
                <a:solidFill>
                  <a:srgbClr val="006491"/>
                </a:solidFill>
              </a:rPr>
              <a:t>centered</a:t>
            </a:r>
            <a:r>
              <a:rPr lang="fr-FR" b="1" dirty="0">
                <a:solidFill>
                  <a:srgbClr val="006491"/>
                </a:solidFill>
              </a:rPr>
              <a:t> Digital Technologies</a:t>
            </a:r>
          </a:p>
          <a:p>
            <a:r>
              <a:rPr lang="fr-FR" b="1" dirty="0">
                <a:solidFill>
                  <a:srgbClr val="006491"/>
                </a:solidFill>
              </a:rPr>
              <a:t>Long standing </a:t>
            </a:r>
            <a:r>
              <a:rPr lang="fr-FR" b="1" dirty="0" err="1">
                <a:solidFill>
                  <a:srgbClr val="006491"/>
                </a:solidFill>
              </a:rPr>
              <a:t>track</a:t>
            </a:r>
            <a:r>
              <a:rPr lang="fr-FR" b="1" dirty="0">
                <a:solidFill>
                  <a:srgbClr val="006491"/>
                </a:solidFill>
              </a:rPr>
              <a:t> record in Digital </a:t>
            </a:r>
            <a:r>
              <a:rPr lang="fr-FR" b="1" dirty="0" err="1">
                <a:solidFill>
                  <a:srgbClr val="006491"/>
                </a:solidFill>
              </a:rPr>
              <a:t>Humanities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446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4BFB2-2DE1-4251-AF1B-FB4C1584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sk-SK" altLang="pl-PL" dirty="0">
                <a:solidFill>
                  <a:srgbClr val="009543"/>
                </a:solidFill>
              </a:rPr>
              <a:t>Topic and project idea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8BA1383-8A10-4901-986E-4B99C769E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altLang="pl-PL" b="1" dirty="0">
                <a:solidFill>
                  <a:srgbClr val="006491"/>
                </a:solidFill>
              </a:rPr>
              <a:t>Cluster 4 - Destination 6: A Human-</a:t>
            </a:r>
            <a:r>
              <a:rPr lang="en-US" altLang="pl-PL" b="1" dirty="0" err="1">
                <a:solidFill>
                  <a:srgbClr val="006491"/>
                </a:solidFill>
              </a:rPr>
              <a:t>centred</a:t>
            </a:r>
            <a:r>
              <a:rPr lang="en-US" altLang="pl-PL" b="1" dirty="0">
                <a:solidFill>
                  <a:srgbClr val="006491"/>
                </a:solidFill>
              </a:rPr>
              <a:t> and Ethical Development of Digital and Industrial Technologies </a:t>
            </a:r>
          </a:p>
          <a:p>
            <a:pPr marL="0" indent="0">
              <a:buNone/>
            </a:pPr>
            <a:endParaRPr lang="en-US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fr-FR" dirty="0"/>
              <a:t>No </a:t>
            </a:r>
            <a:r>
              <a:rPr lang="fr-FR" dirty="0" err="1"/>
              <a:t>particular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idea</a:t>
            </a:r>
            <a:r>
              <a:rPr lang="fr-FR" dirty="0"/>
              <a:t> but </a:t>
            </a:r>
            <a:r>
              <a:rPr lang="fr-FR" dirty="0" err="1"/>
              <a:t>strong</a:t>
            </a:r>
            <a:r>
              <a:rPr lang="fr-FR" dirty="0"/>
              <a:t> motivation to </a:t>
            </a:r>
            <a:r>
              <a:rPr lang="fr-FR" dirty="0" err="1"/>
              <a:t>contribute</a:t>
            </a:r>
            <a:r>
              <a:rPr lang="fr-FR" dirty="0"/>
              <a:t> Machine Learning expertise to </a:t>
            </a:r>
            <a:r>
              <a:rPr lang="fr-FR" dirty="0" err="1"/>
              <a:t>broader</a:t>
            </a:r>
            <a:r>
              <a:rPr lang="fr-FR" dirty="0"/>
              <a:t> </a:t>
            </a:r>
            <a:r>
              <a:rPr lang="fr-FR" dirty="0" err="1"/>
              <a:t>contexts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 the call.</a:t>
            </a:r>
          </a:p>
          <a:p>
            <a:pPr marL="0" indent="0">
              <a:buNone/>
            </a:pPr>
            <a:r>
              <a:rPr lang="fr-FR" dirty="0" err="1"/>
              <a:t>Currently</a:t>
            </a:r>
            <a:r>
              <a:rPr lang="fr-FR" dirty="0"/>
              <a:t> </a:t>
            </a:r>
            <a:r>
              <a:rPr lang="fr-FR" dirty="0" err="1"/>
              <a:t>involved</a:t>
            </a:r>
            <a:r>
              <a:rPr lang="fr-FR" dirty="0"/>
              <a:t> in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 </a:t>
            </a:r>
            <a:r>
              <a:rPr lang="fr-FR" dirty="0" err="1"/>
              <a:t>bias</a:t>
            </a:r>
            <a:r>
              <a:rPr lang="fr-FR" dirty="0"/>
              <a:t> </a:t>
            </a:r>
            <a:r>
              <a:rPr lang="fr-FR" dirty="0" err="1"/>
              <a:t>detection</a:t>
            </a:r>
            <a:r>
              <a:rPr lang="fr-FR" dirty="0"/>
              <a:t>, </a:t>
            </a:r>
            <a:r>
              <a:rPr lang="fr-FR" dirty="0" err="1"/>
              <a:t>interpretation</a:t>
            </a:r>
            <a:r>
              <a:rPr lang="fr-FR" dirty="0"/>
              <a:t> </a:t>
            </a:r>
            <a:r>
              <a:rPr lang="fr-FR" dirty="0" err="1"/>
              <a:t>ambiguity</a:t>
            </a:r>
            <a:r>
              <a:rPr lang="fr-FR" dirty="0"/>
              <a:t> and Human impact of Machine Learning labelling </a:t>
            </a:r>
            <a:r>
              <a:rPr lang="fr-FR" dirty="0" err="1"/>
              <a:t>errors</a:t>
            </a:r>
            <a:r>
              <a:rPr lang="fr-FR" dirty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77446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E323-F0DD-42A4-A989-1B94267A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pl-PL" dirty="0" err="1">
                <a:solidFill>
                  <a:srgbClr val="009543"/>
                </a:solidFill>
              </a:rPr>
              <a:t>Contact</a:t>
            </a:r>
            <a:r>
              <a:rPr lang="sk-SK" altLang="pl-PL" dirty="0">
                <a:solidFill>
                  <a:srgbClr val="009543"/>
                </a:solidFill>
              </a:rPr>
              <a:t> </a:t>
            </a:r>
            <a:r>
              <a:rPr lang="sk-SK" altLang="pl-PL" dirty="0" err="1">
                <a:solidFill>
                  <a:srgbClr val="009543"/>
                </a:solidFill>
              </a:rPr>
              <a:t>details</a:t>
            </a:r>
            <a:r>
              <a:rPr lang="sk-SK" altLang="pl-PL" dirty="0">
                <a:solidFill>
                  <a:srgbClr val="009543"/>
                </a:solidFill>
              </a:rPr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584EB-AF88-4B48-ABFF-24BEB0F7B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>
                <a:solidFill>
                  <a:srgbClr val="006491"/>
                </a:solidFill>
                <a:hlinkClick r:id="rId2"/>
              </a:rPr>
              <a:t>https://crestic.univ-reims.fr/en/lamiroy</a:t>
            </a:r>
            <a:endParaRPr lang="fr-FR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sk-SK" dirty="0">
                <a:hlinkClick r:id="rId3"/>
              </a:rPr>
              <a:t>https://orcid.org/0000-0003-0871-0149</a:t>
            </a:r>
            <a:endParaRPr lang="fr-FR" dirty="0"/>
          </a:p>
          <a:p>
            <a:pPr marL="0" indent="0">
              <a:buNone/>
            </a:pPr>
            <a:endParaRPr lang="fr-FR" dirty="0">
              <a:hlinkClick r:id="rId4"/>
            </a:endParaRPr>
          </a:p>
          <a:p>
            <a:pPr marL="0" indent="0">
              <a:buNone/>
            </a:pPr>
            <a:r>
              <a:rPr lang="fr-FR" dirty="0">
                <a:hlinkClick r:id="rId4"/>
              </a:rPr>
              <a:t>Bart.Lamiroy@univ-reims.fr</a:t>
            </a:r>
            <a:endParaRPr lang="fr-FR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793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E0DB3-A9D0-4893-A162-1ED335974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You are certainly allowed to add more slides for sharing but your presentation should not be longer than </a:t>
            </a:r>
            <a:r>
              <a:rPr lang="en-GB"/>
              <a:t>4</a:t>
            </a:r>
            <a:r>
              <a:rPr lang="sk-SK"/>
              <a:t> </a:t>
            </a:r>
            <a:r>
              <a:rPr lang="sk-SK" dirty="0"/>
              <a:t>minutes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07698B-1847-477B-B578-806171169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/>
              <a:t/>
            </a:r>
            <a:br>
              <a:rPr lang="fr-BE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428946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174</TotalTime>
  <Words>316</Words>
  <Application>Microsoft Office PowerPoint</Application>
  <PresentationFormat>Panoramiczny</PresentationFormat>
  <Paragraphs>27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Arial Unicode MS</vt:lpstr>
      <vt:lpstr>Trebuchet MS</vt:lpstr>
      <vt:lpstr>Wingdings 3</vt:lpstr>
      <vt:lpstr>Fazeta</vt:lpstr>
      <vt:lpstr> PRESENTATION TITLE (edit) Bart Lamiroy Université Reims Champagne-Ardenne </vt:lpstr>
      <vt:lpstr>Short introduction of the institution</vt:lpstr>
      <vt:lpstr>Expertise </vt:lpstr>
      <vt:lpstr>Topic and project idea</vt:lpstr>
      <vt:lpstr>Contact details </vt:lpstr>
      <vt:lpstr>You are certainly allowed to add more slides for sharing but your presentation should not be longer than 4 minutes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(edit) Speaker name (edit) Organisation (edit)</dc:title>
  <dc:creator>Rua Terezia</dc:creator>
  <cp:lastModifiedBy>Marta Krutel</cp:lastModifiedBy>
  <cp:revision>13</cp:revision>
  <dcterms:created xsi:type="dcterms:W3CDTF">2021-04-15T06:02:10Z</dcterms:created>
  <dcterms:modified xsi:type="dcterms:W3CDTF">2022-01-20T16:00:06Z</dcterms:modified>
</cp:coreProperties>
</file>