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sldIdLst>
    <p:sldId id="256" r:id="rId2"/>
    <p:sldId id="404" r:id="rId3"/>
    <p:sldId id="406" r:id="rId4"/>
    <p:sldId id="407" r:id="rId5"/>
    <p:sldId id="410" r:id="rId6"/>
    <p:sldId id="417" r:id="rId7"/>
    <p:sldId id="258" r:id="rId8"/>
    <p:sldId id="421" r:id="rId9"/>
    <p:sldId id="419" r:id="rId10"/>
    <p:sldId id="422" r:id="rId11"/>
    <p:sldId id="41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DA4EA-EF7D-4A5B-A08D-7F9C9A7E8F6E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A422D-6EC3-4272-8CB0-C85C06AF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2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A422D-6EC3-4272-8CB0-C85C06AF9A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23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A422D-6EC3-4272-8CB0-C85C06AF9A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6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A422D-6EC3-4272-8CB0-C85C06AF9A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62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19. 1. 2022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699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19. 1. 2022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537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19. 1. 2022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497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19. 1. 2022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4300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19. 1. 2022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7352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19. 1. 2022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4771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19. 1. 2022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6739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19. 1. 2022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901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19. 1. 2022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20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19. 1. 2022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95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19. 1. 2022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873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19. 1. 2022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634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19. 1. 2022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03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19. 1. 2022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39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19. 1. 2022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270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19. 1. 2022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733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BA635-BBF8-4DD5-B255-FD06155A847F}" type="datetimeFigureOut">
              <a:rPr lang="sk-SK" smtClean="0"/>
              <a:t>19. 1. 2022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984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11" Type="http://schemas.openxmlformats.org/officeDocument/2006/relationships/image" Target="../media/image6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png"/><Relationship Id="rId4" Type="http://schemas.openxmlformats.org/officeDocument/2006/relationships/image" Target="../media/image5.jpeg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>
            <a:extLst>
              <a:ext uri="{FF2B5EF4-FFF2-40B4-BE49-F238E27FC236}">
                <a16:creationId xmlns:a16="http://schemas.microsoft.com/office/drawing/2014/main" id="{30F76E93-286A-44DC-9CEB-6CA8A7D0DE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624361" y="361987"/>
            <a:ext cx="91440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sk-SK" altLang="pl-PL" sz="3600" b="1" dirty="0">
                <a:solidFill>
                  <a:srgbClr val="009543"/>
                </a:solidFill>
                <a:latin typeface="+mj-lt"/>
              </a:rPr>
              <a:t/>
            </a:r>
            <a:br>
              <a:rPr lang="sk-SK" altLang="pl-PL" sz="3600" b="1" dirty="0">
                <a:solidFill>
                  <a:srgbClr val="009543"/>
                </a:solidFill>
                <a:latin typeface="+mj-lt"/>
              </a:rPr>
            </a:br>
            <a:r>
              <a:rPr lang="en-US" altLang="pl-PL" sz="3600" b="1" dirty="0">
                <a:solidFill>
                  <a:srgbClr val="0070C0"/>
                </a:solidFill>
                <a:latin typeface="+mj-lt"/>
              </a:rPr>
              <a:t>TOOLS FOR DIGITALIZATION OF PUBLIC AND MEDICAL SERVICES</a:t>
            </a:r>
            <a:br>
              <a:rPr lang="en-US" altLang="pl-PL" sz="3600" b="1" dirty="0">
                <a:solidFill>
                  <a:srgbClr val="0070C0"/>
                </a:solidFill>
                <a:latin typeface="+mj-lt"/>
              </a:rPr>
            </a:br>
            <a:r>
              <a:rPr lang="en-GB" altLang="pl-PL" sz="3600" b="1" dirty="0">
                <a:solidFill>
                  <a:srgbClr val="009543"/>
                </a:solidFill>
                <a:latin typeface="+mj-lt"/>
              </a:rPr>
              <a:t/>
            </a:r>
            <a:br>
              <a:rPr lang="en-GB" altLang="pl-PL" sz="3600" b="1" dirty="0">
                <a:solidFill>
                  <a:srgbClr val="009543"/>
                </a:solidFill>
                <a:latin typeface="+mj-lt"/>
              </a:rPr>
            </a:br>
            <a:r>
              <a:rPr lang="en-US" altLang="pl-PL" sz="3600" b="1" dirty="0">
                <a:solidFill>
                  <a:srgbClr val="C00000"/>
                </a:solidFill>
                <a:latin typeface="+mj-lt"/>
              </a:rPr>
              <a:t>Anatolii </a:t>
            </a:r>
            <a:r>
              <a:rPr lang="en-US" altLang="pl-PL" sz="3600" b="1" dirty="0" err="1">
                <a:solidFill>
                  <a:srgbClr val="C00000"/>
                </a:solidFill>
                <a:latin typeface="+mj-lt"/>
              </a:rPr>
              <a:t>Petrenko</a:t>
            </a:r>
            <a:r>
              <a:rPr lang="en-US" altLang="pl-PL" sz="3600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altLang="pl-PL" sz="3600" b="1" dirty="0" err="1">
                <a:solidFill>
                  <a:srgbClr val="C00000"/>
                </a:solidFill>
                <a:latin typeface="+mj-lt"/>
              </a:rPr>
              <a:t>Prof.,DSc</a:t>
            </a:r>
            <a:r>
              <a:rPr lang="en-GB" altLang="pl-PL" sz="3600" dirty="0">
                <a:solidFill>
                  <a:srgbClr val="009543"/>
                </a:solidFill>
                <a:latin typeface="+mj-lt"/>
              </a:rPr>
              <a:t/>
            </a:r>
            <a:br>
              <a:rPr lang="en-GB" altLang="pl-PL" sz="3600" dirty="0">
                <a:solidFill>
                  <a:srgbClr val="009543"/>
                </a:solidFill>
                <a:latin typeface="+mj-lt"/>
              </a:rPr>
            </a:br>
            <a:r>
              <a:rPr lang="en-GB" altLang="pl-PL" sz="3600" dirty="0">
                <a:solidFill>
                  <a:srgbClr val="0070C0"/>
                </a:solidFill>
                <a:latin typeface="+mj-lt"/>
              </a:rPr>
              <a:t>Igor Sikorsky Kyiv Polytechnic Institute</a:t>
            </a:r>
            <a:endParaRPr lang="fr-FR" altLang="en-US" sz="3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1667C4C8-FA20-469F-9257-217C665CABDB}"/>
              </a:ext>
            </a:extLst>
          </p:cNvPr>
          <p:cNvSpPr txBox="1"/>
          <p:nvPr/>
        </p:nvSpPr>
        <p:spPr>
          <a:xfrm>
            <a:off x="1717041" y="5274527"/>
            <a:ext cx="6878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Networking event on Digital and Emerging Technologies and </a:t>
            </a:r>
          </a:p>
          <a:p>
            <a:pPr algn="ctr"/>
            <a:r>
              <a:rPr lang="en-US" dirty="0"/>
              <a:t>Human-</a:t>
            </a:r>
            <a:r>
              <a:rPr lang="en-US" dirty="0" err="1"/>
              <a:t>centred</a:t>
            </a:r>
            <a:r>
              <a:rPr lang="en-US" dirty="0"/>
              <a:t> AI</a:t>
            </a:r>
          </a:p>
          <a:p>
            <a:pPr algn="ctr"/>
            <a:endParaRPr lang="sk-SK" dirty="0"/>
          </a:p>
          <a:p>
            <a:pPr algn="ctr"/>
            <a:r>
              <a:rPr lang="sk-SK" dirty="0"/>
              <a:t>24 January, 2022</a:t>
            </a:r>
          </a:p>
        </p:txBody>
      </p:sp>
    </p:spTree>
    <p:extLst>
      <p:ext uri="{BB962C8B-B14F-4D97-AF65-F5344CB8AC3E}">
        <p14:creationId xmlns:p14="http://schemas.microsoft.com/office/powerpoint/2010/main" val="2318041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14BFB2-2DE1-4251-AF1B-FB4C1584A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316523"/>
            <a:ext cx="8596668" cy="164025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HORIZON-CL4-2022-DIGITAL-EMERGING-01-03: Advanced multi-sensing systems (RIA)</a:t>
            </a:r>
            <a:endParaRPr lang="sk-SK" sz="2800" dirty="0">
              <a:solidFill>
                <a:srgbClr val="0070C0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8FE2660-2346-4806-8B7A-68CCE291F2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920847"/>
              </p:ext>
            </p:extLst>
          </p:nvPr>
        </p:nvGraphicFramePr>
        <p:xfrm>
          <a:off x="509954" y="1362808"/>
          <a:ext cx="9522069" cy="59461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2069">
                  <a:extLst>
                    <a:ext uri="{9D8B030D-6E8A-4147-A177-3AD203B41FA5}">
                      <a16:colId xmlns:a16="http://schemas.microsoft.com/office/drawing/2014/main" val="4104831087"/>
                    </a:ext>
                  </a:extLst>
                </a:gridCol>
              </a:tblGrid>
              <a:tr h="54888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 We propose: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4) ways of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compensating certain shortcomings </a:t>
                      </a:r>
                      <a:r>
                        <a:rPr lang="en-US" sz="2000" dirty="0">
                          <a:effectLst/>
                        </a:rPr>
                        <a:t>and inconveniences of using simple portable body sensors and providing rich contextual information in a real application through Deep Learning methods, in particular, the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use of the latest convolutional neural networks (CNN)</a:t>
                      </a:r>
                      <a:r>
                        <a:rPr lang="en-US" sz="2000" dirty="0">
                          <a:effectLst/>
                        </a:rPr>
                        <a:t> to support the necessary diagnostic procedures;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5) a dynamic mechanism of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distribution of calculations between cloud and fog networks</a:t>
                      </a:r>
                      <a:r>
                        <a:rPr lang="en-US" sz="2000" dirty="0">
                          <a:effectLst/>
                        </a:rPr>
                        <a:t> taking into account features and capacities of different types of nodes of a computing environment that allows increasing autonomy of a final platform, and also to reduce outgoing traffic and loading on a cloud resulting in reducing significantly overall energy consumption;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6) a  mechanism for temporarily storing dynamic data from body sensors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in case of loss of network connection</a:t>
                      </a:r>
                      <a:r>
                        <a:rPr lang="en-US" sz="2000" dirty="0">
                          <a:effectLst/>
                        </a:rPr>
                        <a:t>, which is based on the calculation of a moving average and allows not to lose this data, but to obtain their average values during the absence of communication with a more detailed description of the latest data.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	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15735" marB="0"/>
                </a:tc>
                <a:extLst>
                  <a:ext uri="{0D108BD9-81ED-4DB2-BD59-A6C34878D82A}">
                    <a16:rowId xmlns:a16="http://schemas.microsoft.com/office/drawing/2014/main" val="4239343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945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EE323-F0DD-42A4-A989-1B94267A7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pl-PL" dirty="0" err="1">
                <a:solidFill>
                  <a:srgbClr val="009543"/>
                </a:solidFill>
              </a:rPr>
              <a:t>Contact</a:t>
            </a:r>
            <a:r>
              <a:rPr lang="sk-SK" altLang="pl-PL" dirty="0">
                <a:solidFill>
                  <a:srgbClr val="009543"/>
                </a:solidFill>
              </a:rPr>
              <a:t> </a:t>
            </a:r>
            <a:r>
              <a:rPr lang="sk-SK" altLang="pl-PL" dirty="0" err="1">
                <a:solidFill>
                  <a:srgbClr val="009543"/>
                </a:solidFill>
              </a:rPr>
              <a:t>details</a:t>
            </a:r>
            <a:r>
              <a:rPr lang="sk-SK" altLang="pl-PL" dirty="0">
                <a:solidFill>
                  <a:srgbClr val="009543"/>
                </a:solidFill>
              </a:rPr>
              <a:t>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A584EB-AF88-4B48-ABFF-24BEB0F7B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>
                <a:solidFill>
                  <a:srgbClr val="006491"/>
                </a:solidFill>
              </a:rPr>
              <a:t>Please insert your contact details here</a:t>
            </a:r>
          </a:p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38B655-E5A9-4E1D-B0BE-B6696359C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408925"/>
              </p:ext>
            </p:extLst>
          </p:nvPr>
        </p:nvGraphicFramePr>
        <p:xfrm>
          <a:off x="677863" y="2092569"/>
          <a:ext cx="8596312" cy="25520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96312">
                  <a:extLst>
                    <a:ext uri="{9D8B030D-6E8A-4147-A177-3AD203B41FA5}">
                      <a16:colId xmlns:a16="http://schemas.microsoft.com/office/drawing/2014/main" val="3370871707"/>
                    </a:ext>
                  </a:extLst>
                </a:gridCol>
              </a:tblGrid>
              <a:tr h="9117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2400" dirty="0">
                          <a:effectLst/>
                        </a:rPr>
                        <a:t>+380 67-597-2077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15735" marB="0"/>
                </a:tc>
                <a:extLst>
                  <a:ext uri="{0D108BD9-81ED-4DB2-BD59-A6C34878D82A}">
                    <a16:rowId xmlns:a16="http://schemas.microsoft.com/office/drawing/2014/main" val="3903725521"/>
                  </a:ext>
                </a:extLst>
              </a:tr>
              <a:tr h="16402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2400" dirty="0">
                          <a:effectLst/>
                        </a:rPr>
                        <a:t>tolja.petrenko@gmail.com</a:t>
                      </a:r>
                      <a:endParaRPr lang="en-US" sz="2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15735" marB="0"/>
                </a:tc>
                <a:extLst>
                  <a:ext uri="{0D108BD9-81ED-4DB2-BD59-A6C34878D82A}">
                    <a16:rowId xmlns:a16="http://schemas.microsoft.com/office/drawing/2014/main" val="3684835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088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43F73673-95B9-4585-9109-F7A9A1E219D8}"/>
              </a:ext>
            </a:extLst>
          </p:cNvPr>
          <p:cNvGrpSpPr>
            <a:grpSpLocks/>
          </p:cNvGrpSpPr>
          <p:nvPr/>
        </p:nvGrpSpPr>
        <p:grpSpPr bwMode="auto">
          <a:xfrm>
            <a:off x="1455938" y="2644895"/>
            <a:ext cx="2552500" cy="2305050"/>
            <a:chOff x="2744" y="1706"/>
            <a:chExt cx="1315" cy="1452"/>
          </a:xfrm>
        </p:grpSpPr>
        <p:sp>
          <p:nvSpPr>
            <p:cNvPr id="5143" name="Rectangle 3">
              <a:extLst>
                <a:ext uri="{FF2B5EF4-FFF2-40B4-BE49-F238E27FC236}">
                  <a16:creationId xmlns:a16="http://schemas.microsoft.com/office/drawing/2014/main" id="{2AB0FC21-898B-4837-9223-0AC2A4649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1706"/>
              <a:ext cx="1315" cy="14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5144" name="Picture 4">
              <a:extLst>
                <a:ext uri="{FF2B5EF4-FFF2-40B4-BE49-F238E27FC236}">
                  <a16:creationId xmlns:a16="http://schemas.microsoft.com/office/drawing/2014/main" id="{2B93FA72-414B-438B-8ACD-FF31213EFD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" y="1743"/>
              <a:ext cx="1231" cy="1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123" name="Rectangle 5">
            <a:extLst>
              <a:ext uri="{FF2B5EF4-FFF2-40B4-BE49-F238E27FC236}">
                <a16:creationId xmlns:a16="http://schemas.microsoft.com/office/drawing/2014/main" id="{7815726C-3228-415F-AA04-3428EA083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188913"/>
            <a:ext cx="7488238" cy="1511300"/>
          </a:xfrm>
          <a:prstGeom prst="rect">
            <a:avLst/>
          </a:prstGeom>
          <a:solidFill>
            <a:srgbClr val="FFFF66">
              <a:alpha val="4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4006" name="Rectangle 6">
            <a:extLst>
              <a:ext uri="{FF2B5EF4-FFF2-40B4-BE49-F238E27FC236}">
                <a16:creationId xmlns:a16="http://schemas.microsoft.com/office/drawing/2014/main" id="{62C816C1-DACE-4F65-BBB5-E9CB110D85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48609" y="188914"/>
            <a:ext cx="7816360" cy="1470025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</a:rPr>
              <a:t>National Technical University “Igor Sikorsky Kyiv  Polytechnic Institute”</a:t>
            </a:r>
            <a:endParaRPr lang="uk-UA" altLang="en-US" sz="3600" dirty="0">
              <a:solidFill>
                <a:srgbClr val="0070C0"/>
              </a:solidFill>
            </a:endParaRPr>
          </a:p>
        </p:txBody>
      </p:sp>
      <p:pic>
        <p:nvPicPr>
          <p:cNvPr id="5125" name="Picture 7">
            <a:extLst>
              <a:ext uri="{FF2B5EF4-FFF2-40B4-BE49-F238E27FC236}">
                <a16:creationId xmlns:a16="http://schemas.microsoft.com/office/drawing/2014/main" id="{97E22E6C-0C27-49E1-9898-ED457EA72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69" y="169987"/>
            <a:ext cx="1446213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4008" name="Rectangle 8">
            <a:extLst>
              <a:ext uri="{FF2B5EF4-FFF2-40B4-BE49-F238E27FC236}">
                <a16:creationId xmlns:a16="http://schemas.microsoft.com/office/drawing/2014/main" id="{D82D3281-356A-4CFC-A99A-0309DA85B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6" y="6381750"/>
            <a:ext cx="7667625" cy="215900"/>
          </a:xfrm>
          <a:prstGeom prst="rect">
            <a:avLst/>
          </a:prstGeom>
          <a:gradFill rotWithShape="1">
            <a:gsLst>
              <a:gs pos="0">
                <a:srgbClr val="F7F47C">
                  <a:gamma/>
                  <a:shade val="64314"/>
                  <a:invGamma/>
                </a:srgbClr>
              </a:gs>
              <a:gs pos="100000">
                <a:srgbClr val="F7F47C">
                  <a:alpha val="48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2009</a:t>
            </a:r>
            <a:r>
              <a:rPr lang="en-US" altLang="en-US" b="1">
                <a:latin typeface="Tahoma" panose="020B0604030504040204" pitchFamily="34" charset="0"/>
              </a:rPr>
              <a:t>	</a:t>
            </a:r>
            <a:endParaRPr lang="uk-UA" altLang="en-US" b="1">
              <a:latin typeface="Tahoma" panose="020B0604030504040204" pitchFamily="34" charset="0"/>
            </a:endParaRPr>
          </a:p>
        </p:txBody>
      </p:sp>
      <p:grpSp>
        <p:nvGrpSpPr>
          <p:cNvPr id="5127" name="Group 9">
            <a:extLst>
              <a:ext uri="{FF2B5EF4-FFF2-40B4-BE49-F238E27FC236}">
                <a16:creationId xmlns:a16="http://schemas.microsoft.com/office/drawing/2014/main" id="{62283DA1-5535-4332-8B97-2393B4294F3D}"/>
              </a:ext>
            </a:extLst>
          </p:cNvPr>
          <p:cNvGrpSpPr>
            <a:grpSpLocks/>
          </p:cNvGrpSpPr>
          <p:nvPr/>
        </p:nvGrpSpPr>
        <p:grpSpPr bwMode="auto">
          <a:xfrm>
            <a:off x="4799013" y="2547939"/>
            <a:ext cx="2823918" cy="1996262"/>
            <a:chOff x="2200" y="1434"/>
            <a:chExt cx="1678" cy="1180"/>
          </a:xfrm>
        </p:grpSpPr>
        <p:sp>
          <p:nvSpPr>
            <p:cNvPr id="5141" name="Rectangle 10">
              <a:extLst>
                <a:ext uri="{FF2B5EF4-FFF2-40B4-BE49-F238E27FC236}">
                  <a16:creationId xmlns:a16="http://schemas.microsoft.com/office/drawing/2014/main" id="{9F38E336-BF88-4D81-836E-876318DC8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1434"/>
              <a:ext cx="1678" cy="11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5142" name="Object 11">
              <a:extLst>
                <a:ext uri="{FF2B5EF4-FFF2-40B4-BE49-F238E27FC236}">
                  <a16:creationId xmlns:a16="http://schemas.microsoft.com/office/drawing/2014/main" id="{FF97607C-DBA0-4CA8-9BBC-7E9FCAEE3E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45" y="1500"/>
            <a:ext cx="1588" cy="1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4" name="Фотография Photo Editor" r:id="rId5" imgW="4877481" imgH="3095238" progId="MSPhotoEd.3">
                    <p:embed/>
                  </p:oleObj>
                </mc:Choice>
                <mc:Fallback>
                  <p:oleObj name="Фотография Photo Editor" r:id="rId5" imgW="4877481" imgH="3095238" progId="MSPhotoEd.3">
                    <p:embed/>
                    <p:pic>
                      <p:nvPicPr>
                        <p:cNvPr id="5142" name="Object 11">
                          <a:extLst>
                            <a:ext uri="{FF2B5EF4-FFF2-40B4-BE49-F238E27FC236}">
                              <a16:creationId xmlns:a16="http://schemas.microsoft.com/office/drawing/2014/main" id="{FF97607C-DBA0-4CA8-9BBC-7E9FCAEE3E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5" y="1500"/>
                          <a:ext cx="1588" cy="10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28" name="Group 12">
            <a:extLst>
              <a:ext uri="{FF2B5EF4-FFF2-40B4-BE49-F238E27FC236}">
                <a16:creationId xmlns:a16="http://schemas.microsoft.com/office/drawing/2014/main" id="{E5B53D5F-692D-4FDA-A6ED-CFEE9AEE7E3E}"/>
              </a:ext>
            </a:extLst>
          </p:cNvPr>
          <p:cNvGrpSpPr>
            <a:grpSpLocks/>
          </p:cNvGrpSpPr>
          <p:nvPr/>
        </p:nvGrpSpPr>
        <p:grpSpPr bwMode="auto">
          <a:xfrm>
            <a:off x="8112126" y="2943210"/>
            <a:ext cx="2305050" cy="1655762"/>
            <a:chOff x="3379" y="1389"/>
            <a:chExt cx="1542" cy="1179"/>
          </a:xfrm>
        </p:grpSpPr>
        <p:sp>
          <p:nvSpPr>
            <p:cNvPr id="5139" name="Rectangle 13">
              <a:extLst>
                <a:ext uri="{FF2B5EF4-FFF2-40B4-BE49-F238E27FC236}">
                  <a16:creationId xmlns:a16="http://schemas.microsoft.com/office/drawing/2014/main" id="{6B80295B-96EB-4E8A-A3AF-CF3486F15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1389"/>
              <a:ext cx="1542" cy="1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5140" name="Object 14">
              <a:extLst>
                <a:ext uri="{FF2B5EF4-FFF2-40B4-BE49-F238E27FC236}">
                  <a16:creationId xmlns:a16="http://schemas.microsoft.com/office/drawing/2014/main" id="{CCE380FE-F226-4FD2-8081-DD46017E9D4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24" y="1428"/>
            <a:ext cx="1452" cy="11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5" name="Фотография Photo Editor" r:id="rId7" imgW="5009524" imgH="3801006" progId="MSPhotoEd.3">
                    <p:embed/>
                  </p:oleObj>
                </mc:Choice>
                <mc:Fallback>
                  <p:oleObj name="Фотография Photo Editor" r:id="rId7" imgW="5009524" imgH="3801006" progId="MSPhotoEd.3">
                    <p:embed/>
                    <p:pic>
                      <p:nvPicPr>
                        <p:cNvPr id="5140" name="Object 14">
                          <a:extLst>
                            <a:ext uri="{FF2B5EF4-FFF2-40B4-BE49-F238E27FC236}">
                              <a16:creationId xmlns:a16="http://schemas.microsoft.com/office/drawing/2014/main" id="{CCE380FE-F226-4FD2-8081-DD46017E9D4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4" y="1428"/>
                          <a:ext cx="1452" cy="11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4015" name="Text Box 15">
            <a:extLst>
              <a:ext uri="{FF2B5EF4-FFF2-40B4-BE49-F238E27FC236}">
                <a16:creationId xmlns:a16="http://schemas.microsoft.com/office/drawing/2014/main" id="{E40BEF5A-31D4-4244-9294-36782B4E7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1844676"/>
            <a:ext cx="8713787" cy="80021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  </a:t>
            </a:r>
            <a:r>
              <a:rPr lang="en-US" altLang="en-US" dirty="0">
                <a:solidFill>
                  <a:srgbClr val="0070C0"/>
                </a:solidFill>
                <a:latin typeface="Tahoma" panose="020B0604030504040204" pitchFamily="34" charset="0"/>
              </a:rPr>
              <a:t>KPI is one of the oldest and biggest technic universities in Ukraine. It was founded in 1898</a:t>
            </a:r>
            <a:endParaRPr lang="uk-UA" altLang="en-US" dirty="0">
              <a:solidFill>
                <a:srgbClr val="0070C0"/>
              </a:solidFill>
              <a:latin typeface="Tahoma" panose="020B0604030504040204" pitchFamily="34" charset="0"/>
            </a:endParaRPr>
          </a:p>
        </p:txBody>
      </p:sp>
      <p:grpSp>
        <p:nvGrpSpPr>
          <p:cNvPr id="5130" name="Group 16">
            <a:extLst>
              <a:ext uri="{FF2B5EF4-FFF2-40B4-BE49-F238E27FC236}">
                <a16:creationId xmlns:a16="http://schemas.microsoft.com/office/drawing/2014/main" id="{70BFE95F-6558-43A4-A95B-DA55750AC7C0}"/>
              </a:ext>
            </a:extLst>
          </p:cNvPr>
          <p:cNvGrpSpPr>
            <a:grpSpLocks/>
          </p:cNvGrpSpPr>
          <p:nvPr/>
        </p:nvGrpSpPr>
        <p:grpSpPr bwMode="auto">
          <a:xfrm>
            <a:off x="5662613" y="4446468"/>
            <a:ext cx="2447925" cy="1981200"/>
            <a:chOff x="3560" y="1525"/>
            <a:chExt cx="1451" cy="1225"/>
          </a:xfrm>
        </p:grpSpPr>
        <p:sp>
          <p:nvSpPr>
            <p:cNvPr id="5137" name="Rectangle 17">
              <a:extLst>
                <a:ext uri="{FF2B5EF4-FFF2-40B4-BE49-F238E27FC236}">
                  <a16:creationId xmlns:a16="http://schemas.microsoft.com/office/drawing/2014/main" id="{6B533967-845C-4A1C-8B86-BB477B1C4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1525"/>
              <a:ext cx="1451" cy="12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5138" name="Object 18">
              <a:extLst>
                <a:ext uri="{FF2B5EF4-FFF2-40B4-BE49-F238E27FC236}">
                  <a16:creationId xmlns:a16="http://schemas.microsoft.com/office/drawing/2014/main" id="{71B95ABA-2753-4B36-9986-305F4E1BDC5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25" y="1578"/>
            <a:ext cx="1321" cy="11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6" name="Фотография Photo Editor" r:id="rId9" imgW="4761905" imgH="4029637" progId="MSPhotoEd.3">
                    <p:embed/>
                  </p:oleObj>
                </mc:Choice>
                <mc:Fallback>
                  <p:oleObj name="Фотография Photo Editor" r:id="rId9" imgW="4761905" imgH="4029637" progId="MSPhotoEd.3">
                    <p:embed/>
                    <p:pic>
                      <p:nvPicPr>
                        <p:cNvPr id="5138" name="Object 18">
                          <a:extLst>
                            <a:ext uri="{FF2B5EF4-FFF2-40B4-BE49-F238E27FC236}">
                              <a16:creationId xmlns:a16="http://schemas.microsoft.com/office/drawing/2014/main" id="{71B95ABA-2753-4B36-9986-305F4E1BDC5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5" y="1578"/>
                          <a:ext cx="1321" cy="11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31" name="Group 19">
            <a:extLst>
              <a:ext uri="{FF2B5EF4-FFF2-40B4-BE49-F238E27FC236}">
                <a16:creationId xmlns:a16="http://schemas.microsoft.com/office/drawing/2014/main" id="{50E78EF1-E140-4A0A-84AD-65A0F909181D}"/>
              </a:ext>
            </a:extLst>
          </p:cNvPr>
          <p:cNvGrpSpPr>
            <a:grpSpLocks/>
          </p:cNvGrpSpPr>
          <p:nvPr/>
        </p:nvGrpSpPr>
        <p:grpSpPr bwMode="auto">
          <a:xfrm>
            <a:off x="2495550" y="4437063"/>
            <a:ext cx="2376488" cy="1873250"/>
            <a:chOff x="340" y="2840"/>
            <a:chExt cx="1497" cy="1180"/>
          </a:xfrm>
        </p:grpSpPr>
        <p:sp>
          <p:nvSpPr>
            <p:cNvPr id="5135" name="Rectangle 20">
              <a:extLst>
                <a:ext uri="{FF2B5EF4-FFF2-40B4-BE49-F238E27FC236}">
                  <a16:creationId xmlns:a16="http://schemas.microsoft.com/office/drawing/2014/main" id="{07ACE197-853E-4B0D-B72B-9BA7D391B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2840"/>
              <a:ext cx="1497" cy="11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5136" name="Picture 21">
              <a:extLst>
                <a:ext uri="{FF2B5EF4-FFF2-40B4-BE49-F238E27FC236}">
                  <a16:creationId xmlns:a16="http://schemas.microsoft.com/office/drawing/2014/main" id="{093790EF-BC1D-4209-A2C8-E900FE7230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903"/>
              <a:ext cx="1406" cy="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3560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>
            <a:extLst>
              <a:ext uri="{FF2B5EF4-FFF2-40B4-BE49-F238E27FC236}">
                <a16:creationId xmlns:a16="http://schemas.microsoft.com/office/drawing/2014/main" id="{C0D5E166-602E-498C-B2EE-894A66BF8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188913"/>
            <a:ext cx="7488238" cy="1511300"/>
          </a:xfrm>
          <a:prstGeom prst="rect">
            <a:avLst/>
          </a:prstGeom>
          <a:gradFill rotWithShape="1">
            <a:gsLst>
              <a:gs pos="0">
                <a:srgbClr val="F7F47C">
                  <a:alpha val="48000"/>
                </a:srgbClr>
              </a:gs>
              <a:gs pos="100000">
                <a:srgbClr val="9F9D5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6054" name="Rectangle 6">
            <a:extLst>
              <a:ext uri="{FF2B5EF4-FFF2-40B4-BE49-F238E27FC236}">
                <a16:creationId xmlns:a16="http://schemas.microsoft.com/office/drawing/2014/main" id="{1C5D0382-9CAE-420E-8624-4BF3F62C0F2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71815" y="188914"/>
            <a:ext cx="4041162" cy="1470025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3200" dirty="0">
                <a:solidFill>
                  <a:srgbClr val="0070C0"/>
                </a:solidFill>
              </a:rPr>
              <a:t>K Y I V</a:t>
            </a:r>
            <a:endParaRPr lang="uk-UA" altLang="en-US" sz="3200" dirty="0">
              <a:solidFill>
                <a:srgbClr val="0070C0"/>
              </a:solidFill>
            </a:endParaRPr>
          </a:p>
        </p:txBody>
      </p:sp>
      <p:sp>
        <p:nvSpPr>
          <p:cNvPr id="386055" name="Rectangle 7">
            <a:extLst>
              <a:ext uri="{FF2B5EF4-FFF2-40B4-BE49-F238E27FC236}">
                <a16:creationId xmlns:a16="http://schemas.microsoft.com/office/drawing/2014/main" id="{303C96E4-A9D9-4D73-B045-BA5B99A58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6" y="6381750"/>
            <a:ext cx="7667625" cy="215900"/>
          </a:xfrm>
          <a:prstGeom prst="rect">
            <a:avLst/>
          </a:prstGeom>
          <a:gradFill rotWithShape="1">
            <a:gsLst>
              <a:gs pos="0">
                <a:srgbClr val="F7F47C">
                  <a:gamma/>
                  <a:shade val="64314"/>
                  <a:invGamma/>
                </a:srgbClr>
              </a:gs>
              <a:gs pos="100000">
                <a:srgbClr val="F7F47C">
                  <a:alpha val="48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2009</a:t>
            </a:r>
            <a:r>
              <a:rPr lang="en-US" altLang="en-US" b="1">
                <a:latin typeface="Tahoma" panose="020B0604030504040204" pitchFamily="34" charset="0"/>
              </a:rPr>
              <a:t>	</a:t>
            </a:r>
            <a:endParaRPr lang="uk-UA" altLang="en-US" b="1">
              <a:latin typeface="Tahoma" panose="020B0604030504040204" pitchFamily="34" charset="0"/>
            </a:endParaRPr>
          </a:p>
        </p:txBody>
      </p:sp>
      <p:pic>
        <p:nvPicPr>
          <p:cNvPr id="7174" name="Picture 8">
            <a:extLst>
              <a:ext uri="{FF2B5EF4-FFF2-40B4-BE49-F238E27FC236}">
                <a16:creationId xmlns:a16="http://schemas.microsoft.com/office/drawing/2014/main" id="{4D2740A6-2E12-43A4-A6B1-C0F013D09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88913"/>
            <a:ext cx="10969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6057" name="Text Box 9">
            <a:extLst>
              <a:ext uri="{FF2B5EF4-FFF2-40B4-BE49-F238E27FC236}">
                <a16:creationId xmlns:a16="http://schemas.microsoft.com/office/drawing/2014/main" id="{FECF3A59-8DE8-4BA9-B6F0-6B3A1C791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1844675"/>
            <a:ext cx="8785225" cy="67710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The capital of Ukraine, </a:t>
            </a:r>
            <a:r>
              <a:rPr lang="en-US" altLang="en-US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Kyivhas</a:t>
            </a:r>
            <a:r>
              <a:rPr lang="en-US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a population of more than </a:t>
            </a:r>
          </a:p>
          <a:p>
            <a:pPr algn="ctr" eaLnBrk="1" hangingPunct="1">
              <a:defRPr/>
            </a:pPr>
            <a:r>
              <a:rPr lang="en-US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	5 million	 citizens</a:t>
            </a:r>
            <a:r>
              <a:rPr lang="en-US" alt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						</a:t>
            </a:r>
            <a:endParaRPr lang="uk-UA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86059" name="Text Box 11">
            <a:extLst>
              <a:ext uri="{FF2B5EF4-FFF2-40B4-BE49-F238E27FC236}">
                <a16:creationId xmlns:a16="http://schemas.microsoft.com/office/drawing/2014/main" id="{D13EE87E-3F5F-455C-ADBC-C8C3DD66D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90" y="2772172"/>
            <a:ext cx="8599487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70C0"/>
                </a:solidFill>
                <a:latin typeface="Arial" panose="020B0604020202020204" pitchFamily="34" charset="0"/>
              </a:rPr>
              <a:t>Its history goes back to the ancient times of the 5</a:t>
            </a:r>
            <a:r>
              <a:rPr lang="en-US" altLang="en-US" baseline="30000" dirty="0">
                <a:solidFill>
                  <a:srgbClr val="0070C0"/>
                </a:solidFill>
                <a:latin typeface="Arial" panose="020B0604020202020204" pitchFamily="34" charset="0"/>
              </a:rPr>
              <a:t>th</a:t>
            </a:r>
            <a:r>
              <a:rPr lang="en-US" altLang="en-US" dirty="0">
                <a:solidFill>
                  <a:srgbClr val="0070C0"/>
                </a:solidFill>
                <a:latin typeface="Arial" panose="020B0604020202020204" pitchFamily="34" charset="0"/>
              </a:rPr>
              <a:t> century</a:t>
            </a:r>
            <a:endParaRPr lang="uk-UA" altLang="en-US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pSp>
        <p:nvGrpSpPr>
          <p:cNvPr id="7179" name="Group 13">
            <a:extLst>
              <a:ext uri="{FF2B5EF4-FFF2-40B4-BE49-F238E27FC236}">
                <a16:creationId xmlns:a16="http://schemas.microsoft.com/office/drawing/2014/main" id="{FAFEDC89-1E0B-41C2-81C1-17320089542B}"/>
              </a:ext>
            </a:extLst>
          </p:cNvPr>
          <p:cNvGrpSpPr>
            <a:grpSpLocks/>
          </p:cNvGrpSpPr>
          <p:nvPr/>
        </p:nvGrpSpPr>
        <p:grpSpPr bwMode="auto">
          <a:xfrm>
            <a:off x="1151304" y="3280397"/>
            <a:ext cx="2787650" cy="2549878"/>
            <a:chOff x="2426" y="2387"/>
            <a:chExt cx="1497" cy="1134"/>
          </a:xfrm>
        </p:grpSpPr>
        <p:sp>
          <p:nvSpPr>
            <p:cNvPr id="7189" name="Rectangle 14">
              <a:extLst>
                <a:ext uri="{FF2B5EF4-FFF2-40B4-BE49-F238E27FC236}">
                  <a16:creationId xmlns:a16="http://schemas.microsoft.com/office/drawing/2014/main" id="{50AD109D-FE5D-4D9D-83EA-068E54130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2387"/>
              <a:ext cx="1497" cy="1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7190" name="Picture 15">
              <a:extLst>
                <a:ext uri="{FF2B5EF4-FFF2-40B4-BE49-F238E27FC236}">
                  <a16:creationId xmlns:a16="http://schemas.microsoft.com/office/drawing/2014/main" id="{0E40339F-6CC9-419C-89DC-F8142B035B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2432"/>
              <a:ext cx="1406" cy="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80" name="Group 16">
            <a:extLst>
              <a:ext uri="{FF2B5EF4-FFF2-40B4-BE49-F238E27FC236}">
                <a16:creationId xmlns:a16="http://schemas.microsoft.com/office/drawing/2014/main" id="{5E8EE04A-1991-4656-8EDD-C8A79272E6E3}"/>
              </a:ext>
            </a:extLst>
          </p:cNvPr>
          <p:cNvGrpSpPr>
            <a:grpSpLocks/>
          </p:cNvGrpSpPr>
          <p:nvPr/>
        </p:nvGrpSpPr>
        <p:grpSpPr bwMode="auto">
          <a:xfrm>
            <a:off x="4141177" y="3186728"/>
            <a:ext cx="3396273" cy="2643547"/>
            <a:chOff x="4059" y="2296"/>
            <a:chExt cx="1543" cy="1179"/>
          </a:xfrm>
        </p:grpSpPr>
        <p:sp>
          <p:nvSpPr>
            <p:cNvPr id="7187" name="Rectangle 17">
              <a:extLst>
                <a:ext uri="{FF2B5EF4-FFF2-40B4-BE49-F238E27FC236}">
                  <a16:creationId xmlns:a16="http://schemas.microsoft.com/office/drawing/2014/main" id="{57986E4B-0415-4D6C-B043-5F7208B63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2296"/>
              <a:ext cx="1543" cy="1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7188" name="Picture 18">
              <a:extLst>
                <a:ext uri="{FF2B5EF4-FFF2-40B4-BE49-F238E27FC236}">
                  <a16:creationId xmlns:a16="http://schemas.microsoft.com/office/drawing/2014/main" id="{0F9A2D9F-5C22-4B49-9118-C63B2C9037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2341"/>
              <a:ext cx="1451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82" name="Group 22">
            <a:extLst>
              <a:ext uri="{FF2B5EF4-FFF2-40B4-BE49-F238E27FC236}">
                <a16:creationId xmlns:a16="http://schemas.microsoft.com/office/drawing/2014/main" id="{07BEE876-C73A-40E9-B2BD-4813FD72C9DD}"/>
              </a:ext>
            </a:extLst>
          </p:cNvPr>
          <p:cNvGrpSpPr>
            <a:grpSpLocks/>
          </p:cNvGrpSpPr>
          <p:nvPr/>
        </p:nvGrpSpPr>
        <p:grpSpPr bwMode="auto">
          <a:xfrm>
            <a:off x="7610475" y="3186728"/>
            <a:ext cx="2449512" cy="2643547"/>
            <a:chOff x="1190" y="2387"/>
            <a:chExt cx="998" cy="1270"/>
          </a:xfrm>
        </p:grpSpPr>
        <p:sp>
          <p:nvSpPr>
            <p:cNvPr id="7183" name="Rectangle 23">
              <a:extLst>
                <a:ext uri="{FF2B5EF4-FFF2-40B4-BE49-F238E27FC236}">
                  <a16:creationId xmlns:a16="http://schemas.microsoft.com/office/drawing/2014/main" id="{0CED3155-EF1A-4DCF-BEA8-C969FFC2F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" y="2387"/>
              <a:ext cx="998" cy="12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7184" name="Picture 24">
              <a:extLst>
                <a:ext uri="{FF2B5EF4-FFF2-40B4-BE49-F238E27FC236}">
                  <a16:creationId xmlns:a16="http://schemas.microsoft.com/office/drawing/2014/main" id="{CD87000D-021F-4231-9A95-699B995F63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2432"/>
              <a:ext cx="883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848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3818C42-8CA7-4C0E-80CE-400E5369C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188913"/>
            <a:ext cx="8785225" cy="1511300"/>
          </a:xfrm>
          <a:prstGeom prst="rect">
            <a:avLst/>
          </a:prstGeom>
          <a:gradFill rotWithShape="1">
            <a:gsLst>
              <a:gs pos="0">
                <a:srgbClr val="F7F47C">
                  <a:alpha val="48000"/>
                </a:srgbClr>
              </a:gs>
              <a:gs pos="100000">
                <a:srgbClr val="9F9D5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7075" name="Rectangle 3">
            <a:extLst>
              <a:ext uri="{FF2B5EF4-FFF2-40B4-BE49-F238E27FC236}">
                <a16:creationId xmlns:a16="http://schemas.microsoft.com/office/drawing/2014/main" id="{DDA17945-6065-422F-A339-C3D4EEE243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74826" y="188914"/>
            <a:ext cx="5223851" cy="1470025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</a:rPr>
              <a:t>OVERVIEW</a:t>
            </a:r>
            <a:endParaRPr lang="uk-UA" altLang="en-US" sz="3600" dirty="0">
              <a:solidFill>
                <a:srgbClr val="0070C0"/>
              </a:solidFill>
            </a:endParaRPr>
          </a:p>
        </p:txBody>
      </p:sp>
      <p:sp>
        <p:nvSpPr>
          <p:cNvPr id="387076" name="Rectangle 4">
            <a:extLst>
              <a:ext uri="{FF2B5EF4-FFF2-40B4-BE49-F238E27FC236}">
                <a16:creationId xmlns:a16="http://schemas.microsoft.com/office/drawing/2014/main" id="{2828E84D-902D-4B57-9F07-600E822C5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6381750"/>
            <a:ext cx="7740650" cy="215900"/>
          </a:xfrm>
          <a:prstGeom prst="rect">
            <a:avLst/>
          </a:prstGeom>
          <a:gradFill rotWithShape="1">
            <a:gsLst>
              <a:gs pos="0">
                <a:srgbClr val="F7F47C">
                  <a:gamma/>
                  <a:shade val="64314"/>
                  <a:invGamma/>
                </a:srgbClr>
              </a:gs>
              <a:gs pos="100000">
                <a:srgbClr val="F7F47C">
                  <a:alpha val="48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2009</a:t>
            </a:r>
            <a:r>
              <a:rPr lang="en-US" altLang="en-US" b="1">
                <a:latin typeface="Tahoma" panose="020B0604030504040204" pitchFamily="34" charset="0"/>
              </a:rPr>
              <a:t>	</a:t>
            </a:r>
            <a:endParaRPr lang="uk-UA" altLang="en-US" b="1">
              <a:latin typeface="Tahoma" panose="020B0604030504040204" pitchFamily="34" charset="0"/>
            </a:endParaRP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5384E8AD-AC00-4D88-9374-F28B845B8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88914"/>
            <a:ext cx="1446213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7078" name="Text Box 6">
            <a:extLst>
              <a:ext uri="{FF2B5EF4-FFF2-40B4-BE49-F238E27FC236}">
                <a16:creationId xmlns:a16="http://schemas.microsoft.com/office/drawing/2014/main" id="{7A9EEE3B-2A99-4164-AF79-3DC0F3A35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614" y="2924175"/>
            <a:ext cx="3392487" cy="8064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36 000 students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87079" name="Text Box 7">
            <a:extLst>
              <a:ext uri="{FF2B5EF4-FFF2-40B4-BE49-F238E27FC236}">
                <a16:creationId xmlns:a16="http://schemas.microsoft.com/office/drawing/2014/main" id="{C6FE25A8-2E98-4D1F-AC53-93DD5A374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2" y="3191608"/>
            <a:ext cx="4170361" cy="329320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600" dirty="0">
                <a:solidFill>
                  <a:srgbClr val="0070C0"/>
                </a:solidFill>
                <a:latin typeface="Palatino Linotype" panose="02040502050505030304" pitchFamily="18" charset="0"/>
              </a:rPr>
              <a:t>largest producer of engineers in Ukraine</a:t>
            </a:r>
            <a:endParaRPr lang="en-US" alt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pPr eaLnBrk="1" hangingPunct="1">
              <a:defRPr/>
            </a:pPr>
            <a:endParaRPr lang="en-US" altLang="en-US" sz="26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pPr eaLnBrk="1" hangingPunct="1">
              <a:defRPr/>
            </a:pPr>
            <a:r>
              <a:rPr lang="en-US" altLang="en-US" sz="2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Professors 		500</a:t>
            </a:r>
          </a:p>
          <a:p>
            <a:pPr eaLnBrk="1" hangingPunct="1">
              <a:defRPr/>
            </a:pPr>
            <a:r>
              <a:rPr lang="en-US" altLang="en-US" sz="2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Associate professors 	1300</a:t>
            </a:r>
          </a:p>
          <a:p>
            <a:pPr eaLnBrk="1" hangingPunct="1">
              <a:defRPr/>
            </a:pPr>
            <a:r>
              <a:rPr lang="en-US" altLang="en-US" sz="2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Senior lecturers 	500</a:t>
            </a:r>
          </a:p>
          <a:p>
            <a:pPr eaLnBrk="1" hangingPunct="1">
              <a:defRPr/>
            </a:pPr>
            <a:r>
              <a:rPr lang="en-US" altLang="en-US" sz="2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Assistants 		200</a:t>
            </a:r>
          </a:p>
          <a:p>
            <a:pPr eaLnBrk="1" hangingPunct="1">
              <a:defRPr/>
            </a:pPr>
            <a:endParaRPr lang="en-US" altLang="en-US" sz="26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87080" name="Text Box 8">
            <a:extLst>
              <a:ext uri="{FF2B5EF4-FFF2-40B4-BE49-F238E27FC236}">
                <a16:creationId xmlns:a16="http://schemas.microsoft.com/office/drawing/2014/main" id="{72C2F9CE-292F-448E-9C95-515EFD645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614" y="1916113"/>
            <a:ext cx="5653087" cy="81253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Training specialists in 42 specialties, 134 educational programs.</a:t>
            </a:r>
            <a:endParaRPr lang="en-US" altLang="en-US" sz="26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8202" name="Group 12">
            <a:extLst>
              <a:ext uri="{FF2B5EF4-FFF2-40B4-BE49-F238E27FC236}">
                <a16:creationId xmlns:a16="http://schemas.microsoft.com/office/drawing/2014/main" id="{2F8A4D34-BCBE-4083-909C-E4CC912F3417}"/>
              </a:ext>
            </a:extLst>
          </p:cNvPr>
          <p:cNvGrpSpPr>
            <a:grpSpLocks/>
          </p:cNvGrpSpPr>
          <p:nvPr/>
        </p:nvGrpSpPr>
        <p:grpSpPr bwMode="auto">
          <a:xfrm>
            <a:off x="6488845" y="4026754"/>
            <a:ext cx="3129940" cy="2198199"/>
            <a:chOff x="3061" y="1888"/>
            <a:chExt cx="1452" cy="1088"/>
          </a:xfrm>
        </p:grpSpPr>
        <p:sp>
          <p:nvSpPr>
            <p:cNvPr id="8206" name="Rectangle 13">
              <a:extLst>
                <a:ext uri="{FF2B5EF4-FFF2-40B4-BE49-F238E27FC236}">
                  <a16:creationId xmlns:a16="http://schemas.microsoft.com/office/drawing/2014/main" id="{61CC1626-3032-4B28-AC96-F263F23CA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1888"/>
              <a:ext cx="1452" cy="10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8207" name="Picture 14">
              <a:extLst>
                <a:ext uri="{FF2B5EF4-FFF2-40B4-BE49-F238E27FC236}">
                  <a16:creationId xmlns:a16="http://schemas.microsoft.com/office/drawing/2014/main" id="{13082C39-C63E-4447-B090-FD6BD407D6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923"/>
              <a:ext cx="1361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03" name="Group 15">
            <a:extLst>
              <a:ext uri="{FF2B5EF4-FFF2-40B4-BE49-F238E27FC236}">
                <a16:creationId xmlns:a16="http://schemas.microsoft.com/office/drawing/2014/main" id="{A8F2500F-29F1-4161-865C-A65CA2D4507D}"/>
              </a:ext>
            </a:extLst>
          </p:cNvPr>
          <p:cNvGrpSpPr>
            <a:grpSpLocks/>
          </p:cNvGrpSpPr>
          <p:nvPr/>
        </p:nvGrpSpPr>
        <p:grpSpPr bwMode="auto">
          <a:xfrm>
            <a:off x="7473462" y="1415562"/>
            <a:ext cx="2726226" cy="2518263"/>
            <a:chOff x="4468" y="1162"/>
            <a:chExt cx="1088" cy="1316"/>
          </a:xfrm>
        </p:grpSpPr>
        <p:sp>
          <p:nvSpPr>
            <p:cNvPr id="8204" name="Rectangle 16">
              <a:extLst>
                <a:ext uri="{FF2B5EF4-FFF2-40B4-BE49-F238E27FC236}">
                  <a16:creationId xmlns:a16="http://schemas.microsoft.com/office/drawing/2014/main" id="{C40D17B3-5A99-4E73-AFDF-233694524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1162"/>
              <a:ext cx="1088" cy="13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8205" name="Picture 17">
              <a:extLst>
                <a:ext uri="{FF2B5EF4-FFF2-40B4-BE49-F238E27FC236}">
                  <a16:creationId xmlns:a16="http://schemas.microsoft.com/office/drawing/2014/main" id="{31F474FA-691C-4BB8-AAB4-FBF7321D6A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" y="1207"/>
              <a:ext cx="987" cy="1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9960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6867B4B-C495-40A7-A6B6-D2252F382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947" y="88169"/>
            <a:ext cx="5848106" cy="1511300"/>
          </a:xfrm>
          <a:prstGeom prst="rect">
            <a:avLst/>
          </a:prstGeom>
          <a:gradFill rotWithShape="1">
            <a:gsLst>
              <a:gs pos="0">
                <a:srgbClr val="F7F47C">
                  <a:alpha val="48000"/>
                </a:srgbClr>
              </a:gs>
              <a:gs pos="100000">
                <a:srgbClr val="9F9D5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0147" name="Rectangle 3">
            <a:extLst>
              <a:ext uri="{FF2B5EF4-FFF2-40B4-BE49-F238E27FC236}">
                <a16:creationId xmlns:a16="http://schemas.microsoft.com/office/drawing/2014/main" id="{C25BFEA6-1AE1-4EBD-90D8-8D20B23375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93535" y="-12701"/>
            <a:ext cx="5365627" cy="1470025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2800" b="1" dirty="0">
                <a:solidFill>
                  <a:srgbClr val="0070C0"/>
                </a:solidFill>
              </a:rPr>
              <a:t>H I S T O R Y</a:t>
            </a:r>
            <a:endParaRPr lang="uk-UA" altLang="en-US" sz="2800" b="1" dirty="0">
              <a:solidFill>
                <a:srgbClr val="0070C0"/>
              </a:solidFill>
            </a:endParaRPr>
          </a:p>
        </p:txBody>
      </p:sp>
      <p:sp>
        <p:nvSpPr>
          <p:cNvPr id="390148" name="Rectangle 4">
            <a:extLst>
              <a:ext uri="{FF2B5EF4-FFF2-40B4-BE49-F238E27FC236}">
                <a16:creationId xmlns:a16="http://schemas.microsoft.com/office/drawing/2014/main" id="{2C894C6F-1303-4F0E-92C2-CE361249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6381750"/>
            <a:ext cx="7740650" cy="215900"/>
          </a:xfrm>
          <a:prstGeom prst="rect">
            <a:avLst/>
          </a:prstGeom>
          <a:gradFill rotWithShape="1">
            <a:gsLst>
              <a:gs pos="0">
                <a:srgbClr val="F7F47C">
                  <a:gamma/>
                  <a:shade val="64314"/>
                  <a:invGamma/>
                </a:srgbClr>
              </a:gs>
              <a:gs pos="100000">
                <a:srgbClr val="F7F47C">
                  <a:alpha val="48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2009</a:t>
            </a:r>
            <a:r>
              <a:rPr lang="en-US" altLang="en-US" b="1">
                <a:latin typeface="Tahoma" panose="020B0604030504040204" pitchFamily="34" charset="0"/>
              </a:rPr>
              <a:t>	</a:t>
            </a:r>
            <a:endParaRPr lang="uk-UA" altLang="en-US" b="1">
              <a:latin typeface="Tahoma" panose="020B0604030504040204" pitchFamily="34" charset="0"/>
            </a:endParaRP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E44324DB-4E81-406B-9E80-984BAF935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188" y="53213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ru-RU" altLang="en-US" sz="1800">
              <a:latin typeface="Arial" panose="020B0604020202020204" pitchFamily="34" charset="0"/>
            </a:endParaRPr>
          </a:p>
        </p:txBody>
      </p:sp>
      <p:sp>
        <p:nvSpPr>
          <p:cNvPr id="390150" name="Rectangle 6">
            <a:extLst>
              <a:ext uri="{FF2B5EF4-FFF2-40B4-BE49-F238E27FC236}">
                <a16:creationId xmlns:a16="http://schemas.microsoft.com/office/drawing/2014/main" id="{2423EF11-97D3-4BE8-83B3-FB62AC9DF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2297114"/>
            <a:ext cx="889317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8001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2573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1717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ru-RU" altLang="en-US" sz="2000" b="1">
              <a:solidFill>
                <a:srgbClr val="8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grpSp>
        <p:nvGrpSpPr>
          <p:cNvPr id="10247" name="Group 7">
            <a:extLst>
              <a:ext uri="{FF2B5EF4-FFF2-40B4-BE49-F238E27FC236}">
                <a16:creationId xmlns:a16="http://schemas.microsoft.com/office/drawing/2014/main" id="{DAC15DA3-7CEA-419A-BF91-CEE0574658A9}"/>
              </a:ext>
            </a:extLst>
          </p:cNvPr>
          <p:cNvGrpSpPr>
            <a:grpSpLocks/>
          </p:cNvGrpSpPr>
          <p:nvPr/>
        </p:nvGrpSpPr>
        <p:grpSpPr bwMode="auto">
          <a:xfrm>
            <a:off x="1703388" y="1844675"/>
            <a:ext cx="4464050" cy="2089150"/>
            <a:chOff x="113" y="1117"/>
            <a:chExt cx="2223" cy="1224"/>
          </a:xfrm>
        </p:grpSpPr>
        <p:sp>
          <p:nvSpPr>
            <p:cNvPr id="10257" name="Rectangle 8">
              <a:extLst>
                <a:ext uri="{FF2B5EF4-FFF2-40B4-BE49-F238E27FC236}">
                  <a16:creationId xmlns:a16="http://schemas.microsoft.com/office/drawing/2014/main" id="{B9737814-4F43-4318-8C0F-C902A6FCC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1117"/>
              <a:ext cx="2223" cy="12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0258" name="Picture 9">
              <a:extLst>
                <a:ext uri="{FF2B5EF4-FFF2-40B4-BE49-F238E27FC236}">
                  <a16:creationId xmlns:a16="http://schemas.microsoft.com/office/drawing/2014/main" id="{855001A0-C99E-405F-BCF3-C5AD090449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162"/>
              <a:ext cx="2132" cy="1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0154" name="Rectangle 10">
            <a:extLst>
              <a:ext uri="{FF2B5EF4-FFF2-40B4-BE49-F238E27FC236}">
                <a16:creationId xmlns:a16="http://schemas.microsoft.com/office/drawing/2014/main" id="{000DF313-7C37-4B44-A3E0-8F6764ECF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794" y="4040161"/>
            <a:ext cx="4105275" cy="10541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100" dirty="0">
                <a:solidFill>
                  <a:srgbClr val="0070C0"/>
                </a:solidFill>
                <a:latin typeface="Tahoma" panose="020B0604030504040204" pitchFamily="34" charset="0"/>
              </a:rPr>
              <a:t>Prof. D.I. MENDELEYEV – Chairman of the first examining board in KPI, 1903</a:t>
            </a:r>
            <a:endParaRPr lang="ru-RU" altLang="en-US" sz="2100" dirty="0">
              <a:solidFill>
                <a:srgbClr val="0070C0"/>
              </a:solidFill>
              <a:latin typeface="Tahoma" panose="020B0604030504040204" pitchFamily="34" charset="0"/>
            </a:endParaRPr>
          </a:p>
        </p:txBody>
      </p:sp>
      <p:sp>
        <p:nvSpPr>
          <p:cNvPr id="390155" name="Text Box 11">
            <a:extLst>
              <a:ext uri="{FF2B5EF4-FFF2-40B4-BE49-F238E27FC236}">
                <a16:creationId xmlns:a16="http://schemas.microsoft.com/office/drawing/2014/main" id="{CA6C6130-530C-4DEF-A843-ED27A4BD6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5516564"/>
            <a:ext cx="5472112" cy="733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100" dirty="0">
                <a:solidFill>
                  <a:srgbClr val="0070C0"/>
                </a:solidFill>
                <a:latin typeface="Tahoma" panose="020B0604030504040204" pitchFamily="34" charset="0"/>
              </a:rPr>
              <a:t>The student I. SIKORSKY in the plane of his own design</a:t>
            </a:r>
            <a:endParaRPr lang="ru-RU" altLang="en-US" sz="2100" dirty="0">
              <a:solidFill>
                <a:srgbClr val="0070C0"/>
              </a:solidFill>
              <a:latin typeface="Tahoma" panose="020B0604030504040204" pitchFamily="34" charset="0"/>
            </a:endParaRPr>
          </a:p>
        </p:txBody>
      </p:sp>
      <p:sp>
        <p:nvSpPr>
          <p:cNvPr id="390156" name="Text Box 12">
            <a:extLst>
              <a:ext uri="{FF2B5EF4-FFF2-40B4-BE49-F238E27FC236}">
                <a16:creationId xmlns:a16="http://schemas.microsoft.com/office/drawing/2014/main" id="{BE9D566F-8705-442E-9D80-DC4A225A1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8" y="4437063"/>
            <a:ext cx="2664618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100" dirty="0">
                <a:solidFill>
                  <a:srgbClr val="0070C0"/>
                </a:solidFill>
                <a:latin typeface="Tahoma" panose="020B0604030504040204" pitchFamily="34" charset="0"/>
              </a:rPr>
              <a:t>S. KOROLEV </a:t>
            </a:r>
            <a:r>
              <a:rPr lang="uk-UA" altLang="en-US" sz="2100" dirty="0">
                <a:solidFill>
                  <a:srgbClr val="0070C0"/>
                </a:solidFill>
                <a:latin typeface="Tahoma" panose="020B0604030504040204" pitchFamily="34" charset="0"/>
              </a:rPr>
              <a:t>– </a:t>
            </a:r>
            <a:r>
              <a:rPr lang="en-US" altLang="en-US" sz="2100" dirty="0">
                <a:solidFill>
                  <a:srgbClr val="0070C0"/>
                </a:solidFill>
                <a:latin typeface="Tahoma" panose="020B0604030504040204" pitchFamily="34" charset="0"/>
              </a:rPr>
              <a:t>the student of KPI, the member of university air -club</a:t>
            </a:r>
            <a:endParaRPr lang="ru-RU" altLang="en-US" sz="2100" dirty="0">
              <a:solidFill>
                <a:srgbClr val="0070C0"/>
              </a:solidFill>
              <a:latin typeface="Tahoma" panose="020B0604030504040204" pitchFamily="34" charset="0"/>
            </a:endParaRPr>
          </a:p>
        </p:txBody>
      </p:sp>
      <p:grpSp>
        <p:nvGrpSpPr>
          <p:cNvPr id="10251" name="Group 13">
            <a:extLst>
              <a:ext uri="{FF2B5EF4-FFF2-40B4-BE49-F238E27FC236}">
                <a16:creationId xmlns:a16="http://schemas.microsoft.com/office/drawing/2014/main" id="{220542D1-5D58-4169-B3C4-FD38538885C5}"/>
              </a:ext>
            </a:extLst>
          </p:cNvPr>
          <p:cNvGrpSpPr>
            <a:grpSpLocks/>
          </p:cNvGrpSpPr>
          <p:nvPr/>
        </p:nvGrpSpPr>
        <p:grpSpPr bwMode="auto">
          <a:xfrm>
            <a:off x="7824788" y="1844675"/>
            <a:ext cx="2520950" cy="2592388"/>
            <a:chOff x="3651" y="1207"/>
            <a:chExt cx="1633" cy="1316"/>
          </a:xfrm>
        </p:grpSpPr>
        <p:sp>
          <p:nvSpPr>
            <p:cNvPr id="10255" name="Rectangle 14">
              <a:extLst>
                <a:ext uri="{FF2B5EF4-FFF2-40B4-BE49-F238E27FC236}">
                  <a16:creationId xmlns:a16="http://schemas.microsoft.com/office/drawing/2014/main" id="{A349FEBF-198F-4D6C-A833-68635BE48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1207"/>
              <a:ext cx="1633" cy="13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0256" name="Picture 15">
              <a:extLst>
                <a:ext uri="{FF2B5EF4-FFF2-40B4-BE49-F238E27FC236}">
                  <a16:creationId xmlns:a16="http://schemas.microsoft.com/office/drawing/2014/main" id="{BD687479-59AA-4499-8AB5-35B3397E7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259"/>
              <a:ext cx="1542" cy="1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252" name="Group 16">
            <a:extLst>
              <a:ext uri="{FF2B5EF4-FFF2-40B4-BE49-F238E27FC236}">
                <a16:creationId xmlns:a16="http://schemas.microsoft.com/office/drawing/2014/main" id="{5C271091-BAEE-494D-9E8E-9023417D6035}"/>
              </a:ext>
            </a:extLst>
          </p:cNvPr>
          <p:cNvGrpSpPr>
            <a:grpSpLocks/>
          </p:cNvGrpSpPr>
          <p:nvPr/>
        </p:nvGrpSpPr>
        <p:grpSpPr bwMode="auto">
          <a:xfrm>
            <a:off x="5123444" y="3304510"/>
            <a:ext cx="3024188" cy="2303463"/>
            <a:chOff x="2199" y="2114"/>
            <a:chExt cx="1996" cy="1361"/>
          </a:xfrm>
        </p:grpSpPr>
        <p:sp>
          <p:nvSpPr>
            <p:cNvPr id="10253" name="Rectangle 17">
              <a:extLst>
                <a:ext uri="{FF2B5EF4-FFF2-40B4-BE49-F238E27FC236}">
                  <a16:creationId xmlns:a16="http://schemas.microsoft.com/office/drawing/2014/main" id="{3D74D035-CAD6-464F-BBBA-BE9921EE6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2114"/>
              <a:ext cx="1996" cy="13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0254" name="Picture 18">
              <a:extLst>
                <a:ext uri="{FF2B5EF4-FFF2-40B4-BE49-F238E27FC236}">
                  <a16:creationId xmlns:a16="http://schemas.microsoft.com/office/drawing/2014/main" id="{8ADCE1AC-8EDA-42F7-A04A-784C14331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2160"/>
              <a:ext cx="1905" cy="1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131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8EF0463-2D25-4054-BD35-C7F1A64A9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7" y="188914"/>
            <a:ext cx="8785225" cy="1152525"/>
          </a:xfrm>
          <a:prstGeom prst="rect">
            <a:avLst/>
          </a:prstGeom>
          <a:gradFill rotWithShape="1">
            <a:gsLst>
              <a:gs pos="0">
                <a:srgbClr val="F7F47C">
                  <a:alpha val="48000"/>
                </a:srgbClr>
              </a:gs>
              <a:gs pos="100000">
                <a:srgbClr val="9F9D5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6291" name="Rectangle 3">
            <a:extLst>
              <a:ext uri="{FF2B5EF4-FFF2-40B4-BE49-F238E27FC236}">
                <a16:creationId xmlns:a16="http://schemas.microsoft.com/office/drawing/2014/main" id="{1A3CC6DE-9C83-4E25-806F-61ADF716CF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72762" y="188914"/>
            <a:ext cx="8522083" cy="1152525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Institute of Applied System Analysis</a:t>
            </a:r>
            <a:endParaRPr lang="uk-UA" alt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96292" name="Rectangle 4">
            <a:extLst>
              <a:ext uri="{FF2B5EF4-FFF2-40B4-BE49-F238E27FC236}">
                <a16:creationId xmlns:a16="http://schemas.microsoft.com/office/drawing/2014/main" id="{F2045D5F-E9CA-444E-97ED-D2AEFEF63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6381750"/>
            <a:ext cx="7740650" cy="215900"/>
          </a:xfrm>
          <a:prstGeom prst="rect">
            <a:avLst/>
          </a:prstGeom>
          <a:gradFill rotWithShape="1">
            <a:gsLst>
              <a:gs pos="0">
                <a:srgbClr val="F7F47C">
                  <a:gamma/>
                  <a:shade val="64314"/>
                  <a:invGamma/>
                </a:srgbClr>
              </a:gs>
              <a:gs pos="100000">
                <a:srgbClr val="F7F47C">
                  <a:alpha val="48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r>
              <a:rPr lang="en-US" altLang="en-US" b="1">
                <a:solidFill>
                  <a:srgbClr val="8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2006</a:t>
            </a:r>
            <a:r>
              <a:rPr lang="en-US" altLang="en-US" b="1">
                <a:latin typeface="Tahoma" panose="020B0604030504040204" pitchFamily="34" charset="0"/>
              </a:rPr>
              <a:t>	</a:t>
            </a:r>
            <a:endParaRPr lang="uk-UA" altLang="en-US" b="1">
              <a:latin typeface="Tahoma" panose="020B0604030504040204" pitchFamily="34" charset="0"/>
            </a:endParaRP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ACD78B11-3A41-40E8-BC40-4C8E3B0FF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188" y="53213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ru-RU" altLang="en-US" sz="1800">
              <a:latin typeface="Arial" panose="020B0604020202020204" pitchFamily="34" charset="0"/>
            </a:endParaRPr>
          </a:p>
        </p:txBody>
      </p:sp>
      <p:sp>
        <p:nvSpPr>
          <p:cNvPr id="396294" name="Rectangle 6">
            <a:extLst>
              <a:ext uri="{FF2B5EF4-FFF2-40B4-BE49-F238E27FC236}">
                <a16:creationId xmlns:a16="http://schemas.microsoft.com/office/drawing/2014/main" id="{13E474CE-0974-454B-B1B0-8F4953EC4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2297114"/>
            <a:ext cx="889317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8001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2573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1717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ru-RU" altLang="en-US" sz="2000" b="1">
              <a:solidFill>
                <a:srgbClr val="8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96295" name="Rectangle 7">
            <a:extLst>
              <a:ext uri="{FF2B5EF4-FFF2-40B4-BE49-F238E27FC236}">
                <a16:creationId xmlns:a16="http://schemas.microsoft.com/office/drawing/2014/main" id="{5AF0808D-61C6-4401-9662-65A6022FB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1484313"/>
            <a:ext cx="6049963" cy="25209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kumimoji="1" sz="2400">
                <a:solidFill>
                  <a:srgbClr val="FFFFCC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spcBef>
                <a:spcPct val="20000"/>
              </a:spcBef>
              <a:defRPr kumimoji="1" sz="2000">
                <a:solidFill>
                  <a:srgbClr val="FFFFCC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spcBef>
                <a:spcPct val="20000"/>
              </a:spcBef>
              <a:defRPr kumimoji="1">
                <a:solidFill>
                  <a:srgbClr val="FFFFCC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spcBef>
                <a:spcPct val="20000"/>
              </a:spcBef>
              <a:defRPr kumimoji="1" sz="1600">
                <a:solidFill>
                  <a:srgbClr val="FFFFCC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spcBef>
                <a:spcPct val="20000"/>
              </a:spcBef>
              <a:defRPr kumimoji="1" sz="1600">
                <a:solidFill>
                  <a:srgbClr val="FFFFCC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rgbClr val="FFFFCC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rgbClr val="FFFFCC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rgbClr val="FFFFCC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rgbClr val="FFFFCC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ru-RU" altLang="en-US" sz="18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grpSp>
        <p:nvGrpSpPr>
          <p:cNvPr id="15368" name="Group 8">
            <a:extLst>
              <a:ext uri="{FF2B5EF4-FFF2-40B4-BE49-F238E27FC236}">
                <a16:creationId xmlns:a16="http://schemas.microsoft.com/office/drawing/2014/main" id="{10D14BE6-6395-43CA-9930-FB48A23419F0}"/>
              </a:ext>
            </a:extLst>
          </p:cNvPr>
          <p:cNvGrpSpPr>
            <a:grpSpLocks/>
          </p:cNvGrpSpPr>
          <p:nvPr/>
        </p:nvGrpSpPr>
        <p:grpSpPr bwMode="auto">
          <a:xfrm>
            <a:off x="6579815" y="2130359"/>
            <a:ext cx="3601676" cy="4212269"/>
            <a:chOff x="1471" y="1689"/>
            <a:chExt cx="1909" cy="2274"/>
          </a:xfrm>
        </p:grpSpPr>
        <p:sp>
          <p:nvSpPr>
            <p:cNvPr id="15373" name="Rectangle 9">
              <a:extLst>
                <a:ext uri="{FF2B5EF4-FFF2-40B4-BE49-F238E27FC236}">
                  <a16:creationId xmlns:a16="http://schemas.microsoft.com/office/drawing/2014/main" id="{E510796C-A0C9-4EE4-A5B2-8BA861957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" y="2148"/>
              <a:ext cx="1860" cy="18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15374" name="Object 10">
              <a:extLst>
                <a:ext uri="{FF2B5EF4-FFF2-40B4-BE49-F238E27FC236}">
                  <a16:creationId xmlns:a16="http://schemas.microsoft.com/office/drawing/2014/main" id="{1C919C25-FD58-4E49-9939-157E9014A97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844510"/>
                </p:ext>
              </p:extLst>
            </p:nvPr>
          </p:nvGraphicFramePr>
          <p:xfrm>
            <a:off x="1471" y="1689"/>
            <a:ext cx="1769" cy="17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Фотография Photo Editor" r:id="rId3" imgW="5676190" imgH="5630061" progId="MSPhotoEd.3">
                    <p:embed/>
                  </p:oleObj>
                </mc:Choice>
                <mc:Fallback>
                  <p:oleObj name="Фотография Photo Editor" r:id="rId3" imgW="5676190" imgH="5630061" progId="MSPhotoEd.3">
                    <p:embed/>
                    <p:pic>
                      <p:nvPicPr>
                        <p:cNvPr id="15374" name="Object 10">
                          <a:extLst>
                            <a:ext uri="{FF2B5EF4-FFF2-40B4-BE49-F238E27FC236}">
                              <a16:creationId xmlns:a16="http://schemas.microsoft.com/office/drawing/2014/main" id="{1C919C25-FD58-4E49-9939-157E9014A97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1" y="1689"/>
                          <a:ext cx="1769" cy="17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222A5AC-BE66-476C-8211-55FC208DAA85}"/>
              </a:ext>
            </a:extLst>
          </p:cNvPr>
          <p:cNvSpPr txBox="1"/>
          <p:nvPr/>
        </p:nvSpPr>
        <p:spPr>
          <a:xfrm>
            <a:off x="1797155" y="1628776"/>
            <a:ext cx="4675082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           </a:t>
            </a:r>
            <a:r>
              <a:rPr lang="en-US" sz="2000" dirty="0">
                <a:solidFill>
                  <a:srgbClr val="C00000"/>
                </a:solidFill>
              </a:rPr>
              <a:t>Research areas:</a:t>
            </a:r>
          </a:p>
          <a:p>
            <a:r>
              <a:rPr lang="en-US" dirty="0"/>
              <a:t>1. </a:t>
            </a:r>
            <a:r>
              <a:rPr lang="en-US" sz="2000" dirty="0"/>
              <a:t>Distributed and parallel systems</a:t>
            </a:r>
          </a:p>
          <a:p>
            <a:r>
              <a:rPr lang="en-US" sz="2000" dirty="0"/>
              <a:t>2. Cloud Computing (IaaS, PaaS, SaaS, </a:t>
            </a:r>
            <a:r>
              <a:rPr lang="en-US" sz="2000" dirty="0" err="1"/>
              <a:t>DaaS</a:t>
            </a:r>
            <a:r>
              <a:rPr lang="en-US" sz="2000" dirty="0"/>
              <a:t>)</a:t>
            </a:r>
          </a:p>
          <a:p>
            <a:r>
              <a:rPr lang="en-US" sz="2000" dirty="0"/>
              <a:t>3. Grid and Mobile Computing</a:t>
            </a:r>
          </a:p>
          <a:p>
            <a:r>
              <a:rPr lang="en-US" sz="2000" dirty="0"/>
              <a:t>4. Service-oriented computing (SOC)</a:t>
            </a:r>
          </a:p>
          <a:p>
            <a:r>
              <a:rPr lang="en-US" sz="2000" dirty="0"/>
              <a:t>5. Semantic Web Services and Performance</a:t>
            </a:r>
          </a:p>
          <a:p>
            <a:r>
              <a:rPr lang="en-US" sz="2000" dirty="0"/>
              <a:t>6. Sensing and Sensor Networks</a:t>
            </a:r>
          </a:p>
          <a:p>
            <a:r>
              <a:rPr lang="en-US" sz="2000" dirty="0"/>
              <a:t>7. Agents and Multi-agent Systems</a:t>
            </a:r>
          </a:p>
          <a:p>
            <a:r>
              <a:rPr lang="en-US" sz="2000" dirty="0"/>
              <a:t>8. Smart Healthcare and Medical Diagnosis</a:t>
            </a:r>
          </a:p>
          <a:p>
            <a:r>
              <a:rPr lang="en-US" sz="2000" dirty="0"/>
              <a:t>9. Augmented and Virtual Reality</a:t>
            </a:r>
          </a:p>
          <a:p>
            <a:r>
              <a:rPr lang="en-US" sz="2000" dirty="0"/>
              <a:t>10. Blockchain and Serverless Computing</a:t>
            </a:r>
          </a:p>
        </p:txBody>
      </p:sp>
    </p:spTree>
    <p:extLst>
      <p:ext uri="{BB962C8B-B14F-4D97-AF65-F5344CB8AC3E}">
        <p14:creationId xmlns:p14="http://schemas.microsoft.com/office/powerpoint/2010/main" val="412372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EE323-F0DD-42A4-A989-1B94267A7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pl-PL" dirty="0">
                <a:solidFill>
                  <a:srgbClr val="009543"/>
                </a:solidFill>
              </a:rPr>
              <a:t>Expertise</a:t>
            </a:r>
            <a:endParaRPr lang="sk-SK" dirty="0">
              <a:solidFill>
                <a:srgbClr val="00B05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37E376-5A8F-4609-92C2-474669DB1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2544" y="253277"/>
            <a:ext cx="5701186" cy="182170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A32205-0D84-4571-9619-72B11FDE8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856" y="86921"/>
            <a:ext cx="3655536" cy="51712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0D12D2-5B0A-44B9-B35A-315996D58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178" y="2031544"/>
            <a:ext cx="7059960" cy="27259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E62C54-AFC7-4378-BDBD-AB6ACA77D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3528" y="4453703"/>
            <a:ext cx="7076941" cy="30007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4804D9-3CFC-41C3-8E54-4FD7EDBA71E2}"/>
              </a:ext>
            </a:extLst>
          </p:cNvPr>
          <p:cNvSpPr txBox="1"/>
          <p:nvPr/>
        </p:nvSpPr>
        <p:spPr>
          <a:xfrm>
            <a:off x="5648643" y="720969"/>
            <a:ext cx="3490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EXPERTISE</a:t>
            </a:r>
          </a:p>
        </p:txBody>
      </p:sp>
    </p:spTree>
    <p:extLst>
      <p:ext uri="{BB962C8B-B14F-4D97-AF65-F5344CB8AC3E}">
        <p14:creationId xmlns:p14="http://schemas.microsoft.com/office/powerpoint/2010/main" val="4084466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3A97C5-6FA3-4557-8CD3-E811F07195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93664"/>
              </p:ext>
            </p:extLst>
          </p:nvPr>
        </p:nvGraphicFramePr>
        <p:xfrm>
          <a:off x="624254" y="571500"/>
          <a:ext cx="9073661" cy="68890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5472">
                  <a:extLst>
                    <a:ext uri="{9D8B030D-6E8A-4147-A177-3AD203B41FA5}">
                      <a16:colId xmlns:a16="http://schemas.microsoft.com/office/drawing/2014/main" val="3384530671"/>
                    </a:ext>
                  </a:extLst>
                </a:gridCol>
                <a:gridCol w="2663516">
                  <a:extLst>
                    <a:ext uri="{9D8B030D-6E8A-4147-A177-3AD203B41FA5}">
                      <a16:colId xmlns:a16="http://schemas.microsoft.com/office/drawing/2014/main" val="532231365"/>
                    </a:ext>
                  </a:extLst>
                </a:gridCol>
                <a:gridCol w="2412047">
                  <a:extLst>
                    <a:ext uri="{9D8B030D-6E8A-4147-A177-3AD203B41FA5}">
                      <a16:colId xmlns:a16="http://schemas.microsoft.com/office/drawing/2014/main" val="1938431155"/>
                    </a:ext>
                  </a:extLst>
                </a:gridCol>
                <a:gridCol w="2402626">
                  <a:extLst>
                    <a:ext uri="{9D8B030D-6E8A-4147-A177-3AD203B41FA5}">
                      <a16:colId xmlns:a16="http://schemas.microsoft.com/office/drawing/2014/main" val="3736187332"/>
                    </a:ext>
                  </a:extLst>
                </a:gridCol>
              </a:tblGrid>
              <a:tr h="29391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ru-RU" sz="1600">
                          <a:effectLst/>
                        </a:rPr>
                        <a:t>№</a:t>
                      </a:r>
                      <a:endParaRPr lang="en-US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uk-UA" sz="1600">
                          <a:effectLst/>
                        </a:rPr>
                        <a:t>                 1</a:t>
                      </a:r>
                      <a:endParaRPr lang="en-US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uk-UA" sz="1600">
                          <a:effectLst/>
                        </a:rPr>
                        <a:t>               2</a:t>
                      </a:r>
                      <a:endParaRPr lang="en-US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uk-UA" sz="1600">
                          <a:effectLst/>
                        </a:rPr>
                        <a:t>               3</a:t>
                      </a:r>
                      <a:endParaRPr lang="en-US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extLst>
                  <a:ext uri="{0D108BD9-81ED-4DB2-BD59-A6C34878D82A}">
                    <a16:rowId xmlns:a16="http://schemas.microsoft.com/office/drawing/2014/main" val="4092429940"/>
                  </a:ext>
                </a:extLst>
              </a:tr>
              <a:tr h="54313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uk-UA" sz="1600">
                          <a:effectLst/>
                        </a:rPr>
                        <a:t>C</a:t>
                      </a:r>
                      <a:r>
                        <a:rPr lang="ru-RU" sz="1600">
                          <a:effectLst/>
                        </a:rPr>
                        <a:t>all Identifier</a:t>
                      </a:r>
                      <a:endParaRPr lang="en-US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uk-UA" sz="1600">
                          <a:effectLst/>
                        </a:rPr>
                        <a:t>H2020-SC1-2016-2017 </a:t>
                      </a:r>
                      <a:endParaRPr lang="en-US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ru-RU" sz="1600">
                          <a:effectLst/>
                        </a:rPr>
                        <a:t>H2020-INFRADEV-2019-2</a:t>
                      </a:r>
                      <a:endParaRPr lang="en-US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ru-RU" sz="1600">
                          <a:effectLst/>
                        </a:rPr>
                        <a:t>FP7-PEOPLE-2010-  IRSES</a:t>
                      </a:r>
                      <a:endParaRPr lang="en-US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extLst>
                  <a:ext uri="{0D108BD9-81ED-4DB2-BD59-A6C34878D82A}">
                    <a16:rowId xmlns:a16="http://schemas.microsoft.com/office/drawing/2014/main" val="1385163812"/>
                  </a:ext>
                </a:extLst>
              </a:tr>
              <a:tr h="108627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uk-UA" sz="1600">
                          <a:effectLst/>
                        </a:rPr>
                        <a:t>Topic</a:t>
                      </a:r>
                      <a:endParaRPr lang="en-US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SC1-PM-18-201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effectLst/>
                        </a:rPr>
                        <a:t>(</a:t>
                      </a:r>
                      <a:r>
                        <a:rPr lang="uk-UA" sz="1600" dirty="0" err="1">
                          <a:effectLst/>
                        </a:rPr>
                        <a:t>Personalised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>
                          <a:effectLst/>
                        </a:rPr>
                        <a:t>Medicine</a:t>
                      </a:r>
                      <a:r>
                        <a:rPr lang="uk-UA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ru-RU" sz="1600" dirty="0">
                          <a:effectLst/>
                        </a:rPr>
                        <a:t>INFRADEV-03-2018-2019</a:t>
                      </a:r>
                      <a:endParaRPr lang="en-US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uk-UA" sz="1600" dirty="0" err="1">
                          <a:effectLst/>
                        </a:rPr>
                        <a:t>Marie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>
                          <a:effectLst/>
                        </a:rPr>
                        <a:t>Curie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>
                          <a:effectLst/>
                        </a:rPr>
                        <a:t>Action</a:t>
                      </a:r>
                      <a:r>
                        <a:rPr lang="uk-UA" sz="1600" dirty="0">
                          <a:effectLst/>
                        </a:rPr>
                        <a:t> "</a:t>
                      </a:r>
                      <a:r>
                        <a:rPr lang="uk-UA" sz="1600" dirty="0" err="1">
                          <a:effectLst/>
                        </a:rPr>
                        <a:t>International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>
                          <a:effectLst/>
                        </a:rPr>
                        <a:t>Research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>
                          <a:effectLst/>
                        </a:rPr>
                        <a:t>Staff</a:t>
                      </a:r>
                      <a:r>
                        <a:rPr lang="uk-UA" sz="1600" dirty="0">
                          <a:effectLst/>
                        </a:rPr>
                        <a:t> Exchange </a:t>
                      </a:r>
                      <a:r>
                        <a:rPr lang="uk-UA" sz="1600" dirty="0" err="1">
                          <a:effectLst/>
                        </a:rPr>
                        <a:t>Scheme</a:t>
                      </a:r>
                      <a:r>
                        <a:rPr lang="uk-UA" sz="1600" dirty="0">
                          <a:effectLst/>
                        </a:rPr>
                        <a:t>" (IRSES)</a:t>
                      </a:r>
                      <a:endParaRPr lang="en-US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extLst>
                  <a:ext uri="{0D108BD9-81ED-4DB2-BD59-A6C34878D82A}">
                    <a16:rowId xmlns:a16="http://schemas.microsoft.com/office/drawing/2014/main" val="1813235684"/>
                  </a:ext>
                </a:extLst>
              </a:tr>
              <a:tr h="135783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ru-RU" sz="1600">
                          <a:effectLst/>
                        </a:rPr>
                        <a:t>Proposal</a:t>
                      </a:r>
                      <a:r>
                        <a:rPr lang="uk-UA" sz="1600">
                          <a:effectLst/>
                        </a:rPr>
                        <a:t> title</a:t>
                      </a:r>
                      <a:endParaRPr lang="en-US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uk-UA" sz="1600" dirty="0" err="1">
                          <a:effectLst/>
                        </a:rPr>
                        <a:t>Patient-generated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>
                          <a:effectLst/>
                        </a:rPr>
                        <a:t>interoperable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>
                          <a:effectLst/>
                        </a:rPr>
                        <a:t>data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>
                          <a:effectLst/>
                        </a:rPr>
                        <a:t>systems</a:t>
                      </a:r>
                      <a:r>
                        <a:rPr lang="uk-UA" sz="1600" dirty="0">
                          <a:effectLst/>
                        </a:rPr>
                        <a:t> (PGIDS) </a:t>
                      </a:r>
                      <a:r>
                        <a:rPr lang="uk-UA" sz="1600" dirty="0" err="1">
                          <a:effectLst/>
                        </a:rPr>
                        <a:t>for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>
                          <a:effectLst/>
                        </a:rPr>
                        <a:t>supporting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>
                          <a:effectLst/>
                        </a:rPr>
                        <a:t>Big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>
                          <a:effectLst/>
                        </a:rPr>
                        <a:t>Data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>
                          <a:effectLst/>
                        </a:rPr>
                        <a:t>in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>
                          <a:effectLst/>
                        </a:rPr>
                        <a:t>eHealth</a:t>
                      </a:r>
                      <a:endParaRPr lang="en-US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uk-UA" sz="1600">
                          <a:effectLst/>
                        </a:rPr>
                        <a:t>Strengthening ERA: LifeWatch ENGAGE</a:t>
                      </a:r>
                      <a:endParaRPr lang="en-US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uk-UA" sz="1600">
                          <a:effectLst/>
                        </a:rPr>
                        <a:t>Developing Multidomain MEMS Models for Educational Purposes</a:t>
                      </a:r>
                      <a:endParaRPr lang="en-US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extLst>
                  <a:ext uri="{0D108BD9-81ED-4DB2-BD59-A6C34878D82A}">
                    <a16:rowId xmlns:a16="http://schemas.microsoft.com/office/drawing/2014/main" val="3950123822"/>
                  </a:ext>
                </a:extLst>
              </a:tr>
              <a:tr h="81470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ru-RU" sz="1600">
                          <a:effectLst/>
                        </a:rPr>
                        <a:t>Proposal ID</a:t>
                      </a:r>
                      <a:endParaRPr lang="en-US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ru-RU" sz="1600">
                          <a:effectLst/>
                        </a:rPr>
                        <a:t>727323</a:t>
                      </a:r>
                      <a:r>
                        <a:rPr lang="uk-UA" sz="1600">
                          <a:effectLst/>
                        </a:rPr>
                        <a:t> (internal reference number: SEP-210339393)</a:t>
                      </a:r>
                      <a:endParaRPr lang="en-US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ru-RU" sz="1600">
                          <a:effectLst/>
                        </a:rPr>
                        <a:t>871159 (internal reference number: SEP-210584667)</a:t>
                      </a:r>
                      <a:endParaRPr lang="en-US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ru-RU" sz="1600">
                          <a:effectLst/>
                        </a:rPr>
                        <a:t>269295</a:t>
                      </a:r>
                      <a:endParaRPr lang="en-US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extLst>
                  <a:ext uri="{0D108BD9-81ED-4DB2-BD59-A6C34878D82A}">
                    <a16:rowId xmlns:a16="http://schemas.microsoft.com/office/drawing/2014/main" val="3958879462"/>
                  </a:ext>
                </a:extLst>
              </a:tr>
              <a:tr h="543135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Proposal</a:t>
                      </a:r>
                      <a:endParaRPr lang="en-US" sz="1600">
                        <a:effectLst/>
                      </a:endParaRPr>
                    </a:p>
                    <a:p>
                      <a:r>
                        <a:rPr lang="uk-UA" sz="1600">
                          <a:effectLst/>
                        </a:rPr>
                        <a:t>Acronym</a:t>
                      </a:r>
                      <a:endParaRPr lang="en-US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uk-UA" sz="1600">
                          <a:effectLst/>
                        </a:rPr>
                        <a:t>     </a:t>
                      </a:r>
                      <a:r>
                        <a:rPr lang="ru-RU" sz="1600">
                          <a:effectLst/>
                        </a:rPr>
                        <a:t>CrossMed</a:t>
                      </a:r>
                      <a:endParaRPr lang="en-US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uk-UA" sz="1600">
                          <a:effectLst/>
                        </a:rPr>
                        <a:t>  </a:t>
                      </a:r>
                      <a:r>
                        <a:rPr lang="ru-RU" sz="1600">
                          <a:effectLst/>
                        </a:rPr>
                        <a:t>LW ENGAGE</a:t>
                      </a:r>
                      <a:endParaRPr lang="en-US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ru-RU" sz="1600">
                          <a:effectLst/>
                        </a:rPr>
                        <a:t>EduMEMS</a:t>
                      </a:r>
                      <a:endParaRPr lang="en-US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extLst>
                  <a:ext uri="{0D108BD9-81ED-4DB2-BD59-A6C34878D82A}">
                    <a16:rowId xmlns:a16="http://schemas.microsoft.com/office/drawing/2014/main" val="887195073"/>
                  </a:ext>
                </a:extLst>
              </a:tr>
              <a:tr h="42672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ru-RU" sz="1600">
                          <a:effectLst/>
                        </a:rPr>
                        <a:t>Type of action</a:t>
                      </a:r>
                      <a:endParaRPr lang="en-US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uk-UA" sz="1600">
                          <a:effectLst/>
                        </a:rPr>
                        <a:t> RIA</a:t>
                      </a:r>
                      <a:endParaRPr lang="en-US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uk-UA" sz="1600">
                          <a:effectLst/>
                        </a:rPr>
                        <a:t>    </a:t>
                      </a:r>
                      <a:r>
                        <a:rPr lang="ru-RU" sz="1600">
                          <a:effectLst/>
                        </a:rPr>
                        <a:t>RIA</a:t>
                      </a:r>
                      <a:endParaRPr lang="en-US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ru-RU" sz="1600">
                          <a:effectLst/>
                        </a:rPr>
                        <a:t>RIA</a:t>
                      </a:r>
                      <a:endParaRPr lang="en-US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extLst>
                  <a:ext uri="{0D108BD9-81ED-4DB2-BD59-A6C34878D82A}">
                    <a16:rowId xmlns:a16="http://schemas.microsoft.com/office/drawing/2014/main" val="2677037692"/>
                  </a:ext>
                </a:extLst>
              </a:tr>
              <a:tr h="5431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uk-UA" sz="1600">
                          <a:effectLst/>
                        </a:rPr>
                        <a:t>Data of submission</a:t>
                      </a:r>
                      <a:endParaRPr lang="en-US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ru-RU" sz="1600">
                          <a:effectLst/>
                        </a:rPr>
                        <a:t>16/02/2016 </a:t>
                      </a:r>
                      <a:r>
                        <a:rPr lang="uk-UA" sz="1600">
                          <a:effectLst/>
                        </a:rPr>
                        <a:t> at  </a:t>
                      </a:r>
                      <a:r>
                        <a:rPr lang="ru-RU" sz="1600">
                          <a:effectLst/>
                        </a:rPr>
                        <a:t>05:48:00</a:t>
                      </a:r>
                      <a:endParaRPr lang="en-US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ru-RU" sz="1600">
                          <a:effectLst/>
                        </a:rPr>
                        <a:t> 2019-03-20 </a:t>
                      </a:r>
                      <a:r>
                        <a:rPr lang="uk-UA" sz="1600">
                          <a:effectLst/>
                        </a:rPr>
                        <a:t>at </a:t>
                      </a:r>
                      <a:r>
                        <a:rPr lang="ru-RU" sz="1600">
                          <a:effectLst/>
                        </a:rPr>
                        <a:t>6:24:05</a:t>
                      </a:r>
                      <a:endParaRPr lang="en-US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uk-UA" sz="1600">
                          <a:effectLst/>
                        </a:rPr>
                        <a:t>2011-06-01</a:t>
                      </a:r>
                      <a:endParaRPr lang="en-US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extLst>
                  <a:ext uri="{0D108BD9-81ED-4DB2-BD59-A6C34878D82A}">
                    <a16:rowId xmlns:a16="http://schemas.microsoft.com/office/drawing/2014/main" val="1265025789"/>
                  </a:ext>
                </a:extLst>
              </a:tr>
              <a:tr h="128016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uk-UA" sz="1600" dirty="0">
                          <a:effectLst/>
                        </a:rPr>
                        <a:t>P</a:t>
                      </a:r>
                      <a:r>
                        <a:rPr lang="ru-RU" sz="1600" dirty="0" err="1">
                          <a:effectLst/>
                        </a:rPr>
                        <a:t>articipants</a:t>
                      </a:r>
                      <a:endParaRPr lang="en-US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r>
                        <a:rPr lang="uk-UA" sz="1600" dirty="0" err="1">
                          <a:effectLst/>
                        </a:rPr>
                        <a:t>Sweden</a:t>
                      </a:r>
                      <a:r>
                        <a:rPr lang="uk-UA" sz="1600" dirty="0">
                          <a:effectLst/>
                        </a:rPr>
                        <a:t>, </a:t>
                      </a:r>
                      <a:r>
                        <a:rPr lang="uk-UA" sz="1600" dirty="0" err="1">
                          <a:effectLst/>
                        </a:rPr>
                        <a:t>Netherlands</a:t>
                      </a:r>
                      <a:r>
                        <a:rPr lang="uk-UA" sz="1600" dirty="0">
                          <a:effectLst/>
                        </a:rPr>
                        <a:t>,</a:t>
                      </a:r>
                      <a:endParaRPr lang="en-US" sz="1600" dirty="0">
                        <a:effectLst/>
                      </a:endParaRPr>
                    </a:p>
                    <a:p>
                      <a:r>
                        <a:rPr lang="uk-UA" sz="1600" dirty="0" err="1">
                          <a:effectLst/>
                        </a:rPr>
                        <a:t>Ukraine</a:t>
                      </a:r>
                      <a:r>
                        <a:rPr lang="uk-UA" sz="1600" dirty="0">
                          <a:effectLst/>
                        </a:rPr>
                        <a:t>, </a:t>
                      </a:r>
                      <a:r>
                        <a:rPr lang="uk-UA" sz="1600" dirty="0" err="1">
                          <a:effectLst/>
                        </a:rPr>
                        <a:t>United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>
                          <a:effectLst/>
                        </a:rPr>
                        <a:t>Kingdom</a:t>
                      </a:r>
                      <a:r>
                        <a:rPr lang="uk-UA" sz="1600" dirty="0">
                          <a:effectLst/>
                        </a:rPr>
                        <a:t>,</a:t>
                      </a:r>
                      <a:endParaRPr lang="en-US" sz="1600" dirty="0">
                        <a:effectLst/>
                      </a:endParaRPr>
                    </a:p>
                    <a:p>
                      <a:r>
                        <a:rPr lang="uk-UA" sz="1600" dirty="0" err="1">
                          <a:effectLst/>
                        </a:rPr>
                        <a:t>Poland</a:t>
                      </a:r>
                      <a:r>
                        <a:rPr lang="uk-UA" sz="1600" dirty="0">
                          <a:effectLst/>
                        </a:rPr>
                        <a:t>, </a:t>
                      </a:r>
                      <a:r>
                        <a:rPr lang="uk-UA" sz="1600" dirty="0" err="1">
                          <a:effectLst/>
                        </a:rPr>
                        <a:t>Austria</a:t>
                      </a:r>
                      <a:r>
                        <a:rPr lang="uk-UA" sz="1600" dirty="0">
                          <a:effectLst/>
                        </a:rPr>
                        <a:t>, </a:t>
                      </a:r>
                      <a:r>
                        <a:rPr lang="uk-UA" sz="1600" dirty="0" err="1">
                          <a:effectLst/>
                        </a:rPr>
                        <a:t>Italy</a:t>
                      </a:r>
                      <a:r>
                        <a:rPr lang="uk-UA" sz="1600" dirty="0">
                          <a:effectLst/>
                        </a:rPr>
                        <a:t>,</a:t>
                      </a:r>
                      <a:endParaRPr lang="en-US" sz="1600" dirty="0">
                        <a:effectLst/>
                      </a:endParaRPr>
                    </a:p>
                    <a:p>
                      <a:r>
                        <a:rPr lang="uk-UA" sz="1600" dirty="0" err="1">
                          <a:effectLst/>
                        </a:rPr>
                        <a:t>Estonia</a:t>
                      </a:r>
                      <a:r>
                        <a:rPr lang="uk-UA" sz="1600" dirty="0">
                          <a:effectLst/>
                        </a:rPr>
                        <a:t>, </a:t>
                      </a:r>
                      <a:r>
                        <a:rPr lang="uk-UA" sz="1600" dirty="0" err="1">
                          <a:effectLst/>
                        </a:rPr>
                        <a:t>Greece</a:t>
                      </a:r>
                      <a:r>
                        <a:rPr lang="uk-UA" sz="1600" dirty="0">
                          <a:effectLst/>
                        </a:rPr>
                        <a:t>, </a:t>
                      </a:r>
                      <a:r>
                        <a:rPr lang="uk-UA" sz="1600" dirty="0" err="1">
                          <a:effectLst/>
                        </a:rPr>
                        <a:t>Canada</a:t>
                      </a:r>
                      <a:endParaRPr lang="en-US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uk-UA" sz="1600" dirty="0" err="1">
                          <a:effectLst/>
                        </a:rPr>
                        <a:t>Spain</a:t>
                      </a:r>
                      <a:r>
                        <a:rPr lang="uk-UA" sz="1600" dirty="0">
                          <a:effectLst/>
                        </a:rPr>
                        <a:t>, </a:t>
                      </a:r>
                      <a:r>
                        <a:rPr lang="uk-UA" sz="1600" dirty="0" err="1">
                          <a:effectLst/>
                        </a:rPr>
                        <a:t>Belgium</a:t>
                      </a:r>
                      <a:r>
                        <a:rPr lang="uk-UA" sz="1600" dirty="0">
                          <a:effectLst/>
                        </a:rPr>
                        <a:t>, </a:t>
                      </a:r>
                      <a:r>
                        <a:rPr lang="uk-UA" sz="1600" dirty="0" err="1">
                          <a:effectLst/>
                        </a:rPr>
                        <a:t>Greece</a:t>
                      </a:r>
                      <a:r>
                        <a:rPr lang="uk-UA" sz="1600" dirty="0">
                          <a:effectLst/>
                        </a:rPr>
                        <a:t>, </a:t>
                      </a:r>
                      <a:r>
                        <a:rPr lang="uk-UA" sz="1600" dirty="0" err="1">
                          <a:effectLst/>
                        </a:rPr>
                        <a:t>Italy</a:t>
                      </a:r>
                      <a:r>
                        <a:rPr lang="uk-UA" sz="1600" dirty="0">
                          <a:effectLst/>
                        </a:rPr>
                        <a:t>, </a:t>
                      </a:r>
                      <a:r>
                        <a:rPr lang="uk-UA" sz="1600" dirty="0" err="1">
                          <a:effectLst/>
                        </a:rPr>
                        <a:t>Netherlands</a:t>
                      </a:r>
                      <a:r>
                        <a:rPr lang="uk-UA" sz="1600" dirty="0">
                          <a:effectLst/>
                        </a:rPr>
                        <a:t>, </a:t>
                      </a:r>
                      <a:r>
                        <a:rPr lang="uk-UA" sz="1600" dirty="0" err="1">
                          <a:effectLst/>
                        </a:rPr>
                        <a:t>Portugal</a:t>
                      </a:r>
                      <a:r>
                        <a:rPr lang="uk-UA" sz="1600" dirty="0">
                          <a:effectLst/>
                        </a:rPr>
                        <a:t>, </a:t>
                      </a:r>
                      <a:r>
                        <a:rPr lang="uk-UA" sz="1600" dirty="0" err="1">
                          <a:effectLst/>
                        </a:rPr>
                        <a:t>Slovenia</a:t>
                      </a:r>
                      <a:r>
                        <a:rPr lang="uk-UA" sz="1600" dirty="0">
                          <a:effectLst/>
                        </a:rPr>
                        <a:t>, </a:t>
                      </a:r>
                      <a:r>
                        <a:rPr lang="uk-UA" sz="1600" dirty="0" err="1">
                          <a:effectLst/>
                        </a:rPr>
                        <a:t>Ukraine</a:t>
                      </a:r>
                      <a:r>
                        <a:rPr lang="uk-UA" sz="1600" dirty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uk-UA" sz="1600" dirty="0" err="1">
                          <a:effectLst/>
                        </a:rPr>
                        <a:t>France</a:t>
                      </a:r>
                      <a:r>
                        <a:rPr lang="uk-UA" sz="1600" dirty="0">
                          <a:effectLst/>
                        </a:rPr>
                        <a:t>, </a:t>
                      </a:r>
                      <a:r>
                        <a:rPr lang="uk-UA" sz="1600" dirty="0" err="1">
                          <a:effectLst/>
                        </a:rPr>
                        <a:t>Belgium</a:t>
                      </a:r>
                      <a:r>
                        <a:rPr lang="uk-UA" sz="1600" dirty="0">
                          <a:effectLst/>
                        </a:rPr>
                        <a:t>, </a:t>
                      </a:r>
                      <a:r>
                        <a:rPr lang="uk-UA" sz="1600" dirty="0" err="1">
                          <a:effectLst/>
                        </a:rPr>
                        <a:t>Poland</a:t>
                      </a:r>
                      <a:r>
                        <a:rPr lang="uk-UA" sz="1600" dirty="0">
                          <a:effectLst/>
                        </a:rPr>
                        <a:t>, </a:t>
                      </a:r>
                      <a:r>
                        <a:rPr lang="uk-UA" sz="1600" dirty="0" err="1">
                          <a:effectLst/>
                        </a:rPr>
                        <a:t>Ukraine</a:t>
                      </a:r>
                      <a:endParaRPr lang="en-US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extLst>
                  <a:ext uri="{0D108BD9-81ED-4DB2-BD59-A6C34878D82A}">
                    <a16:rowId xmlns:a16="http://schemas.microsoft.com/office/drawing/2014/main" val="17603546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1A85F7A-3FC3-4D37-B8DD-338ECEAE79E6}"/>
              </a:ext>
            </a:extLst>
          </p:cNvPr>
          <p:cNvSpPr txBox="1"/>
          <p:nvPr/>
        </p:nvSpPr>
        <p:spPr>
          <a:xfrm>
            <a:off x="1151792" y="123092"/>
            <a:ext cx="8000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EXPERTISE</a:t>
            </a:r>
          </a:p>
        </p:txBody>
      </p:sp>
    </p:spTree>
    <p:extLst>
      <p:ext uri="{BB962C8B-B14F-4D97-AF65-F5344CB8AC3E}">
        <p14:creationId xmlns:p14="http://schemas.microsoft.com/office/powerpoint/2010/main" val="1296277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14BFB2-2DE1-4251-AF1B-FB4C1584A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246185"/>
            <a:ext cx="8596668" cy="171059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HORIZON-CL4-2022-DIGITAL-EMERGING-01-03: </a:t>
            </a:r>
            <a:r>
              <a:rPr lang="en-US" sz="2800" b="1" dirty="0">
                <a:solidFill>
                  <a:srgbClr val="0070C0"/>
                </a:solidFill>
              </a:rPr>
              <a:t>Advanced multi-sensing systems </a:t>
            </a:r>
            <a:r>
              <a:rPr lang="en-US" sz="2800" dirty="0">
                <a:solidFill>
                  <a:srgbClr val="0070C0"/>
                </a:solidFill>
              </a:rPr>
              <a:t>(RIA)</a:t>
            </a:r>
            <a:endParaRPr lang="sk-SK" sz="2800" dirty="0">
              <a:solidFill>
                <a:srgbClr val="0070C0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8FE2660-2346-4806-8B7A-68CCE291F2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465918"/>
              </p:ext>
            </p:extLst>
          </p:nvPr>
        </p:nvGraphicFramePr>
        <p:xfrm>
          <a:off x="509954" y="1301262"/>
          <a:ext cx="9522069" cy="5938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2069">
                  <a:extLst>
                    <a:ext uri="{9D8B030D-6E8A-4147-A177-3AD203B41FA5}">
                      <a16:colId xmlns:a16="http://schemas.microsoft.com/office/drawing/2014/main" val="4104831087"/>
                    </a:ext>
                  </a:extLst>
                </a:gridCol>
              </a:tblGrid>
              <a:tr h="59388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 We propose: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1)	a unified approach to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modular designing multi-sensing systems </a:t>
                      </a:r>
                      <a:r>
                        <a:rPr lang="en-US" sz="2000" dirty="0">
                          <a:effectLst/>
                        </a:rPr>
                        <a:t>for Mobile Health Monitoring, Diagnosis and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Anticipating based on the use of interchangeable components-services;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2)	modification of the centralized form of services interaction ("orchestration") so as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to exclude low-level details of the description of interaction scenarios</a:t>
                      </a:r>
                      <a:r>
                        <a:rPr lang="en-US" sz="2000" dirty="0">
                          <a:effectLst/>
                        </a:rPr>
                        <a:t>, but to keep the rules of interaction of services in the knowledge base. This provides moving to the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level of "metaprogramming" </a:t>
                      </a:r>
                      <a:r>
                        <a:rPr lang="en-US" sz="2000" dirty="0">
                          <a:effectLst/>
                        </a:rPr>
                        <a:t>when the user can build an application from ready-made building blocks (services) relatively easily (easier than traditional writing of program codes), promoting dynamic integration of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services from different developers </a:t>
                      </a:r>
                      <a:r>
                        <a:rPr lang="en-US" sz="2000" dirty="0">
                          <a:effectLst/>
                        </a:rPr>
                        <a:t>(suppliers) into a single service environment;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3) usage of the knowledge base which has been built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on the ontology of the subject area </a:t>
                      </a:r>
                      <a:r>
                        <a:rPr lang="en-US" sz="2000" dirty="0">
                          <a:effectLst/>
                        </a:rPr>
                        <a:t>with the use of semantic descriptions of services and semantic methods of their discovery in a rapidly growing size of cloud registers of such services;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15735" marB="0"/>
                </a:tc>
                <a:extLst>
                  <a:ext uri="{0D108BD9-81ED-4DB2-BD59-A6C34878D82A}">
                    <a16:rowId xmlns:a16="http://schemas.microsoft.com/office/drawing/2014/main" val="4239343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375116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366</TotalTime>
  <Words>807</Words>
  <Application>Microsoft Office PowerPoint</Application>
  <PresentationFormat>Panoramiczny</PresentationFormat>
  <Paragraphs>104</Paragraphs>
  <Slides>11</Slides>
  <Notes>3</Notes>
  <HiddenSlides>0</HiddenSlides>
  <MMClips>0</MMClips>
  <ScaleCrop>false</ScaleCrop>
  <HeadingPairs>
    <vt:vector size="8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23" baseType="lpstr">
      <vt:lpstr>Antiqua</vt:lpstr>
      <vt:lpstr>Arial</vt:lpstr>
      <vt:lpstr>Arial Unicode MS</vt:lpstr>
      <vt:lpstr>Calibri</vt:lpstr>
      <vt:lpstr>Palatino Linotype</vt:lpstr>
      <vt:lpstr>新細明體</vt:lpstr>
      <vt:lpstr>Tahoma</vt:lpstr>
      <vt:lpstr>Times New Roman</vt:lpstr>
      <vt:lpstr>Trebuchet MS</vt:lpstr>
      <vt:lpstr>Wingdings 3</vt:lpstr>
      <vt:lpstr>Fazeta</vt:lpstr>
      <vt:lpstr>Фотография Photo Editor</vt:lpstr>
      <vt:lpstr> TOOLS FOR DIGITALIZATION OF PUBLIC AND MEDICAL SERVICES  Anatolii Petrenko, Prof.,DSc Igor Sikorsky Kyiv Polytechnic Institute</vt:lpstr>
      <vt:lpstr>National Technical University “Igor Sikorsky Kyiv  Polytechnic Institute”</vt:lpstr>
      <vt:lpstr>K Y I V</vt:lpstr>
      <vt:lpstr>OVERVIEW</vt:lpstr>
      <vt:lpstr>H I S T O R Y</vt:lpstr>
      <vt:lpstr>Institute of Applied System Analysis</vt:lpstr>
      <vt:lpstr>Expertise</vt:lpstr>
      <vt:lpstr>Prezentacja programu PowerPoint</vt:lpstr>
      <vt:lpstr>HORIZON-CL4-2022-DIGITAL-EMERGING-01-03: Advanced multi-sensing systems (RIA)</vt:lpstr>
      <vt:lpstr>HORIZON-CL4-2022-DIGITAL-EMERGING-01-03: Advanced multi-sensing systems (RIA)</vt:lpstr>
      <vt:lpstr>Contact details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(edit) Speaker name (edit) Organisation (edit)</dc:title>
  <dc:creator>Rua Terezia</dc:creator>
  <cp:lastModifiedBy>Marta Krutel</cp:lastModifiedBy>
  <cp:revision>13</cp:revision>
  <dcterms:created xsi:type="dcterms:W3CDTF">2021-04-15T06:02:10Z</dcterms:created>
  <dcterms:modified xsi:type="dcterms:W3CDTF">2022-01-19T13:58:29Z</dcterms:modified>
</cp:coreProperties>
</file>