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3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699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2537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7497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43005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352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4771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6739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5901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202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095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873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6347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35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39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704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7336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BA635-BBF8-4DD5-B255-FD06155A847F}" type="datetimeFigureOut">
              <a:rPr lang="sk-SK" smtClean="0"/>
              <a:t>19. 1. 2022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5FF9671-E981-44A1-AB35-6A46CB698F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9849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>
            <a:extLst>
              <a:ext uri="{FF2B5EF4-FFF2-40B4-BE49-F238E27FC236}">
                <a16:creationId xmlns:a16="http://schemas.microsoft.com/office/drawing/2014/main" id="{30F76E93-286A-44DC-9CEB-6CA8A7D0DE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524000" y="361987"/>
            <a:ext cx="91440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>
              <a:defRPr/>
            </a:pPr>
            <a:r>
              <a:rPr lang="sk-SK" altLang="pl-PL" sz="3600" b="1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b="1" dirty="0">
                <a:solidFill>
                  <a:srgbClr val="009543"/>
                </a:solidFill>
                <a:latin typeface="+mj-lt"/>
              </a:rPr>
              <a:t>HYPERSPECTRAL IMAGING AND </a:t>
            </a:r>
            <a:br>
              <a:rPr lang="en-GB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b="1" dirty="0">
                <a:solidFill>
                  <a:srgbClr val="009543"/>
                </a:solidFill>
                <a:latin typeface="+mj-lt"/>
              </a:rPr>
              <a:t>VIDEO SPECTROSCOPY</a:t>
            </a:r>
            <a:br>
              <a:rPr lang="en-GB" altLang="pl-PL" sz="3600" b="1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b="1" dirty="0" err="1">
                <a:solidFill>
                  <a:srgbClr val="009543"/>
                </a:solidFill>
                <a:latin typeface="+mj-lt"/>
              </a:rPr>
              <a:t>András</a:t>
            </a:r>
            <a:r>
              <a:rPr lang="en-GB" altLang="pl-PL" sz="3600" b="1" dirty="0">
                <a:solidFill>
                  <a:srgbClr val="009543"/>
                </a:solidFill>
                <a:latin typeface="+mj-lt"/>
              </a:rPr>
              <a:t> Jung</a:t>
            </a: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/>
            </a:r>
            <a:br>
              <a:rPr lang="en-GB" altLang="pl-PL" sz="3600" dirty="0">
                <a:solidFill>
                  <a:srgbClr val="009543"/>
                </a:solidFill>
                <a:latin typeface="+mj-lt"/>
              </a:rPr>
            </a:br>
            <a:r>
              <a:rPr lang="en-GB" altLang="pl-PL" sz="3600" dirty="0" err="1">
                <a:solidFill>
                  <a:srgbClr val="009543"/>
                </a:solidFill>
                <a:latin typeface="+mj-lt"/>
              </a:rPr>
              <a:t>Eötvös</a:t>
            </a: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> </a:t>
            </a:r>
            <a:r>
              <a:rPr lang="en-GB" altLang="pl-PL" sz="3600" dirty="0" err="1">
                <a:solidFill>
                  <a:srgbClr val="009543"/>
                </a:solidFill>
                <a:latin typeface="+mj-lt"/>
              </a:rPr>
              <a:t>Loránd</a:t>
            </a:r>
            <a:r>
              <a:rPr lang="en-GB" altLang="pl-PL" sz="3600" dirty="0">
                <a:solidFill>
                  <a:srgbClr val="009543"/>
                </a:solidFill>
                <a:latin typeface="+mj-lt"/>
              </a:rPr>
              <a:t> University, Budapest</a:t>
            </a:r>
            <a:r>
              <a:rPr lang="sk-SK" altLang="pl-PL" sz="3600" dirty="0">
                <a:solidFill>
                  <a:srgbClr val="009543"/>
                </a:solidFill>
                <a:latin typeface="+mj-lt"/>
              </a:rPr>
              <a:t/>
            </a:r>
            <a:br>
              <a:rPr lang="sk-SK" altLang="pl-PL" sz="3600" dirty="0">
                <a:solidFill>
                  <a:srgbClr val="009543"/>
                </a:solidFill>
                <a:latin typeface="+mj-lt"/>
              </a:rPr>
            </a:br>
            <a:endParaRPr lang="fr-FR" altLang="en-US" sz="3600" dirty="0">
              <a:solidFill>
                <a:srgbClr val="006491"/>
              </a:solidFill>
              <a:latin typeface="+mj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1667C4C8-FA20-469F-9257-217C665CABDB}"/>
              </a:ext>
            </a:extLst>
          </p:cNvPr>
          <p:cNvSpPr txBox="1"/>
          <p:nvPr/>
        </p:nvSpPr>
        <p:spPr>
          <a:xfrm>
            <a:off x="2656840" y="5295684"/>
            <a:ext cx="687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Networking event on Digital and Emerging Technologies and </a:t>
            </a:r>
          </a:p>
          <a:p>
            <a:pPr algn="ctr"/>
            <a:r>
              <a:rPr lang="en-US" dirty="0"/>
              <a:t>Human-</a:t>
            </a:r>
            <a:r>
              <a:rPr lang="en-US" dirty="0" err="1"/>
              <a:t>centred</a:t>
            </a:r>
            <a:r>
              <a:rPr lang="en-US" dirty="0"/>
              <a:t> AI</a:t>
            </a:r>
          </a:p>
          <a:p>
            <a:pPr algn="ctr"/>
            <a:endParaRPr lang="sk-SK" dirty="0"/>
          </a:p>
          <a:p>
            <a:pPr algn="ctr"/>
            <a:r>
              <a:rPr lang="sk-SK" dirty="0"/>
              <a:t>24 January, 2022</a:t>
            </a:r>
          </a:p>
        </p:txBody>
      </p:sp>
    </p:spTree>
    <p:extLst>
      <p:ext uri="{BB962C8B-B14F-4D97-AF65-F5344CB8AC3E}">
        <p14:creationId xmlns:p14="http://schemas.microsoft.com/office/powerpoint/2010/main" val="2318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sk-SK" dirty="0" err="1">
                <a:solidFill>
                  <a:srgbClr val="00B050"/>
                </a:solidFill>
              </a:rPr>
              <a:t>Short</a:t>
            </a:r>
            <a:r>
              <a:rPr lang="sk-SK" dirty="0">
                <a:solidFill>
                  <a:srgbClr val="00B050"/>
                </a:solidFill>
              </a:rPr>
              <a:t> </a:t>
            </a:r>
            <a:r>
              <a:rPr lang="sk-SK" dirty="0" err="1">
                <a:solidFill>
                  <a:srgbClr val="00B050"/>
                </a:solidFill>
              </a:rPr>
              <a:t>introduction</a:t>
            </a:r>
            <a:r>
              <a:rPr lang="sk-SK" dirty="0">
                <a:solidFill>
                  <a:srgbClr val="00B050"/>
                </a:solidFill>
              </a:rPr>
              <a:t> of </a:t>
            </a:r>
            <a:r>
              <a:rPr lang="sk-SK" dirty="0" err="1">
                <a:solidFill>
                  <a:srgbClr val="00B050"/>
                </a:solidFill>
              </a:rPr>
              <a:t>the</a:t>
            </a:r>
            <a:r>
              <a:rPr lang="sk-SK" dirty="0">
                <a:solidFill>
                  <a:srgbClr val="00B050"/>
                </a:solidFill>
              </a:rPr>
              <a:t> </a:t>
            </a:r>
            <a:r>
              <a:rPr lang="sk-SK" dirty="0" err="1">
                <a:solidFill>
                  <a:srgbClr val="00B050"/>
                </a:solidFill>
              </a:rPr>
              <a:t>Institute</a:t>
            </a:r>
            <a:r>
              <a:rPr lang="sk-SK" dirty="0">
                <a:solidFill>
                  <a:srgbClr val="00B050"/>
                </a:solidFill>
              </a:rPr>
              <a:t> of </a:t>
            </a:r>
            <a:r>
              <a:rPr lang="sk-SK" dirty="0" err="1">
                <a:solidFill>
                  <a:srgbClr val="00B050"/>
                </a:solidFill>
              </a:rPr>
              <a:t>Cartography</a:t>
            </a:r>
            <a:r>
              <a:rPr lang="sk-SK" dirty="0">
                <a:solidFill>
                  <a:srgbClr val="00B050"/>
                </a:solidFill>
              </a:rPr>
              <a:t> and </a:t>
            </a:r>
            <a:r>
              <a:rPr lang="sk-SK" dirty="0" err="1">
                <a:solidFill>
                  <a:srgbClr val="00B050"/>
                </a:solidFill>
              </a:rPr>
              <a:t>Geinformatics</a:t>
            </a:r>
            <a:r>
              <a:rPr lang="sk-SK" dirty="0">
                <a:solidFill>
                  <a:srgbClr val="00B050"/>
                </a:solidFill>
              </a:rPr>
              <a:t> (</a:t>
            </a:r>
            <a:r>
              <a:rPr lang="sk-SK" sz="3100" dirty="0" err="1">
                <a:solidFill>
                  <a:srgbClr val="00B050"/>
                </a:solidFill>
              </a:rPr>
              <a:t>founded</a:t>
            </a:r>
            <a:r>
              <a:rPr lang="sk-SK" sz="3100" dirty="0">
                <a:solidFill>
                  <a:srgbClr val="00B050"/>
                </a:solidFill>
              </a:rPr>
              <a:t> 1953</a:t>
            </a:r>
            <a:r>
              <a:rPr lang="sk-SK" dirty="0">
                <a:solidFill>
                  <a:srgbClr val="00B050"/>
                </a:solidFill>
              </a:rPr>
              <a:t>)</a:t>
            </a:r>
            <a:br>
              <a:rPr lang="sk-SK" dirty="0">
                <a:solidFill>
                  <a:srgbClr val="00B050"/>
                </a:solidFill>
              </a:rPr>
            </a:b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71642"/>
            <a:ext cx="8596668" cy="46182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sk-SK" altLang="pl-PL" sz="2200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en-GB" sz="2200" b="1" dirty="0">
                <a:solidFill>
                  <a:srgbClr val="006491"/>
                </a:solidFill>
              </a:rPr>
              <a:t>Research activities: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thematic cartography (electronic atlases)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mathematics in cartography (projections, optimal distortions)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internet and mapping (</a:t>
            </a:r>
            <a:r>
              <a:rPr lang="en-GB" sz="2200" b="1" dirty="0" err="1">
                <a:solidFill>
                  <a:srgbClr val="006491"/>
                </a:solidFill>
              </a:rPr>
              <a:t>webcartography</a:t>
            </a:r>
            <a:r>
              <a:rPr lang="en-GB" sz="2200" b="1" dirty="0">
                <a:solidFill>
                  <a:srgbClr val="006491"/>
                </a:solidFill>
              </a:rPr>
              <a:t>, hypermedia)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theoretical cartography (history of cartography, toponymy)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remote sensing and geoinformatics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hyperspectral imaging and field spectroscopy</a:t>
            </a:r>
          </a:p>
          <a:p>
            <a:pPr>
              <a:lnSpc>
                <a:spcPct val="120000"/>
              </a:lnSpc>
            </a:pPr>
            <a:endParaRPr lang="en-GB" sz="2200" b="1" dirty="0">
              <a:solidFill>
                <a:srgbClr val="006491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sz="2200" b="1" dirty="0">
                <a:solidFill>
                  <a:srgbClr val="006491"/>
                </a:solidFill>
              </a:rPr>
              <a:t>Educational activities: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general cartography, thematic cartography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computer cartography GIS</a:t>
            </a:r>
          </a:p>
          <a:p>
            <a:pPr>
              <a:lnSpc>
                <a:spcPct val="120000"/>
              </a:lnSpc>
            </a:pPr>
            <a:r>
              <a:rPr lang="en-GB" sz="2200" b="1" dirty="0">
                <a:solidFill>
                  <a:srgbClr val="006491"/>
                </a:solidFill>
              </a:rPr>
              <a:t>geodesy, GPS, Projections, remote sensing</a:t>
            </a:r>
            <a:endParaRPr lang="sk-SK" b="1" dirty="0">
              <a:solidFill>
                <a:srgbClr val="0064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pl-PL" dirty="0">
                <a:solidFill>
                  <a:srgbClr val="009543"/>
                </a:solidFill>
              </a:rPr>
              <a:t>Expertise </a:t>
            </a:r>
            <a:r>
              <a:rPr lang="sk-SK" altLang="pl-PL" dirty="0">
                <a:solidFill>
                  <a:srgbClr val="009543"/>
                </a:solidFill>
              </a:rPr>
              <a:t/>
            </a:r>
            <a:br>
              <a:rPr lang="sk-SK" altLang="pl-PL" dirty="0">
                <a:solidFill>
                  <a:srgbClr val="009543"/>
                </a:solidFill>
              </a:rPr>
            </a:b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sz="2400" b="1" dirty="0" err="1">
                <a:solidFill>
                  <a:srgbClr val="006491"/>
                </a:solidFill>
              </a:rPr>
              <a:t>Hyperspectral</a:t>
            </a:r>
            <a:r>
              <a:rPr lang="hu-HU" sz="2400" b="1" dirty="0">
                <a:solidFill>
                  <a:srgbClr val="006491"/>
                </a:solidFill>
              </a:rPr>
              <a:t> </a:t>
            </a:r>
            <a:r>
              <a:rPr lang="hu-HU" sz="2400" b="1" dirty="0" err="1">
                <a:solidFill>
                  <a:srgbClr val="006491"/>
                </a:solidFill>
              </a:rPr>
              <a:t>imaging</a:t>
            </a:r>
            <a:r>
              <a:rPr lang="hu-HU" sz="2400" b="1" dirty="0">
                <a:solidFill>
                  <a:srgbClr val="006491"/>
                </a:solidFill>
              </a:rPr>
              <a:t> and </a:t>
            </a:r>
            <a:r>
              <a:rPr lang="hu-HU" sz="2400" b="1" dirty="0" err="1">
                <a:solidFill>
                  <a:srgbClr val="006491"/>
                </a:solidFill>
              </a:rPr>
              <a:t>spectral</a:t>
            </a:r>
            <a:r>
              <a:rPr lang="hu-HU" sz="2400" b="1" dirty="0">
                <a:solidFill>
                  <a:srgbClr val="006491"/>
                </a:solidFill>
              </a:rPr>
              <a:t> mobile </a:t>
            </a:r>
            <a:r>
              <a:rPr lang="hu-HU" sz="2400" b="1" dirty="0" err="1">
                <a:solidFill>
                  <a:srgbClr val="006491"/>
                </a:solidFill>
              </a:rPr>
              <a:t>mapping</a:t>
            </a:r>
            <a:r>
              <a:rPr lang="hu-HU" sz="2400" b="1" dirty="0">
                <a:solidFill>
                  <a:srgbClr val="006491"/>
                </a:solidFill>
              </a:rPr>
              <a:t> </a:t>
            </a:r>
            <a:endParaRPr lang="en-HU" sz="2400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006491"/>
                </a:solidFill>
              </a:rPr>
              <a:t>O</a:t>
            </a:r>
            <a:r>
              <a:rPr lang="en-HU" b="1" dirty="0">
                <a:solidFill>
                  <a:srgbClr val="006491"/>
                </a:solidFill>
              </a:rPr>
              <a:t>ver 20 years of expertise in hyperspectral imaging, remote sensing and field spectroscopy with industrial and scientific applications</a:t>
            </a:r>
          </a:p>
          <a:p>
            <a:pPr marL="0" indent="0">
              <a:buNone/>
            </a:pPr>
            <a:endParaRPr lang="en-HU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hu-HU" b="1" dirty="0" err="1">
                <a:solidFill>
                  <a:srgbClr val="006491"/>
                </a:solidFill>
              </a:rPr>
              <a:t>Running</a:t>
            </a:r>
            <a:r>
              <a:rPr lang="hu-HU" b="1" dirty="0">
                <a:solidFill>
                  <a:srgbClr val="006491"/>
                </a:solidFill>
              </a:rPr>
              <a:t> project: </a:t>
            </a:r>
          </a:p>
          <a:p>
            <a:pPr marL="0" indent="0">
              <a:buNone/>
            </a:pPr>
            <a:r>
              <a:rPr lang="hu-HU" b="1" dirty="0" err="1">
                <a:solidFill>
                  <a:srgbClr val="006491"/>
                </a:solidFill>
              </a:rPr>
              <a:t>Multisensor</a:t>
            </a:r>
            <a:r>
              <a:rPr lang="hu-HU" b="1" dirty="0">
                <a:solidFill>
                  <a:srgbClr val="006491"/>
                </a:solidFill>
              </a:rPr>
              <a:t>-</a:t>
            </a:r>
            <a:r>
              <a:rPr lang="hu-HU" b="1" dirty="0" err="1">
                <a:solidFill>
                  <a:srgbClr val="006491"/>
                </a:solidFill>
              </a:rPr>
              <a:t>Drone</a:t>
            </a:r>
            <a:r>
              <a:rPr lang="hu-HU" b="1" dirty="0">
                <a:solidFill>
                  <a:srgbClr val="006491"/>
                </a:solidFill>
              </a:rPr>
              <a:t>-Image </a:t>
            </a:r>
            <a:r>
              <a:rPr lang="hu-HU" b="1" dirty="0" err="1">
                <a:solidFill>
                  <a:srgbClr val="006491"/>
                </a:solidFill>
              </a:rPr>
              <a:t>fusion</a:t>
            </a:r>
            <a:r>
              <a:rPr lang="hu-HU" b="1" dirty="0">
                <a:solidFill>
                  <a:srgbClr val="006491"/>
                </a:solidFill>
              </a:rPr>
              <a:t> </a:t>
            </a:r>
            <a:r>
              <a:rPr lang="hu-HU" b="1" dirty="0">
                <a:solidFill>
                  <a:srgbClr val="006491"/>
                </a:solidFill>
                <a:sym typeface="Wingdings" pitchFamily="2" charset="2"/>
              </a:rPr>
              <a:t>(</a:t>
            </a:r>
            <a:r>
              <a:rPr lang="hu-HU" b="1" dirty="0">
                <a:solidFill>
                  <a:srgbClr val="006491"/>
                </a:solidFill>
              </a:rPr>
              <a:t>2022-2025): TKP2021-NVA-29, </a:t>
            </a:r>
            <a:r>
              <a:rPr lang="hu-HU" b="1" dirty="0" err="1">
                <a:solidFill>
                  <a:srgbClr val="006491"/>
                </a:solidFill>
              </a:rPr>
              <a:t>Geospatial</a:t>
            </a:r>
            <a:r>
              <a:rPr lang="hu-HU" b="1" dirty="0">
                <a:solidFill>
                  <a:srgbClr val="006491"/>
                </a:solidFill>
              </a:rPr>
              <a:t> Data (D&amp;I </a:t>
            </a:r>
            <a:r>
              <a:rPr lang="hu-HU" b="1" dirty="0" err="1">
                <a:solidFill>
                  <a:srgbClr val="006491"/>
                </a:solidFill>
              </a:rPr>
              <a:t>Fund</a:t>
            </a:r>
            <a:r>
              <a:rPr lang="en-HU" b="1" dirty="0">
                <a:solidFill>
                  <a:srgbClr val="006491"/>
                </a:solidFill>
              </a:rPr>
              <a:t> of Hungary)</a:t>
            </a:r>
          </a:p>
          <a:p>
            <a:pPr marL="0" indent="0">
              <a:buNone/>
            </a:pPr>
            <a:endParaRPr lang="hu-HU" b="1" dirty="0">
              <a:solidFill>
                <a:srgbClr val="0064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46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4BFB2-2DE1-4251-AF1B-FB4C1584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sk-SK" altLang="pl-PL" dirty="0" err="1">
                <a:solidFill>
                  <a:srgbClr val="009543"/>
                </a:solidFill>
              </a:rPr>
              <a:t>Topic</a:t>
            </a:r>
            <a:r>
              <a:rPr lang="sk-SK" altLang="pl-PL" dirty="0">
                <a:solidFill>
                  <a:srgbClr val="009543"/>
                </a:solidFill>
              </a:rPr>
              <a:t> and </a:t>
            </a:r>
            <a:r>
              <a:rPr lang="sk-SK" altLang="pl-PL" dirty="0" err="1">
                <a:solidFill>
                  <a:srgbClr val="009543"/>
                </a:solidFill>
              </a:rPr>
              <a:t>project</a:t>
            </a:r>
            <a:r>
              <a:rPr lang="sk-SK" altLang="pl-PL" dirty="0">
                <a:solidFill>
                  <a:srgbClr val="009543"/>
                </a:solidFill>
              </a:rPr>
              <a:t> idea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8BA1383-8A10-4901-986E-4B99C769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hu-HU" altLang="pl-PL" sz="2400" b="1" dirty="0" err="1">
                <a:solidFill>
                  <a:srgbClr val="006491"/>
                </a:solidFill>
              </a:rPr>
              <a:t>Quality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control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or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chemical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mapping</a:t>
            </a:r>
            <a:r>
              <a:rPr lang="hu-HU" altLang="pl-PL" sz="2400" b="1" dirty="0">
                <a:solidFill>
                  <a:srgbClr val="006491"/>
                </a:solidFill>
              </a:rPr>
              <a:t> of </a:t>
            </a:r>
            <a:r>
              <a:rPr lang="hu-HU" altLang="pl-PL" sz="2400" b="1" dirty="0" err="1">
                <a:solidFill>
                  <a:srgbClr val="006491"/>
                </a:solidFill>
              </a:rPr>
              <a:t>time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critical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processes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using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high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spectral</a:t>
            </a:r>
            <a:r>
              <a:rPr lang="hu-HU" altLang="pl-PL" sz="2400" b="1" dirty="0">
                <a:solidFill>
                  <a:srgbClr val="006491"/>
                </a:solidFill>
              </a:rPr>
              <a:t> and </a:t>
            </a:r>
            <a:r>
              <a:rPr lang="hu-HU" altLang="pl-PL" sz="2400" b="1" dirty="0" err="1">
                <a:solidFill>
                  <a:srgbClr val="006491"/>
                </a:solidFill>
              </a:rPr>
              <a:t>temporal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resolution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images</a:t>
            </a:r>
            <a:r>
              <a:rPr lang="hu-HU" altLang="pl-PL" sz="2400" b="1" dirty="0">
                <a:solidFill>
                  <a:srgbClr val="006491"/>
                </a:solidFill>
              </a:rPr>
              <a:t> in </a:t>
            </a:r>
            <a:r>
              <a:rPr lang="hu-HU" altLang="pl-PL" sz="2400" b="1" dirty="0" err="1">
                <a:solidFill>
                  <a:srgbClr val="006491"/>
                </a:solidFill>
              </a:rPr>
              <a:t>energy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related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fields</a:t>
            </a:r>
            <a:endParaRPr lang="hu-HU" altLang="pl-PL" sz="2400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hu-HU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r>
              <a:rPr lang="hu-HU" altLang="pl-PL" sz="2400" b="1" dirty="0" err="1">
                <a:solidFill>
                  <a:srgbClr val="006491"/>
                </a:solidFill>
              </a:rPr>
              <a:t>Application</a:t>
            </a:r>
            <a:r>
              <a:rPr lang="hu-HU" altLang="pl-PL" sz="2400" b="1" dirty="0">
                <a:solidFill>
                  <a:srgbClr val="006491"/>
                </a:solidFill>
              </a:rPr>
              <a:t> </a:t>
            </a:r>
            <a:r>
              <a:rPr lang="hu-HU" altLang="pl-PL" sz="2400" b="1" dirty="0" err="1">
                <a:solidFill>
                  <a:srgbClr val="006491"/>
                </a:solidFill>
              </a:rPr>
              <a:t>areas</a:t>
            </a:r>
            <a:r>
              <a:rPr lang="hu-HU" altLang="pl-PL" sz="2400" b="1" dirty="0">
                <a:solidFill>
                  <a:srgbClr val="006491"/>
                </a:solidFill>
              </a:rPr>
              <a:t>: </a:t>
            </a:r>
          </a:p>
          <a:p>
            <a:r>
              <a:rPr lang="hu-HU" altLang="pl-PL" b="1" dirty="0" err="1">
                <a:solidFill>
                  <a:srgbClr val="006491"/>
                </a:solidFill>
              </a:rPr>
              <a:t>mapping</a:t>
            </a:r>
            <a:r>
              <a:rPr lang="hu-HU" altLang="pl-PL" b="1" dirty="0">
                <a:solidFill>
                  <a:srgbClr val="006491"/>
                </a:solidFill>
              </a:rPr>
              <a:t> of </a:t>
            </a:r>
            <a:r>
              <a:rPr lang="hu-HU" altLang="pl-PL" b="1" dirty="0" err="1">
                <a:solidFill>
                  <a:srgbClr val="006491"/>
                </a:solidFill>
              </a:rPr>
              <a:t>energy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  <a:r>
              <a:rPr lang="hu-HU" altLang="pl-PL" b="1" dirty="0" err="1">
                <a:solidFill>
                  <a:srgbClr val="006491"/>
                </a:solidFill>
              </a:rPr>
              <a:t>plants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</a:p>
          <a:p>
            <a:r>
              <a:rPr lang="hu-HU" altLang="pl-PL" b="1" dirty="0" err="1">
                <a:solidFill>
                  <a:srgbClr val="006491"/>
                </a:solidFill>
              </a:rPr>
              <a:t>forest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  <a:r>
              <a:rPr lang="hu-HU" altLang="pl-PL" b="1">
                <a:solidFill>
                  <a:srgbClr val="006491"/>
                </a:solidFill>
              </a:rPr>
              <a:t>or </a:t>
            </a:r>
            <a:r>
              <a:rPr lang="hu-HU" altLang="pl-PL" b="1" dirty="0" err="1">
                <a:solidFill>
                  <a:srgbClr val="006491"/>
                </a:solidFill>
              </a:rPr>
              <a:t>biomass</a:t>
            </a:r>
            <a:r>
              <a:rPr lang="hu-HU" altLang="pl-PL" b="1" dirty="0">
                <a:solidFill>
                  <a:srgbClr val="006491"/>
                </a:solidFill>
              </a:rPr>
              <a:t> management</a:t>
            </a:r>
          </a:p>
          <a:p>
            <a:r>
              <a:rPr lang="hu-HU" altLang="pl-PL" b="1" dirty="0" err="1">
                <a:solidFill>
                  <a:srgbClr val="006491"/>
                </a:solidFill>
              </a:rPr>
              <a:t>food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  <a:r>
              <a:rPr lang="hu-HU" altLang="pl-PL" b="1" dirty="0" err="1">
                <a:solidFill>
                  <a:srgbClr val="006491"/>
                </a:solidFill>
              </a:rPr>
              <a:t>control</a:t>
            </a:r>
            <a:r>
              <a:rPr lang="hu-HU" altLang="pl-PL" b="1" dirty="0">
                <a:solidFill>
                  <a:srgbClr val="006491"/>
                </a:solidFill>
              </a:rPr>
              <a:t> and sorting </a:t>
            </a:r>
            <a:r>
              <a:rPr lang="hu-HU" altLang="pl-PL" b="1" dirty="0" err="1">
                <a:solidFill>
                  <a:srgbClr val="006491"/>
                </a:solidFill>
              </a:rPr>
              <a:t>to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  <a:r>
              <a:rPr lang="hu-HU" altLang="pl-PL" b="1" dirty="0" err="1">
                <a:solidFill>
                  <a:srgbClr val="006491"/>
                </a:solidFill>
              </a:rPr>
              <a:t>reduce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  <a:r>
              <a:rPr lang="hu-HU" altLang="pl-PL" b="1" dirty="0" err="1">
                <a:solidFill>
                  <a:srgbClr val="006491"/>
                </a:solidFill>
              </a:rPr>
              <a:t>food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  <a:r>
              <a:rPr lang="hu-HU" altLang="pl-PL" b="1" dirty="0" err="1">
                <a:solidFill>
                  <a:srgbClr val="006491"/>
                </a:solidFill>
              </a:rPr>
              <a:t>wasting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</a:p>
          <a:p>
            <a:r>
              <a:rPr lang="hu-HU" altLang="pl-PL" b="1" dirty="0" err="1">
                <a:solidFill>
                  <a:srgbClr val="006491"/>
                </a:solidFill>
              </a:rPr>
              <a:t>food</a:t>
            </a:r>
            <a:r>
              <a:rPr lang="hu-HU" altLang="pl-PL" b="1" dirty="0">
                <a:solidFill>
                  <a:srgbClr val="006491"/>
                </a:solidFill>
              </a:rPr>
              <a:t> monitoring </a:t>
            </a:r>
            <a:r>
              <a:rPr lang="hu-HU" altLang="pl-PL" b="1" dirty="0" err="1">
                <a:solidFill>
                  <a:srgbClr val="006491"/>
                </a:solidFill>
              </a:rPr>
              <a:t>from</a:t>
            </a:r>
            <a:r>
              <a:rPr lang="hu-HU" altLang="pl-PL" b="1" dirty="0">
                <a:solidFill>
                  <a:srgbClr val="006491"/>
                </a:solidFill>
              </a:rPr>
              <a:t> air </a:t>
            </a:r>
            <a:r>
              <a:rPr lang="hu-HU" altLang="pl-PL" b="1" dirty="0" err="1">
                <a:solidFill>
                  <a:srgbClr val="006491"/>
                </a:solidFill>
              </a:rPr>
              <a:t>or</a:t>
            </a:r>
            <a:r>
              <a:rPr lang="hu-HU" altLang="pl-PL" b="1" dirty="0">
                <a:solidFill>
                  <a:srgbClr val="006491"/>
                </a:solidFill>
              </a:rPr>
              <a:t> </a:t>
            </a:r>
            <a:r>
              <a:rPr lang="hu-HU" altLang="pl-PL" b="1" dirty="0" err="1">
                <a:solidFill>
                  <a:srgbClr val="006491"/>
                </a:solidFill>
              </a:rPr>
              <a:t>space</a:t>
            </a:r>
            <a:endParaRPr lang="hu-HU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hu-HU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en-GB" altLang="pl-PL" b="1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77446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EE323-F0DD-42A4-A989-1B94267A7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pl-PL" dirty="0" err="1">
                <a:solidFill>
                  <a:srgbClr val="009543"/>
                </a:solidFill>
              </a:rPr>
              <a:t>Contact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r>
              <a:rPr lang="sk-SK" altLang="pl-PL" dirty="0" err="1">
                <a:solidFill>
                  <a:srgbClr val="009543"/>
                </a:solidFill>
              </a:rPr>
              <a:t>details</a:t>
            </a:r>
            <a:r>
              <a:rPr lang="sk-SK" altLang="pl-PL" dirty="0">
                <a:solidFill>
                  <a:srgbClr val="009543"/>
                </a:solidFill>
              </a:rPr>
              <a:t> 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6A584EB-AF88-4B48-ABFF-24BEB0F7B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GB" b="1" dirty="0" err="1">
                <a:solidFill>
                  <a:srgbClr val="006491"/>
                </a:solidFill>
              </a:rPr>
              <a:t>Dr.</a:t>
            </a:r>
            <a:r>
              <a:rPr lang="en-GB" b="1" dirty="0">
                <a:solidFill>
                  <a:srgbClr val="006491"/>
                </a:solidFill>
              </a:rPr>
              <a:t> </a:t>
            </a:r>
            <a:r>
              <a:rPr lang="en-GB" b="1" dirty="0" err="1">
                <a:solidFill>
                  <a:srgbClr val="006491"/>
                </a:solidFill>
              </a:rPr>
              <a:t>András</a:t>
            </a:r>
            <a:r>
              <a:rPr lang="en-GB" b="1" dirty="0">
                <a:solidFill>
                  <a:srgbClr val="006491"/>
                </a:solidFill>
              </a:rPr>
              <a:t> Jung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GB" dirty="0">
                <a:solidFill>
                  <a:srgbClr val="006491"/>
                </a:solidFill>
              </a:rPr>
              <a:t>associate professor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GB" dirty="0">
                <a:solidFill>
                  <a:srgbClr val="006491"/>
                </a:solidFill>
              </a:rPr>
              <a:t>Institute of Cartography and Geoinformatics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GB" dirty="0">
                <a:solidFill>
                  <a:srgbClr val="006491"/>
                </a:solidFill>
              </a:rPr>
              <a:t>Faculty of Informatics, </a:t>
            </a:r>
            <a:r>
              <a:rPr lang="en-GB" dirty="0" err="1">
                <a:solidFill>
                  <a:srgbClr val="006491"/>
                </a:solidFill>
              </a:rPr>
              <a:t>Eötvös</a:t>
            </a:r>
            <a:r>
              <a:rPr lang="en-GB" dirty="0">
                <a:solidFill>
                  <a:srgbClr val="006491"/>
                </a:solidFill>
              </a:rPr>
              <a:t> </a:t>
            </a:r>
            <a:r>
              <a:rPr lang="en-GB" dirty="0" err="1">
                <a:solidFill>
                  <a:srgbClr val="006491"/>
                </a:solidFill>
              </a:rPr>
              <a:t>Loránd</a:t>
            </a:r>
            <a:r>
              <a:rPr lang="en-GB" dirty="0">
                <a:solidFill>
                  <a:srgbClr val="006491"/>
                </a:solidFill>
              </a:rPr>
              <a:t> University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GB" dirty="0">
                <a:solidFill>
                  <a:srgbClr val="006491"/>
                </a:solidFill>
              </a:rPr>
              <a:t>H-1117 Budapest, </a:t>
            </a:r>
            <a:r>
              <a:rPr lang="en-GB" dirty="0" err="1">
                <a:solidFill>
                  <a:srgbClr val="006491"/>
                </a:solidFill>
              </a:rPr>
              <a:t>Pázmány</a:t>
            </a:r>
            <a:r>
              <a:rPr lang="en-GB" dirty="0">
                <a:solidFill>
                  <a:srgbClr val="006491"/>
                </a:solidFill>
              </a:rPr>
              <a:t> </a:t>
            </a:r>
            <a:r>
              <a:rPr lang="en-GB" dirty="0" err="1">
                <a:solidFill>
                  <a:srgbClr val="006491"/>
                </a:solidFill>
              </a:rPr>
              <a:t>Péter</a:t>
            </a:r>
            <a:r>
              <a:rPr lang="en-GB" dirty="0">
                <a:solidFill>
                  <a:srgbClr val="006491"/>
                </a:solidFill>
              </a:rPr>
              <a:t> </a:t>
            </a:r>
            <a:r>
              <a:rPr lang="en-GB" dirty="0" err="1">
                <a:solidFill>
                  <a:srgbClr val="006491"/>
                </a:solidFill>
              </a:rPr>
              <a:t>sétány</a:t>
            </a:r>
            <a:r>
              <a:rPr lang="en-GB" dirty="0">
                <a:solidFill>
                  <a:srgbClr val="006491"/>
                </a:solidFill>
              </a:rPr>
              <a:t> 1/A, Hungary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GB" dirty="0">
                <a:solidFill>
                  <a:srgbClr val="006491"/>
                </a:solidFill>
              </a:rPr>
              <a:t>E-mail: </a:t>
            </a:r>
            <a:r>
              <a:rPr lang="en-GB" dirty="0" err="1">
                <a:solidFill>
                  <a:srgbClr val="006491"/>
                </a:solidFill>
              </a:rPr>
              <a:t>jung@inf.elte.hu</a:t>
            </a:r>
            <a:endParaRPr lang="en-GB" dirty="0">
              <a:solidFill>
                <a:srgbClr val="006491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79335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235</Words>
  <Application>Microsoft Office PowerPoint</Application>
  <PresentationFormat>Panoramiczny</PresentationFormat>
  <Paragraphs>41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Arial Unicode MS</vt:lpstr>
      <vt:lpstr>Trebuchet MS</vt:lpstr>
      <vt:lpstr>Wingdings</vt:lpstr>
      <vt:lpstr>Wingdings 3</vt:lpstr>
      <vt:lpstr>Fazeta</vt:lpstr>
      <vt:lpstr> HYPERSPECTRAL IMAGING AND  VIDEO SPECTROSCOPY András Jung Eötvös Loránd University, Budapest </vt:lpstr>
      <vt:lpstr>Short introduction of the Institute of Cartography and Geinformatics (founded 1953) </vt:lpstr>
      <vt:lpstr>Expertise  </vt:lpstr>
      <vt:lpstr>Topic and project idea</vt:lpstr>
      <vt:lpstr>Contact details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(edit) Speaker name (edit) Organisation (edit)</dc:title>
  <dc:creator>Rua Terezia</dc:creator>
  <cp:lastModifiedBy>Marta Krutel</cp:lastModifiedBy>
  <cp:revision>14</cp:revision>
  <dcterms:created xsi:type="dcterms:W3CDTF">2021-04-15T06:02:10Z</dcterms:created>
  <dcterms:modified xsi:type="dcterms:W3CDTF">2022-01-19T15:15:26Z</dcterms:modified>
</cp:coreProperties>
</file>