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3" r:id="rId5"/>
    <p:sldId id="259" r:id="rId6"/>
    <p:sldId id="260"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699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02537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0749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1143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35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7477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34673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15901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6420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ADBBA635-BBF8-4DD5-B255-FD06155A847F}" type="datetimeFigureOut">
              <a:rPr lang="sk-SK" smtClean="0"/>
              <a:t>20. 1. 2022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609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0287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ADBBA635-BBF8-4DD5-B255-FD06155A847F}" type="datetimeFigureOut">
              <a:rPr lang="sk-SK" smtClean="0"/>
              <a:t>20. 1. 2022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209634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ADBBA635-BBF8-4DD5-B255-FD06155A847F}" type="datetimeFigureOut">
              <a:rPr lang="sk-SK" smtClean="0"/>
              <a:t>20. 1. 2022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9303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A635-BBF8-4DD5-B255-FD06155A847F}" type="datetimeFigureOut">
              <a:rPr lang="sk-SK" smtClean="0"/>
              <a:t>20. 1. 2022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1253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333270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ADBBA635-BBF8-4DD5-B255-FD06155A847F}" type="datetimeFigureOut">
              <a:rPr lang="sk-SK" smtClean="0"/>
              <a:t>20. 1. 2022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FF9671-E981-44A1-AB35-6A46CB698FE6}" type="slidenum">
              <a:rPr lang="sk-SK" smtClean="0"/>
              <a:t>‹#›</a:t>
            </a:fld>
            <a:endParaRPr lang="sk-SK"/>
          </a:p>
        </p:txBody>
      </p:sp>
    </p:spTree>
    <p:extLst>
      <p:ext uri="{BB962C8B-B14F-4D97-AF65-F5344CB8AC3E}">
        <p14:creationId xmlns:p14="http://schemas.microsoft.com/office/powerpoint/2010/main" val="420733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BBA635-BBF8-4DD5-B255-FD06155A847F}" type="datetimeFigureOut">
              <a:rPr lang="sk-SK" smtClean="0"/>
              <a:t>20. 1. 2022</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FF9671-E981-44A1-AB35-6A46CB698FE6}" type="slidenum">
              <a:rPr lang="sk-SK" smtClean="0"/>
              <a:t>‹#›</a:t>
            </a:fld>
            <a:endParaRPr lang="sk-SK"/>
          </a:p>
        </p:txBody>
      </p:sp>
    </p:spTree>
    <p:extLst>
      <p:ext uri="{BB962C8B-B14F-4D97-AF65-F5344CB8AC3E}">
        <p14:creationId xmlns:p14="http://schemas.microsoft.com/office/powerpoint/2010/main" val="4898498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000"/>
          </a:schemeClr>
        </a:solidFill>
        <a:effectLst/>
      </p:bgPr>
    </p:bg>
    <p:spTree>
      <p:nvGrpSpPr>
        <p:cNvPr id="1" name=""/>
        <p:cNvGrpSpPr/>
        <p:nvPr/>
      </p:nvGrpSpPr>
      <p:grpSpPr>
        <a:xfrm>
          <a:off x="0" y="0"/>
          <a:ext cx="0" cy="0"/>
          <a:chOff x="0" y="0"/>
          <a:chExt cx="0" cy="0"/>
        </a:xfrm>
      </p:grpSpPr>
      <p:sp>
        <p:nvSpPr>
          <p:cNvPr id="4" name="Rectangle 1028">
            <a:extLst>
              <a:ext uri="{FF2B5EF4-FFF2-40B4-BE49-F238E27FC236}">
                <a16:creationId xmlns:a16="http://schemas.microsoft.com/office/drawing/2014/main" id="{30F76E93-286A-44DC-9CEB-6CA8A7D0DEF6}"/>
              </a:ext>
            </a:extLst>
          </p:cNvPr>
          <p:cNvSpPr>
            <a:spLocks noGrp="1" noChangeArrowheads="1"/>
          </p:cNvSpPr>
          <p:nvPr>
            <p:ph type="ctrTitle"/>
          </p:nvPr>
        </p:nvSpPr>
        <p:spPr bwMode="auto">
          <a:xfrm>
            <a:off x="1369837" y="553998"/>
            <a:ext cx="9144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37931725" indent="-37474525">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defRPr/>
            </a:pPr>
            <a:r>
              <a:rPr lang="sk-SK" altLang="pl-PL" sz="3600" b="1" dirty="0" smtClean="0">
                <a:solidFill>
                  <a:srgbClr val="009543"/>
                </a:solidFill>
                <a:latin typeface="+mj-lt"/>
              </a:rPr>
              <a:t/>
            </a:r>
            <a:br>
              <a:rPr lang="sk-SK" altLang="pl-PL" sz="3600" b="1" dirty="0" smtClean="0">
                <a:solidFill>
                  <a:srgbClr val="009543"/>
                </a:solidFill>
                <a:latin typeface="+mj-lt"/>
              </a:rPr>
            </a:br>
            <a:r>
              <a:rPr lang="sk-SK" altLang="pl-PL" sz="3600" b="1" dirty="0" smtClean="0">
                <a:solidFill>
                  <a:srgbClr val="009543"/>
                </a:solidFill>
                <a:latin typeface="+mj-lt"/>
              </a:rPr>
              <a:t>HUMAN-ROBOT INTERACTIONS: A SOCIAL ROBOTICS PROJECT AT THE UNIVESITY OF DEBRECEN</a:t>
            </a:r>
            <a:r>
              <a:rPr lang="en-GB" altLang="pl-PL" sz="3600" b="1" dirty="0" smtClean="0">
                <a:solidFill>
                  <a:srgbClr val="FF0000"/>
                </a:solidFill>
                <a:latin typeface="+mj-lt"/>
              </a:rPr>
              <a:t/>
            </a:r>
            <a:br>
              <a:rPr lang="en-GB" altLang="pl-PL" sz="3600" b="1" dirty="0" smtClean="0">
                <a:solidFill>
                  <a:srgbClr val="FF0000"/>
                </a:solidFill>
                <a:latin typeface="+mj-lt"/>
              </a:rPr>
            </a:br>
            <a:r>
              <a:rPr lang="hu-HU" altLang="pl-PL" sz="3600" b="1" dirty="0" smtClean="0">
                <a:solidFill>
                  <a:srgbClr val="009543"/>
                </a:solidFill>
                <a:latin typeface="+mj-lt"/>
              </a:rPr>
              <a:t>Csilla Csukonyi PhD</a:t>
            </a:r>
            <a:r>
              <a:rPr lang="en-GB" altLang="pl-PL" sz="3600" dirty="0" smtClean="0">
                <a:solidFill>
                  <a:srgbClr val="009543"/>
                </a:solidFill>
                <a:latin typeface="+mj-lt"/>
              </a:rPr>
              <a:t/>
            </a:r>
            <a:br>
              <a:rPr lang="en-GB" altLang="pl-PL" sz="3600" dirty="0" smtClean="0">
                <a:solidFill>
                  <a:srgbClr val="009543"/>
                </a:solidFill>
                <a:latin typeface="+mj-lt"/>
              </a:rPr>
            </a:br>
            <a:r>
              <a:rPr lang="hu-HU" altLang="pl-PL" sz="3600" dirty="0" smtClean="0">
                <a:solidFill>
                  <a:srgbClr val="009543"/>
                </a:solidFill>
                <a:latin typeface="+mj-lt"/>
              </a:rPr>
              <a:t>University of Debrecen, </a:t>
            </a:r>
            <a:br>
              <a:rPr lang="hu-HU" altLang="pl-PL" sz="3600" dirty="0" smtClean="0">
                <a:solidFill>
                  <a:srgbClr val="009543"/>
                </a:solidFill>
                <a:latin typeface="+mj-lt"/>
              </a:rPr>
            </a:br>
            <a:r>
              <a:rPr lang="en-GB" altLang="pl-PL" sz="3600" dirty="0" smtClean="0">
                <a:solidFill>
                  <a:srgbClr val="009543"/>
                </a:solidFill>
                <a:latin typeface="+mj-lt"/>
              </a:rPr>
              <a:t>Institute of Psychology</a:t>
            </a:r>
            <a:r>
              <a:rPr lang="hu-HU" altLang="pl-PL" sz="3600" dirty="0" smtClean="0">
                <a:solidFill>
                  <a:srgbClr val="009543"/>
                </a:solidFill>
                <a:latin typeface="+mj-lt"/>
              </a:rPr>
              <a:t/>
            </a:r>
            <a:br>
              <a:rPr lang="hu-HU" altLang="pl-PL" sz="3600" dirty="0" smtClean="0">
                <a:solidFill>
                  <a:srgbClr val="009543"/>
                </a:solidFill>
                <a:latin typeface="+mj-lt"/>
              </a:rPr>
            </a:br>
            <a:endParaRPr lang="en-GB" altLang="en-US" sz="3600" dirty="0">
              <a:solidFill>
                <a:srgbClr val="006491"/>
              </a:solidFill>
              <a:latin typeface="+mj-lt"/>
            </a:endParaRPr>
          </a:p>
        </p:txBody>
      </p:sp>
      <p:sp>
        <p:nvSpPr>
          <p:cNvPr id="7" name="BlokTextu 6">
            <a:extLst>
              <a:ext uri="{FF2B5EF4-FFF2-40B4-BE49-F238E27FC236}">
                <a16:creationId xmlns:a16="http://schemas.microsoft.com/office/drawing/2014/main" id="{1667C4C8-FA20-469F-9257-217C665CABDB}"/>
              </a:ext>
            </a:extLst>
          </p:cNvPr>
          <p:cNvSpPr txBox="1"/>
          <p:nvPr/>
        </p:nvSpPr>
        <p:spPr>
          <a:xfrm>
            <a:off x="1717041" y="5274527"/>
            <a:ext cx="6878320" cy="1200329"/>
          </a:xfrm>
          <a:prstGeom prst="rect">
            <a:avLst/>
          </a:prstGeom>
          <a:noFill/>
        </p:spPr>
        <p:txBody>
          <a:bodyPr wrap="square" rtlCol="0">
            <a:spAutoFit/>
          </a:bodyPr>
          <a:lstStyle/>
          <a:p>
            <a:pPr algn="ctr"/>
            <a:r>
              <a:rPr lang="en-US" dirty="0"/>
              <a:t>Networking event on Digital and Emerging Technologies and </a:t>
            </a:r>
          </a:p>
          <a:p>
            <a:pPr algn="ctr"/>
            <a:r>
              <a:rPr lang="en-US" dirty="0"/>
              <a:t>Human-</a:t>
            </a:r>
            <a:r>
              <a:rPr lang="en-US" dirty="0" err="1"/>
              <a:t>centred</a:t>
            </a:r>
            <a:r>
              <a:rPr lang="en-US" dirty="0"/>
              <a:t> AI</a:t>
            </a:r>
          </a:p>
          <a:p>
            <a:pPr algn="ctr"/>
            <a:endParaRPr lang="sk-SK" dirty="0"/>
          </a:p>
          <a:p>
            <a:pPr algn="ctr"/>
            <a:r>
              <a:rPr lang="sk-SK" dirty="0"/>
              <a:t>24 January, 2022</a:t>
            </a:r>
          </a:p>
        </p:txBody>
      </p:sp>
    </p:spTree>
    <p:extLst>
      <p:ext uri="{BB962C8B-B14F-4D97-AF65-F5344CB8AC3E}">
        <p14:creationId xmlns:p14="http://schemas.microsoft.com/office/powerpoint/2010/main" val="231804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4BFB2-2DE1-4251-AF1B-FB4C1584A84A}"/>
              </a:ext>
            </a:extLst>
          </p:cNvPr>
          <p:cNvSpPr>
            <a:spLocks noGrp="1"/>
          </p:cNvSpPr>
          <p:nvPr>
            <p:ph type="title"/>
          </p:nvPr>
        </p:nvSpPr>
        <p:spPr>
          <a:xfrm>
            <a:off x="677334" y="609600"/>
            <a:ext cx="8596668" cy="1320800"/>
          </a:xfrm>
        </p:spPr>
        <p:txBody>
          <a:bodyPr>
            <a:normAutofit/>
          </a:bodyPr>
          <a:lstStyle/>
          <a:p>
            <a:r>
              <a:rPr lang="en-GB" altLang="pl-PL" dirty="0">
                <a:solidFill>
                  <a:srgbClr val="009543"/>
                </a:solidFill>
              </a:rPr>
              <a:t>Digital Interaction </a:t>
            </a:r>
            <a:r>
              <a:rPr lang="en-GB" altLang="pl-PL" dirty="0" smtClean="0">
                <a:solidFill>
                  <a:srgbClr val="009543"/>
                </a:solidFill>
              </a:rPr>
              <a:t>Research Group</a:t>
            </a:r>
            <a:endParaRPr lang="en-GB" dirty="0">
              <a:solidFill>
                <a:srgbClr val="00B050"/>
              </a:solidFill>
            </a:endParaRPr>
          </a:p>
        </p:txBody>
      </p:sp>
      <p:sp>
        <p:nvSpPr>
          <p:cNvPr id="5" name="Zástupný objekt pre obsah 4">
            <a:extLst>
              <a:ext uri="{FF2B5EF4-FFF2-40B4-BE49-F238E27FC236}">
                <a16:creationId xmlns:a16="http://schemas.microsoft.com/office/drawing/2014/main" id="{58BA1383-8A10-4901-986E-4B99C769EC7D}"/>
              </a:ext>
            </a:extLst>
          </p:cNvPr>
          <p:cNvSpPr>
            <a:spLocks noGrp="1"/>
          </p:cNvSpPr>
          <p:nvPr>
            <p:ph idx="1"/>
          </p:nvPr>
        </p:nvSpPr>
        <p:spPr>
          <a:xfrm>
            <a:off x="677334" y="1578665"/>
            <a:ext cx="8596668" cy="4789638"/>
          </a:xfrm>
        </p:spPr>
        <p:txBody>
          <a:bodyPr>
            <a:normAutofit/>
          </a:bodyPr>
          <a:lstStyle/>
          <a:p>
            <a:pPr marL="0" indent="0">
              <a:buNone/>
            </a:pPr>
            <a:r>
              <a:rPr lang="en-GB" sz="2100" dirty="0" smtClean="0">
                <a:solidFill>
                  <a:srgbClr val="0070C0"/>
                </a:solidFill>
              </a:rPr>
              <a:t>The </a:t>
            </a:r>
            <a:r>
              <a:rPr lang="en-GB" sz="2100" b="1" dirty="0" smtClean="0">
                <a:solidFill>
                  <a:srgbClr val="0070C0"/>
                </a:solidFill>
              </a:rPr>
              <a:t>Digital Interactions Research Group</a:t>
            </a:r>
            <a:r>
              <a:rPr lang="en-GB" sz="2100" dirty="0" smtClean="0">
                <a:solidFill>
                  <a:srgbClr val="0070C0"/>
                </a:solidFill>
              </a:rPr>
              <a:t> coordinates individual research at our Institute in the following areas:</a:t>
            </a:r>
          </a:p>
          <a:p>
            <a:pPr marL="0" indent="0">
              <a:buNone/>
            </a:pPr>
            <a:endParaRPr lang="en-GB" sz="800" dirty="0" smtClean="0">
              <a:solidFill>
                <a:srgbClr val="0070C0"/>
              </a:solidFill>
            </a:endParaRPr>
          </a:p>
          <a:p>
            <a:pPr algn="just">
              <a:buFont typeface="Arial" panose="020B0604020202020204" pitchFamily="34" charset="0"/>
              <a:buChar char="•"/>
            </a:pPr>
            <a:r>
              <a:rPr lang="en-GB" sz="1900" dirty="0" smtClean="0">
                <a:solidFill>
                  <a:srgbClr val="0070C0"/>
                </a:solidFill>
              </a:rPr>
              <a:t>Psychological aspects of </a:t>
            </a:r>
            <a:r>
              <a:rPr lang="en-GB" sz="1900" b="1" dirty="0" smtClean="0">
                <a:solidFill>
                  <a:srgbClr val="0070C0"/>
                </a:solidFill>
              </a:rPr>
              <a:t>Human-Robot interactions</a:t>
            </a:r>
            <a:r>
              <a:rPr lang="en-GB" sz="1900" dirty="0" smtClean="0">
                <a:solidFill>
                  <a:srgbClr val="0070C0"/>
                </a:solidFill>
              </a:rPr>
              <a:t>, </a:t>
            </a:r>
          </a:p>
          <a:p>
            <a:pPr algn="just">
              <a:buFont typeface="Arial" panose="020B0604020202020204" pitchFamily="34" charset="0"/>
              <a:buChar char="•"/>
            </a:pPr>
            <a:r>
              <a:rPr lang="en-GB" sz="1900" dirty="0" smtClean="0">
                <a:solidFill>
                  <a:srgbClr val="0070C0"/>
                </a:solidFill>
              </a:rPr>
              <a:t>Individual differences in human interactions with different robots, </a:t>
            </a:r>
          </a:p>
          <a:p>
            <a:pPr algn="just">
              <a:buFont typeface="Arial" panose="020B0604020202020204" pitchFamily="34" charset="0"/>
              <a:buChar char="•"/>
            </a:pPr>
            <a:r>
              <a:rPr lang="en-GB" sz="1900" dirty="0" smtClean="0">
                <a:solidFill>
                  <a:srgbClr val="0070C0"/>
                </a:solidFill>
              </a:rPr>
              <a:t>Special attitudes toward Humanoid (Nao) robots. </a:t>
            </a:r>
          </a:p>
          <a:p>
            <a:pPr algn="just">
              <a:buFont typeface="Arial" panose="020B0604020202020204" pitchFamily="34" charset="0"/>
              <a:buChar char="•"/>
            </a:pPr>
            <a:r>
              <a:rPr lang="en-GB" sz="1900" dirty="0" smtClean="0">
                <a:solidFill>
                  <a:srgbClr val="0070C0"/>
                </a:solidFill>
              </a:rPr>
              <a:t>Application possibilities of human-robot interactions</a:t>
            </a:r>
            <a:r>
              <a:rPr lang="hu-HU" sz="1900" dirty="0" smtClean="0">
                <a:solidFill>
                  <a:srgbClr val="0070C0"/>
                </a:solidFill>
              </a:rPr>
              <a:t> </a:t>
            </a:r>
            <a:r>
              <a:rPr lang="en-GB" sz="1900" dirty="0" smtClean="0">
                <a:solidFill>
                  <a:srgbClr val="0070C0"/>
                </a:solidFill>
              </a:rPr>
              <a:t>at </a:t>
            </a:r>
            <a:r>
              <a:rPr lang="hu-HU" sz="1900" dirty="0" err="1" smtClean="0">
                <a:solidFill>
                  <a:srgbClr val="0070C0"/>
                </a:solidFill>
              </a:rPr>
              <a:t>the</a:t>
            </a:r>
            <a:r>
              <a:rPr lang="hu-HU" sz="1900" dirty="0" smtClean="0">
                <a:solidFill>
                  <a:srgbClr val="0070C0"/>
                </a:solidFill>
              </a:rPr>
              <a:t> </a:t>
            </a:r>
            <a:r>
              <a:rPr lang="en-GB" sz="1900" dirty="0" smtClean="0">
                <a:solidFill>
                  <a:srgbClr val="0070C0"/>
                </a:solidFill>
              </a:rPr>
              <a:t>workplace</a:t>
            </a:r>
            <a:r>
              <a:rPr lang="hu-HU" sz="1900" dirty="0" smtClean="0">
                <a:solidFill>
                  <a:srgbClr val="0070C0"/>
                </a:solidFill>
              </a:rPr>
              <a:t>,</a:t>
            </a:r>
            <a:r>
              <a:rPr lang="en-GB" sz="1900" dirty="0" smtClean="0">
                <a:solidFill>
                  <a:srgbClr val="0070C0"/>
                </a:solidFill>
              </a:rPr>
              <a:t> </a:t>
            </a:r>
          </a:p>
          <a:p>
            <a:pPr algn="just">
              <a:buFont typeface="Arial" panose="020B0604020202020204" pitchFamily="34" charset="0"/>
              <a:buChar char="•"/>
            </a:pPr>
            <a:r>
              <a:rPr lang="en-GB" sz="1900" dirty="0" smtClean="0">
                <a:solidFill>
                  <a:srgbClr val="0070C0"/>
                </a:solidFill>
              </a:rPr>
              <a:t>Development and promotion of ethical (social, emotional needs and respect for human values) human-robot relationships</a:t>
            </a:r>
            <a:r>
              <a:rPr lang="hu-HU" sz="1900" dirty="0" smtClean="0">
                <a:solidFill>
                  <a:srgbClr val="0070C0"/>
                </a:solidFill>
              </a:rPr>
              <a:t>,</a:t>
            </a:r>
            <a:endParaRPr lang="en-GB" sz="1900" dirty="0" smtClean="0">
              <a:solidFill>
                <a:srgbClr val="0070C0"/>
              </a:solidFill>
            </a:endParaRPr>
          </a:p>
          <a:p>
            <a:pPr algn="just">
              <a:buFont typeface="Arial" panose="020B0604020202020204" pitchFamily="34" charset="0"/>
              <a:buChar char="•"/>
            </a:pPr>
            <a:r>
              <a:rPr lang="en-GB" sz="1900" b="1" dirty="0" smtClean="0">
                <a:solidFill>
                  <a:srgbClr val="0070C0"/>
                </a:solidFill>
              </a:rPr>
              <a:t>Human-to-Human interactions via computers </a:t>
            </a:r>
            <a:r>
              <a:rPr lang="en-GB" sz="1900" dirty="0" smtClean="0">
                <a:solidFill>
                  <a:srgbClr val="0070C0"/>
                </a:solidFill>
              </a:rPr>
              <a:t>and other digital channels, </a:t>
            </a:r>
          </a:p>
          <a:p>
            <a:pPr algn="just">
              <a:buFont typeface="Arial" panose="020B0604020202020204" pitchFamily="34" charset="0"/>
              <a:buChar char="•"/>
            </a:pPr>
            <a:r>
              <a:rPr lang="en-GB" sz="1900" dirty="0" smtClean="0">
                <a:solidFill>
                  <a:srgbClr val="0070C0"/>
                </a:solidFill>
              </a:rPr>
              <a:t>E-sports, gamification, home office and online workgroups, </a:t>
            </a:r>
          </a:p>
          <a:p>
            <a:pPr algn="just">
              <a:buFont typeface="Arial" panose="020B0604020202020204" pitchFamily="34" charset="0"/>
              <a:buChar char="•"/>
            </a:pPr>
            <a:r>
              <a:rPr lang="en-GB" sz="1900" dirty="0" smtClean="0">
                <a:solidFill>
                  <a:srgbClr val="0070C0"/>
                </a:solidFill>
              </a:rPr>
              <a:t>Leadership characteristics of online workgroups. </a:t>
            </a:r>
            <a:endParaRPr lang="en-GB" sz="1900" dirty="0">
              <a:solidFill>
                <a:srgbClr val="0070C0"/>
              </a:solidFill>
            </a:endParaRPr>
          </a:p>
        </p:txBody>
      </p:sp>
    </p:spTree>
    <p:extLst>
      <p:ext uri="{BB962C8B-B14F-4D97-AF65-F5344CB8AC3E}">
        <p14:creationId xmlns:p14="http://schemas.microsoft.com/office/powerpoint/2010/main" val="57993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normAutofit/>
          </a:bodyPr>
          <a:lstStyle/>
          <a:p>
            <a:r>
              <a:rPr lang="en-GB" altLang="pl-PL" dirty="0" smtClean="0">
                <a:solidFill>
                  <a:srgbClr val="009543"/>
                </a:solidFill>
              </a:rPr>
              <a:t>Expertise of Digital Interactions Research Group at the UD</a:t>
            </a:r>
            <a:endParaRPr lang="en-GB" dirty="0">
              <a:solidFill>
                <a:srgbClr val="00B050"/>
              </a:solidFill>
            </a:endParaRPr>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a:xfrm>
            <a:off x="398353" y="1930400"/>
            <a:ext cx="9162106" cy="4633361"/>
          </a:xfrm>
        </p:spPr>
        <p:txBody>
          <a:bodyPr>
            <a:noAutofit/>
          </a:bodyPr>
          <a:lstStyle/>
          <a:p>
            <a:pPr marL="0" indent="0">
              <a:buNone/>
            </a:pPr>
            <a:r>
              <a:rPr lang="en-GB" sz="2000" b="1" dirty="0" smtClean="0">
                <a:solidFill>
                  <a:srgbClr val="0070C0"/>
                </a:solidFill>
                <a:latin typeface="+mj-lt"/>
              </a:rPr>
              <a:t>The effect of cooperation</a:t>
            </a:r>
            <a:r>
              <a:rPr lang="en-GB" sz="2000" dirty="0" smtClean="0">
                <a:solidFill>
                  <a:srgbClr val="0070C0"/>
                </a:solidFill>
                <a:latin typeface="+mj-lt"/>
              </a:rPr>
              <a:t>: Behavioural experiments about how shared, common work with robots changes subjects’ attitudes toward Robots/AI</a:t>
            </a:r>
          </a:p>
          <a:p>
            <a:pPr marL="0" indent="0">
              <a:buNone/>
            </a:pPr>
            <a:r>
              <a:rPr lang="en-GB" sz="2000" b="1" dirty="0" smtClean="0">
                <a:solidFill>
                  <a:srgbClr val="0070C0"/>
                </a:solidFill>
                <a:latin typeface="+mj-lt"/>
              </a:rPr>
              <a:t>Question of freedom and autonomy:</a:t>
            </a:r>
            <a:r>
              <a:rPr lang="en-GB" sz="2000" dirty="0" smtClean="0">
                <a:solidFill>
                  <a:srgbClr val="0070C0"/>
                </a:solidFill>
                <a:latin typeface="+mj-lt"/>
              </a:rPr>
              <a:t> How subjects would react when a robot asks them a favour/shows some level of human characteristics? </a:t>
            </a:r>
          </a:p>
          <a:p>
            <a:pPr marL="0" indent="0">
              <a:buNone/>
            </a:pPr>
            <a:r>
              <a:rPr lang="en-GB" i="1" dirty="0" smtClean="0">
                <a:solidFill>
                  <a:srgbClr val="0070C0"/>
                </a:solidFill>
                <a:latin typeface="+mj-lt"/>
              </a:rPr>
              <a:t>K</a:t>
            </a:r>
            <a:r>
              <a:rPr lang="en-GB" i="1" dirty="0" smtClean="0">
                <a:solidFill>
                  <a:srgbClr val="006491"/>
                </a:solidFill>
                <a:latin typeface="+mj-lt"/>
              </a:rPr>
              <a:t>eywords: Humanoid Robots, Cooperation, Social Interaction, Robot Anxiety</a:t>
            </a:r>
          </a:p>
          <a:p>
            <a:pPr marL="0" indent="0">
              <a:buNone/>
            </a:pPr>
            <a:r>
              <a:rPr lang="en-GB" sz="2000" dirty="0" smtClean="0">
                <a:solidFill>
                  <a:srgbClr val="00B050"/>
                </a:solidFill>
                <a:latin typeface="+mj-lt"/>
              </a:rPr>
              <a:t>Running project:  </a:t>
            </a:r>
            <a:r>
              <a:rPr lang="en-GB" sz="2000" dirty="0" err="1" smtClean="0">
                <a:solidFill>
                  <a:srgbClr val="00B050"/>
                </a:solidFill>
                <a:latin typeface="+mj-lt"/>
              </a:rPr>
              <a:t>Neurotech</a:t>
            </a:r>
            <a:r>
              <a:rPr lang="en-GB" sz="2000" dirty="0" smtClean="0">
                <a:solidFill>
                  <a:srgbClr val="00B050"/>
                </a:solidFill>
                <a:latin typeface="+mj-lt"/>
              </a:rPr>
              <a:t> Erasmus+ Network WP6</a:t>
            </a:r>
          </a:p>
          <a:p>
            <a:pPr marL="0" indent="0">
              <a:buNone/>
            </a:pPr>
            <a:r>
              <a:rPr lang="en-GB" dirty="0" smtClean="0">
                <a:solidFill>
                  <a:srgbClr val="0070C0"/>
                </a:solidFill>
                <a:latin typeface="+mj-lt"/>
              </a:rPr>
              <a:t>Introducing robot anxiety to Hungarian scientific/psychological literature (</a:t>
            </a:r>
            <a:r>
              <a:rPr lang="en-GB" dirty="0" err="1" smtClean="0">
                <a:solidFill>
                  <a:srgbClr val="0070C0"/>
                </a:solidFill>
                <a:latin typeface="+mj-lt"/>
              </a:rPr>
              <a:t>Psychiatria</a:t>
            </a:r>
            <a:r>
              <a:rPr lang="en-GB" dirty="0" smtClean="0">
                <a:solidFill>
                  <a:srgbClr val="0070C0"/>
                </a:solidFill>
                <a:latin typeface="+mj-lt"/>
              </a:rPr>
              <a:t> </a:t>
            </a:r>
            <a:r>
              <a:rPr lang="en-GB" dirty="0" err="1" smtClean="0">
                <a:solidFill>
                  <a:srgbClr val="0070C0"/>
                </a:solidFill>
                <a:latin typeface="+mj-lt"/>
              </a:rPr>
              <a:t>Hungarica</a:t>
            </a:r>
            <a:r>
              <a:rPr lang="en-GB" dirty="0" smtClean="0">
                <a:solidFill>
                  <a:srgbClr val="0070C0"/>
                </a:solidFill>
                <a:latin typeface="+mj-lt"/>
              </a:rPr>
              <a:t>, 2019), which do</a:t>
            </a:r>
            <a:r>
              <a:rPr lang="hu-HU" dirty="0" smtClean="0">
                <a:solidFill>
                  <a:srgbClr val="0070C0"/>
                </a:solidFill>
                <a:latin typeface="+mj-lt"/>
              </a:rPr>
              <a:t>es</a:t>
            </a:r>
            <a:r>
              <a:rPr lang="en-GB" dirty="0" smtClean="0">
                <a:solidFill>
                  <a:srgbClr val="0070C0"/>
                </a:solidFill>
                <a:latin typeface="+mj-lt"/>
              </a:rPr>
              <a:t> exist among employees.</a:t>
            </a:r>
          </a:p>
          <a:p>
            <a:pPr marL="0" indent="0">
              <a:buNone/>
            </a:pPr>
            <a:r>
              <a:rPr lang="en-GB" dirty="0" smtClean="0">
                <a:solidFill>
                  <a:srgbClr val="0070C0"/>
                </a:solidFill>
                <a:latin typeface="+mj-lt"/>
              </a:rPr>
              <a:t>Developing and adopting Robot Attitude measurements (2020). NARS measures the negative attitudes towards robots, RAS Robot anxiety scale and MDRAS complex, multidimensional attitude scale revealing general attitudes toward robots connected to the perceived control and/or autonomy of Robot/AI.</a:t>
            </a:r>
          </a:p>
          <a:p>
            <a:pPr marL="0" indent="0">
              <a:buNone/>
            </a:pPr>
            <a:endParaRPr lang="en-GB" sz="2000" dirty="0">
              <a:latin typeface="+mj-lt"/>
            </a:endParaRPr>
          </a:p>
        </p:txBody>
      </p:sp>
    </p:spTree>
    <p:extLst>
      <p:ext uri="{BB962C8B-B14F-4D97-AF65-F5344CB8AC3E}">
        <p14:creationId xmlns:p14="http://schemas.microsoft.com/office/powerpoint/2010/main" val="408446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4BFB2-2DE1-4251-AF1B-FB4C1584A84A}"/>
              </a:ext>
            </a:extLst>
          </p:cNvPr>
          <p:cNvSpPr>
            <a:spLocks noGrp="1"/>
          </p:cNvSpPr>
          <p:nvPr>
            <p:ph type="title"/>
          </p:nvPr>
        </p:nvSpPr>
        <p:spPr>
          <a:xfrm>
            <a:off x="677334" y="609600"/>
            <a:ext cx="8596668" cy="1320800"/>
          </a:xfrm>
        </p:spPr>
        <p:txBody>
          <a:bodyPr>
            <a:normAutofit/>
          </a:bodyPr>
          <a:lstStyle/>
          <a:p>
            <a:r>
              <a:rPr lang="sk-SK" altLang="pl-PL" dirty="0" smtClean="0">
                <a:solidFill>
                  <a:srgbClr val="009543"/>
                </a:solidFill>
              </a:rPr>
              <a:t>Human-Robot Interaction Project</a:t>
            </a:r>
            <a:endParaRPr lang="sk-SK" dirty="0">
              <a:solidFill>
                <a:srgbClr val="00B050"/>
              </a:solidFill>
            </a:endParaRPr>
          </a:p>
        </p:txBody>
      </p:sp>
      <p:sp>
        <p:nvSpPr>
          <p:cNvPr id="5" name="Zástupný objekt pre obsah 4">
            <a:extLst>
              <a:ext uri="{FF2B5EF4-FFF2-40B4-BE49-F238E27FC236}">
                <a16:creationId xmlns:a16="http://schemas.microsoft.com/office/drawing/2014/main" id="{58BA1383-8A10-4901-986E-4B99C769EC7D}"/>
              </a:ext>
            </a:extLst>
          </p:cNvPr>
          <p:cNvSpPr>
            <a:spLocks noGrp="1"/>
          </p:cNvSpPr>
          <p:nvPr>
            <p:ph idx="1"/>
          </p:nvPr>
        </p:nvSpPr>
        <p:spPr>
          <a:xfrm>
            <a:off x="677334" y="2027976"/>
            <a:ext cx="8596668" cy="3341410"/>
          </a:xfrm>
        </p:spPr>
        <p:txBody>
          <a:bodyPr>
            <a:normAutofit fontScale="92500" lnSpcReduction="10000"/>
          </a:bodyPr>
          <a:lstStyle/>
          <a:p>
            <a:pPr marL="0" lvl="1" indent="0" algn="just">
              <a:spcBef>
                <a:spcPts val="1200"/>
              </a:spcBef>
              <a:spcAft>
                <a:spcPts val="200"/>
              </a:spcAft>
              <a:buNone/>
            </a:pPr>
            <a:r>
              <a:rPr lang="en-GB" sz="3200" dirty="0" smtClean="0">
                <a:solidFill>
                  <a:srgbClr val="0070C0"/>
                </a:solidFill>
                <a:latin typeface="+mj-lt"/>
              </a:rPr>
              <a:t>On the basis of Human-Robot behavioural experiments developing:</a:t>
            </a:r>
          </a:p>
          <a:p>
            <a:pPr marL="0" lvl="1" indent="0" algn="just">
              <a:spcBef>
                <a:spcPts val="1200"/>
              </a:spcBef>
              <a:spcAft>
                <a:spcPts val="200"/>
              </a:spcAft>
              <a:buNone/>
            </a:pPr>
            <a:r>
              <a:rPr lang="en-GB" sz="3200" dirty="0" smtClean="0">
                <a:solidFill>
                  <a:srgbClr val="0070C0"/>
                </a:solidFill>
                <a:latin typeface="+mj-lt"/>
              </a:rPr>
              <a:t>A complex, multidimensional and ethical </a:t>
            </a:r>
            <a:r>
              <a:rPr lang="en-GB" sz="3200" dirty="0" smtClean="0">
                <a:solidFill>
                  <a:srgbClr val="FF0000"/>
                </a:solidFill>
                <a:effectLst>
                  <a:outerShdw blurRad="38100" dist="38100" dir="2700000" algn="tl">
                    <a:srgbClr val="000000">
                      <a:alpha val="43137"/>
                    </a:srgbClr>
                  </a:outerShdw>
                </a:effectLst>
                <a:latin typeface="+mj-lt"/>
              </a:rPr>
              <a:t>measurement, protocol and training </a:t>
            </a:r>
            <a:r>
              <a:rPr lang="en-GB" sz="3200" dirty="0" smtClean="0">
                <a:solidFill>
                  <a:srgbClr val="0070C0"/>
                </a:solidFill>
                <a:latin typeface="+mj-lt"/>
              </a:rPr>
              <a:t>to reveal robot anxiety, attitude and planned behaviour toward HRI (Human-Robot Interaction) in different levels and areas of workplaces.</a:t>
            </a:r>
          </a:p>
          <a:p>
            <a:pPr marL="0" indent="0">
              <a:buNone/>
            </a:pPr>
            <a:endParaRPr lang="sk-SK" dirty="0">
              <a:latin typeface="+mj-lt"/>
            </a:endParaRPr>
          </a:p>
        </p:txBody>
      </p:sp>
    </p:spTree>
    <p:extLst>
      <p:ext uri="{BB962C8B-B14F-4D97-AF65-F5344CB8AC3E}">
        <p14:creationId xmlns:p14="http://schemas.microsoft.com/office/powerpoint/2010/main" val="187744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EE323-F0DD-42A4-A989-1B94267A7FA0}"/>
              </a:ext>
            </a:extLst>
          </p:cNvPr>
          <p:cNvSpPr>
            <a:spLocks noGrp="1"/>
          </p:cNvSpPr>
          <p:nvPr>
            <p:ph type="title"/>
          </p:nvPr>
        </p:nvSpPr>
        <p:spPr/>
        <p:txBody>
          <a:bodyPr/>
          <a:lstStyle/>
          <a:p>
            <a:r>
              <a:rPr lang="en-GB" altLang="pl-PL" dirty="0" smtClean="0">
                <a:solidFill>
                  <a:srgbClr val="009543"/>
                </a:solidFill>
              </a:rPr>
              <a:t>Contact details</a:t>
            </a:r>
            <a:r>
              <a:rPr lang="hu-HU" altLang="pl-PL" dirty="0" smtClean="0">
                <a:solidFill>
                  <a:srgbClr val="009543"/>
                </a:solidFill>
              </a:rPr>
              <a:t>:</a:t>
            </a:r>
            <a:r>
              <a:rPr lang="en-GB" altLang="pl-PL" dirty="0" smtClean="0">
                <a:solidFill>
                  <a:srgbClr val="009543"/>
                </a:solidFill>
              </a:rPr>
              <a:t> </a:t>
            </a:r>
            <a:endParaRPr lang="en-GB" dirty="0"/>
          </a:p>
        </p:txBody>
      </p:sp>
      <p:sp>
        <p:nvSpPr>
          <p:cNvPr id="3" name="Zástupný objekt pre obsah 2">
            <a:extLst>
              <a:ext uri="{FF2B5EF4-FFF2-40B4-BE49-F238E27FC236}">
                <a16:creationId xmlns:a16="http://schemas.microsoft.com/office/drawing/2014/main" id="{E6A584EB-AF88-4B48-ABFF-24BEB0F7B572}"/>
              </a:ext>
            </a:extLst>
          </p:cNvPr>
          <p:cNvSpPr>
            <a:spLocks noGrp="1"/>
          </p:cNvSpPr>
          <p:nvPr>
            <p:ph idx="1"/>
          </p:nvPr>
        </p:nvSpPr>
        <p:spPr>
          <a:xfrm>
            <a:off x="613960" y="2162829"/>
            <a:ext cx="8596668" cy="3880773"/>
          </a:xfrm>
        </p:spPr>
        <p:txBody>
          <a:bodyPr/>
          <a:lstStyle/>
          <a:p>
            <a:pPr marL="0" indent="0" algn="ctr">
              <a:buNone/>
            </a:pPr>
            <a:r>
              <a:rPr lang="sk-SK" sz="3600" b="1" dirty="0">
                <a:solidFill>
                  <a:srgbClr val="006491"/>
                </a:solidFill>
              </a:rPr>
              <a:t>c</a:t>
            </a:r>
            <a:r>
              <a:rPr lang="sk-SK" sz="3600" b="1" dirty="0" smtClean="0">
                <a:solidFill>
                  <a:srgbClr val="006491"/>
                </a:solidFill>
              </a:rPr>
              <a:t>sukonyi.csilla@arts.unideb.hu</a:t>
            </a:r>
            <a:endParaRPr lang="sk-SK" sz="3600" b="1" dirty="0">
              <a:solidFill>
                <a:srgbClr val="006491"/>
              </a:solidFill>
            </a:endParaRPr>
          </a:p>
          <a:p>
            <a:pPr marL="0" indent="0">
              <a:buNone/>
            </a:pPr>
            <a:endParaRPr lang="sk-SK" dirty="0"/>
          </a:p>
        </p:txBody>
      </p:sp>
    </p:spTree>
    <p:extLst>
      <p:ext uri="{BB962C8B-B14F-4D97-AF65-F5344CB8AC3E}">
        <p14:creationId xmlns:p14="http://schemas.microsoft.com/office/powerpoint/2010/main" val="416793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E0DB3-A9D0-4893-A162-1ED33597496D}"/>
              </a:ext>
            </a:extLst>
          </p:cNvPr>
          <p:cNvSpPr>
            <a:spLocks noGrp="1"/>
          </p:cNvSpPr>
          <p:nvPr>
            <p:ph type="title"/>
          </p:nvPr>
        </p:nvSpPr>
        <p:spPr/>
        <p:txBody>
          <a:bodyPr>
            <a:normAutofit/>
          </a:bodyPr>
          <a:lstStyle/>
          <a:p>
            <a:endParaRPr lang="sk-SK" dirty="0"/>
          </a:p>
        </p:txBody>
      </p:sp>
      <p:sp>
        <p:nvSpPr>
          <p:cNvPr id="3" name="Zástupný objekt pre obsah 2">
            <a:extLst>
              <a:ext uri="{FF2B5EF4-FFF2-40B4-BE49-F238E27FC236}">
                <a16:creationId xmlns:a16="http://schemas.microsoft.com/office/drawing/2014/main" id="{3B07698B-1847-477B-B578-806171169FE3}"/>
              </a:ext>
            </a:extLst>
          </p:cNvPr>
          <p:cNvSpPr>
            <a:spLocks noGrp="1"/>
          </p:cNvSpPr>
          <p:nvPr>
            <p:ph idx="1"/>
          </p:nvPr>
        </p:nvSpPr>
        <p:spPr/>
        <p:txBody>
          <a:bodyPr/>
          <a:lstStyle/>
          <a:p>
            <a:pPr marL="0" indent="0">
              <a:buNone/>
            </a:pPr>
            <a:r>
              <a:rPr lang="fr-BE" dirty="0"/>
              <a:t/>
            </a:r>
            <a:br>
              <a:rPr lang="fr-BE" dirty="0"/>
            </a:br>
            <a:endParaRPr lang="sk-SK" dirty="0"/>
          </a:p>
        </p:txBody>
      </p:sp>
      <p:pic>
        <p:nvPicPr>
          <p:cNvPr id="4" name="Kép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7334" y="609601"/>
            <a:ext cx="8596669" cy="5906632"/>
          </a:xfrm>
          <a:prstGeom prst="rect">
            <a:avLst/>
          </a:prstGeom>
        </p:spPr>
      </p:pic>
    </p:spTree>
    <p:extLst>
      <p:ext uri="{BB962C8B-B14F-4D97-AF65-F5344CB8AC3E}">
        <p14:creationId xmlns:p14="http://schemas.microsoft.com/office/powerpoint/2010/main" val="345428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E0DB3-A9D0-4893-A162-1ED33597496D}"/>
              </a:ext>
            </a:extLst>
          </p:cNvPr>
          <p:cNvSpPr>
            <a:spLocks noGrp="1"/>
          </p:cNvSpPr>
          <p:nvPr>
            <p:ph type="title"/>
          </p:nvPr>
        </p:nvSpPr>
        <p:spPr/>
        <p:txBody>
          <a:bodyPr>
            <a:normAutofit/>
          </a:bodyPr>
          <a:lstStyle/>
          <a:p>
            <a:endParaRPr lang="sk-SK" dirty="0"/>
          </a:p>
        </p:txBody>
      </p:sp>
      <p:sp>
        <p:nvSpPr>
          <p:cNvPr id="3" name="Zástupný objekt pre obsah 2">
            <a:extLst>
              <a:ext uri="{FF2B5EF4-FFF2-40B4-BE49-F238E27FC236}">
                <a16:creationId xmlns:a16="http://schemas.microsoft.com/office/drawing/2014/main" id="{3B07698B-1847-477B-B578-806171169FE3}"/>
              </a:ext>
            </a:extLst>
          </p:cNvPr>
          <p:cNvSpPr>
            <a:spLocks noGrp="1"/>
          </p:cNvSpPr>
          <p:nvPr>
            <p:ph idx="1"/>
          </p:nvPr>
        </p:nvSpPr>
        <p:spPr/>
        <p:txBody>
          <a:bodyPr/>
          <a:lstStyle/>
          <a:p>
            <a:pPr marL="0" indent="0">
              <a:buNone/>
            </a:pPr>
            <a:r>
              <a:rPr lang="fr-BE" dirty="0"/>
              <a:t/>
            </a:r>
            <a:br>
              <a:rPr lang="fr-BE" dirty="0"/>
            </a:br>
            <a:endParaRPr lang="sk-SK"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16" y="529580"/>
            <a:ext cx="4371975" cy="5762625"/>
          </a:xfrm>
          <a:prstGeom prst="rect">
            <a:avLst/>
          </a:prstGeom>
        </p:spPr>
      </p:pic>
      <p:pic>
        <p:nvPicPr>
          <p:cNvPr id="6" name="Kép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49309" y="529580"/>
            <a:ext cx="4321969" cy="5762625"/>
          </a:xfrm>
          <a:prstGeom prst="rect">
            <a:avLst/>
          </a:prstGeom>
        </p:spPr>
      </p:pic>
    </p:spTree>
    <p:extLst>
      <p:ext uri="{BB962C8B-B14F-4D97-AF65-F5344CB8AC3E}">
        <p14:creationId xmlns:p14="http://schemas.microsoft.com/office/powerpoint/2010/main" val="6963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117</TotalTime>
  <Words>326</Words>
  <Application>Microsoft Office PowerPoint</Application>
  <PresentationFormat>Panoramiczny</PresentationFormat>
  <Paragraphs>30</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Arial Unicode MS</vt:lpstr>
      <vt:lpstr>Trebuchet MS</vt:lpstr>
      <vt:lpstr>Wingdings 3</vt:lpstr>
      <vt:lpstr>Fazeta</vt:lpstr>
      <vt:lpstr> HUMAN-ROBOT INTERACTIONS: A SOCIAL ROBOTICS PROJECT AT THE UNIVESITY OF DEBRECEN Csilla Csukonyi PhD University of Debrecen,  Institute of Psychology </vt:lpstr>
      <vt:lpstr>Digital Interaction Research Group</vt:lpstr>
      <vt:lpstr>Expertise of Digital Interactions Research Group at the UD</vt:lpstr>
      <vt:lpstr>Human-Robot Interaction Project</vt:lpstr>
      <vt:lpstr>Contact details: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(edit) Speaker name (edit) Organisation (edit)</dc:title>
  <dc:creator>Rua Terezia</dc:creator>
  <cp:lastModifiedBy>Marta Krutel</cp:lastModifiedBy>
  <cp:revision>44</cp:revision>
  <dcterms:created xsi:type="dcterms:W3CDTF">2021-04-15T06:02:10Z</dcterms:created>
  <dcterms:modified xsi:type="dcterms:W3CDTF">2022-01-20T10:12:56Z</dcterms:modified>
</cp:coreProperties>
</file>