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3"/>
  </p:notesMasterIdLst>
  <p:handoutMasterIdLst>
    <p:handoutMasterId r:id="rId14"/>
  </p:handoutMasterIdLst>
  <p:sldIdLst>
    <p:sldId id="280" r:id="rId2"/>
    <p:sldId id="281" r:id="rId3"/>
    <p:sldId id="270" r:id="rId4"/>
    <p:sldId id="271" r:id="rId5"/>
    <p:sldId id="275" r:id="rId6"/>
    <p:sldId id="273" r:id="rId7"/>
    <p:sldId id="283" r:id="rId8"/>
    <p:sldId id="282" r:id="rId9"/>
    <p:sldId id="285" r:id="rId10"/>
    <p:sldId id="286" r:id="rId11"/>
    <p:sldId id="284" r:id="rId12"/>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CC00"/>
    <a:srgbClr val="2A24A6"/>
    <a:srgbClr val="FF3300"/>
    <a:srgbClr val="00CC66"/>
    <a:srgbClr val="A50021"/>
    <a:srgbClr val="FF5050"/>
    <a:srgbClr val="CC3300"/>
    <a:srgbClr val="BE320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37" autoAdjust="0"/>
    <p:restoredTop sz="92701" autoAdjust="0"/>
  </p:normalViewPr>
  <p:slideViewPr>
    <p:cSldViewPr>
      <p:cViewPr varScale="1">
        <p:scale>
          <a:sx n="86" d="100"/>
          <a:sy n="86" d="100"/>
        </p:scale>
        <p:origin x="226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9" d="100"/>
          <a:sy n="89" d="100"/>
        </p:scale>
        <p:origin x="-864"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sl-SI"/>
          </a:p>
        </p:txBody>
      </p:sp>
      <p:sp>
        <p:nvSpPr>
          <p:cNvPr id="1187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sl-SI"/>
          </a:p>
        </p:txBody>
      </p:sp>
      <p:sp>
        <p:nvSpPr>
          <p:cNvPr id="1187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sl-SI"/>
          </a:p>
        </p:txBody>
      </p:sp>
      <p:sp>
        <p:nvSpPr>
          <p:cNvPr id="1187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C4B2B9A-F8AD-43DB-BAAF-EFED7DDBEA66}" type="slidenum">
              <a:rPr lang="sl-SI"/>
              <a:pPr>
                <a:defRPr/>
              </a:pPr>
              <a:t>‹#›</a:t>
            </a:fld>
            <a:endParaRPr lang="sl-SI"/>
          </a:p>
        </p:txBody>
      </p:sp>
    </p:spTree>
    <p:extLst>
      <p:ext uri="{BB962C8B-B14F-4D97-AF65-F5344CB8AC3E}">
        <p14:creationId xmlns:p14="http://schemas.microsoft.com/office/powerpoint/2010/main" val="3917741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sl-SI"/>
          </a:p>
        </p:txBody>
      </p:sp>
      <p:sp>
        <p:nvSpPr>
          <p:cNvPr id="1208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sl-SI"/>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l-SI" noProof="0"/>
              <a:t>Click to edit Master text styles</a:t>
            </a:r>
          </a:p>
          <a:p>
            <a:pPr lvl="1"/>
            <a:r>
              <a:rPr lang="sl-SI" noProof="0"/>
              <a:t>Second level</a:t>
            </a:r>
          </a:p>
          <a:p>
            <a:pPr lvl="2"/>
            <a:r>
              <a:rPr lang="sl-SI" noProof="0"/>
              <a:t>Third level</a:t>
            </a:r>
          </a:p>
          <a:p>
            <a:pPr lvl="3"/>
            <a:r>
              <a:rPr lang="sl-SI" noProof="0"/>
              <a:t>Fourth level</a:t>
            </a:r>
          </a:p>
          <a:p>
            <a:pPr lvl="4"/>
            <a:r>
              <a:rPr lang="sl-SI" noProof="0"/>
              <a:t>Fifth level</a:t>
            </a:r>
          </a:p>
        </p:txBody>
      </p:sp>
      <p:sp>
        <p:nvSpPr>
          <p:cNvPr id="1208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sl-SI"/>
          </a:p>
        </p:txBody>
      </p:sp>
      <p:sp>
        <p:nvSpPr>
          <p:cNvPr id="1208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B23FA3F-C08B-4D2A-B7B9-B28715C03EBF}" type="slidenum">
              <a:rPr lang="sl-SI"/>
              <a:pPr>
                <a:defRPr/>
              </a:pPr>
              <a:t>‹#›</a:t>
            </a:fld>
            <a:endParaRPr lang="sl-SI"/>
          </a:p>
        </p:txBody>
      </p:sp>
    </p:spTree>
    <p:extLst>
      <p:ext uri="{BB962C8B-B14F-4D97-AF65-F5344CB8AC3E}">
        <p14:creationId xmlns:p14="http://schemas.microsoft.com/office/powerpoint/2010/main" val="20662350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3"/>
          <p:cNvSpPr>
            <a:spLocks noGrp="1" noChangeArrowheads="1"/>
          </p:cNvSpPr>
          <p:nvPr>
            <p:ph type="sldNum" sz="quarter"/>
          </p:nvPr>
        </p:nvSpPr>
        <p:spPr>
          <a:noFill/>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defRPr>
            </a:lvl5pPr>
            <a:lvl6pPr marL="1337483" indent="-182321" defTabSz="393869" eaLnBrk="0" fontAlgn="base" hangingPunct="0">
              <a:lnSpc>
                <a:spcPct val="93000"/>
              </a:lnSpc>
              <a:spcBef>
                <a:spcPct val="0"/>
              </a:spcBef>
              <a:spcAft>
                <a:spcPct val="0"/>
              </a:spcAft>
              <a:buClr>
                <a:srgbClr val="000000"/>
              </a:buClr>
              <a:buSzPct val="45000"/>
              <a:buFont typeface="Wingdings" charset="2"/>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defRPr>
            </a:lvl6pPr>
            <a:lvl7pPr marL="1738310" indent="-182321" defTabSz="393869" eaLnBrk="0" fontAlgn="base" hangingPunct="0">
              <a:lnSpc>
                <a:spcPct val="93000"/>
              </a:lnSpc>
              <a:spcBef>
                <a:spcPct val="0"/>
              </a:spcBef>
              <a:spcAft>
                <a:spcPct val="0"/>
              </a:spcAft>
              <a:buClr>
                <a:srgbClr val="000000"/>
              </a:buClr>
              <a:buSzPct val="45000"/>
              <a:buFont typeface="Wingdings" charset="2"/>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defRPr>
            </a:lvl7pPr>
            <a:lvl8pPr marL="2139137" indent="-182321" defTabSz="393869" eaLnBrk="0" fontAlgn="base" hangingPunct="0">
              <a:lnSpc>
                <a:spcPct val="93000"/>
              </a:lnSpc>
              <a:spcBef>
                <a:spcPct val="0"/>
              </a:spcBef>
              <a:spcAft>
                <a:spcPct val="0"/>
              </a:spcAft>
              <a:buClr>
                <a:srgbClr val="000000"/>
              </a:buClr>
              <a:buSzPct val="45000"/>
              <a:buFont typeface="Wingdings" charset="2"/>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defRPr>
            </a:lvl8pPr>
            <a:lvl9pPr marL="2539965" indent="-182321" defTabSz="393869" eaLnBrk="0" fontAlgn="base" hangingPunct="0">
              <a:lnSpc>
                <a:spcPct val="93000"/>
              </a:lnSpc>
              <a:spcBef>
                <a:spcPct val="0"/>
              </a:spcBef>
              <a:spcAft>
                <a:spcPct val="0"/>
              </a:spcAft>
              <a:buClr>
                <a:srgbClr val="000000"/>
              </a:buClr>
              <a:buSzPct val="45000"/>
              <a:buFont typeface="Wingdings" charset="2"/>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defRPr>
            </a:lvl9pPr>
          </a:lstStyle>
          <a:p>
            <a:pPr eaLnBrk="1"/>
            <a:fld id="{5962BFA4-9857-4E7D-9E10-F867DB394BE7}" type="slidenum">
              <a:rPr lang="sl-SI" altLang="sl-SI" smtClean="0">
                <a:solidFill>
                  <a:srgbClr val="000000"/>
                </a:solidFill>
                <a:latin typeface="Times New Roman" pitchFamily="18" charset="0"/>
              </a:rPr>
              <a:pPr eaLnBrk="1"/>
              <a:t>6</a:t>
            </a:fld>
            <a:endParaRPr lang="sl-SI" altLang="sl-SI">
              <a:solidFill>
                <a:srgbClr val="000000"/>
              </a:solidFill>
              <a:latin typeface="Times New Roman" pitchFamily="18" charset="0"/>
            </a:endParaRPr>
          </a:p>
        </p:txBody>
      </p:sp>
      <p:sp>
        <p:nvSpPr>
          <p:cNvPr id="31747" name="Text Box 1"/>
          <p:cNvSpPr txBox="1">
            <a:spLocks noChangeArrowheads="1"/>
          </p:cNvSpPr>
          <p:nvPr/>
        </p:nvSpPr>
        <p:spPr bwMode="auto">
          <a:xfrm>
            <a:off x="994957" y="749321"/>
            <a:ext cx="4806336" cy="369538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0165" tIns="40083" rIns="80165" bIns="40083" anchor="ctr"/>
          <a:lstStyle/>
          <a:p>
            <a:endParaRPr lang="sl-SI" altLang="sl-SI"/>
          </a:p>
        </p:txBody>
      </p:sp>
      <p:sp>
        <p:nvSpPr>
          <p:cNvPr id="31748" name="Rectangle 2"/>
          <p:cNvSpPr>
            <a:spLocks noGrp="1" noChangeArrowheads="1"/>
          </p:cNvSpPr>
          <p:nvPr>
            <p:ph type="body"/>
          </p:nvPr>
        </p:nvSpPr>
        <p:spPr>
          <a:xfrm>
            <a:off x="679483" y="4681793"/>
            <a:ext cx="5428719" cy="44256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dirty="0"/>
          </a:p>
        </p:txBody>
      </p:sp>
    </p:spTree>
    <p:extLst>
      <p:ext uri="{BB962C8B-B14F-4D97-AF65-F5344CB8AC3E}">
        <p14:creationId xmlns:p14="http://schemas.microsoft.com/office/powerpoint/2010/main" val="1671461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23FA3F-C08B-4D2A-B7B9-B28715C03EBF}" type="slidenum">
              <a:rPr lang="sl-SI" smtClean="0"/>
              <a:pPr>
                <a:defRPr/>
              </a:pPr>
              <a:t>9</a:t>
            </a:fld>
            <a:endParaRPr lang="sl-SI"/>
          </a:p>
        </p:txBody>
      </p:sp>
    </p:spTree>
    <p:extLst>
      <p:ext uri="{BB962C8B-B14F-4D97-AF65-F5344CB8AC3E}">
        <p14:creationId xmlns:p14="http://schemas.microsoft.com/office/powerpoint/2010/main" val="1524698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23FA3F-C08B-4D2A-B7B9-B28715C03EBF}" type="slidenum">
              <a:rPr lang="sl-SI" smtClean="0"/>
              <a:pPr>
                <a:defRPr/>
              </a:pPr>
              <a:t>10</a:t>
            </a:fld>
            <a:endParaRPr lang="sl-SI"/>
          </a:p>
        </p:txBody>
      </p:sp>
    </p:spTree>
    <p:extLst>
      <p:ext uri="{BB962C8B-B14F-4D97-AF65-F5344CB8AC3E}">
        <p14:creationId xmlns:p14="http://schemas.microsoft.com/office/powerpoint/2010/main" val="2304314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useBgFill="1">
        <p:nvSpPr>
          <p:cNvPr id="2" name="Oval 1"/>
          <p:cNvSpPr/>
          <p:nvPr userDrawn="1"/>
        </p:nvSpPr>
        <p:spPr>
          <a:xfrm>
            <a:off x="4214810" y="6031671"/>
            <a:ext cx="216479" cy="212985"/>
          </a:xfrm>
          <a:prstGeom prst="ellipse">
            <a:avLst/>
          </a:prstGeom>
          <a:ln>
            <a:noFill/>
          </a:ln>
          <a:effectLst>
            <a:outerShdw blurRad="50800" dist="38100" dir="2520000" algn="ctr" rotWithShape="0">
              <a:srgbClr val="BCB48A"/>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useBgFill="1">
        <p:nvSpPr>
          <p:cNvPr id="3" name="Oval 2"/>
          <p:cNvSpPr/>
          <p:nvPr userDrawn="1"/>
        </p:nvSpPr>
        <p:spPr>
          <a:xfrm>
            <a:off x="4463020" y="6028755"/>
            <a:ext cx="216479" cy="212985"/>
          </a:xfrm>
          <a:prstGeom prst="ellipse">
            <a:avLst/>
          </a:prstGeom>
          <a:ln>
            <a:noFill/>
          </a:ln>
          <a:effectLst>
            <a:outerShdw blurRad="50800" dist="38100" dir="2520000" algn="ctr" rotWithShape="0">
              <a:srgbClr val="BCB48A"/>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useBgFill="1">
        <p:nvSpPr>
          <p:cNvPr id="4" name="Oval 3"/>
          <p:cNvSpPr/>
          <p:nvPr userDrawn="1"/>
        </p:nvSpPr>
        <p:spPr>
          <a:xfrm>
            <a:off x="4463760" y="5786454"/>
            <a:ext cx="216479" cy="212985"/>
          </a:xfrm>
          <a:prstGeom prst="ellipse">
            <a:avLst/>
          </a:prstGeom>
          <a:ln>
            <a:noFill/>
          </a:ln>
          <a:effectLst>
            <a:outerShdw blurRad="50800" dist="38100" dir="2520000" algn="ctr" rotWithShape="0">
              <a:srgbClr val="BCB48A"/>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useBgFill="1">
        <p:nvSpPr>
          <p:cNvPr id="5" name="Oval 4"/>
          <p:cNvSpPr/>
          <p:nvPr userDrawn="1"/>
        </p:nvSpPr>
        <p:spPr>
          <a:xfrm>
            <a:off x="4712711" y="5786454"/>
            <a:ext cx="216479" cy="212985"/>
          </a:xfrm>
          <a:prstGeom prst="ellipse">
            <a:avLst/>
          </a:prstGeom>
          <a:ln>
            <a:noFill/>
          </a:ln>
          <a:effectLst>
            <a:outerShdw blurRad="50800" dist="38100" dir="2520000" algn="ctr" rotWithShape="0">
              <a:srgbClr val="BCB48A"/>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useBgFill="1">
        <p:nvSpPr>
          <p:cNvPr id="6" name="Oval 5"/>
          <p:cNvSpPr/>
          <p:nvPr userDrawn="1"/>
        </p:nvSpPr>
        <p:spPr>
          <a:xfrm>
            <a:off x="4214810" y="6267856"/>
            <a:ext cx="216479" cy="212985"/>
          </a:xfrm>
          <a:prstGeom prst="ellipse">
            <a:avLst/>
          </a:prstGeom>
          <a:ln>
            <a:noFill/>
          </a:ln>
          <a:effectLst>
            <a:outerShdw blurRad="50800" dist="38100" dir="2520000" algn="ctr" rotWithShape="0">
              <a:srgbClr val="BCB48A"/>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useBgFill="1">
        <p:nvSpPr>
          <p:cNvPr id="7" name="Oval 6"/>
          <p:cNvSpPr/>
          <p:nvPr userDrawn="1"/>
        </p:nvSpPr>
        <p:spPr>
          <a:xfrm>
            <a:off x="4711230" y="6278506"/>
            <a:ext cx="216479" cy="212985"/>
          </a:xfrm>
          <a:prstGeom prst="ellipse">
            <a:avLst/>
          </a:prstGeom>
          <a:ln>
            <a:noFill/>
          </a:ln>
          <a:effectLst>
            <a:outerShdw blurRad="50800" dist="38100" dir="2520000" algn="ctr" rotWithShape="0">
              <a:srgbClr val="BCB48A"/>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useBgFill="1">
        <p:nvSpPr>
          <p:cNvPr id="8" name="Oval 7"/>
          <p:cNvSpPr/>
          <p:nvPr userDrawn="1"/>
        </p:nvSpPr>
        <p:spPr>
          <a:xfrm>
            <a:off x="4463760" y="6502139"/>
            <a:ext cx="216479" cy="212985"/>
          </a:xfrm>
          <a:prstGeom prst="ellipse">
            <a:avLst/>
          </a:prstGeom>
          <a:ln>
            <a:noFill/>
          </a:ln>
          <a:effectLst>
            <a:outerShdw blurRad="50800" dist="38100" dir="2520000" algn="ctr" rotWithShape="0">
              <a:srgbClr val="BCB48A"/>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grpSp>
        <p:nvGrpSpPr>
          <p:cNvPr id="9" name="Group 95"/>
          <p:cNvGrpSpPr/>
          <p:nvPr userDrawn="1"/>
        </p:nvGrpSpPr>
        <p:grpSpPr>
          <a:xfrm>
            <a:off x="8286776" y="6143668"/>
            <a:ext cx="714380" cy="928670"/>
            <a:chOff x="4367210" y="3857628"/>
            <a:chExt cx="714380" cy="928670"/>
          </a:xfrm>
          <a:solidFill>
            <a:srgbClr val="D8D4BA"/>
          </a:solidFill>
          <a:scene3d>
            <a:camera prst="orthographicFront">
              <a:rot lat="4200000" lon="0" rev="0"/>
            </a:camera>
            <a:lightRig rig="threePt" dir="t"/>
          </a:scene3d>
        </p:grpSpPr>
        <p:sp>
          <p:nvSpPr>
            <p:cNvPr id="10" name="Oval 9"/>
            <p:cNvSpPr/>
            <p:nvPr/>
          </p:nvSpPr>
          <p:spPr>
            <a:xfrm>
              <a:off x="4367210" y="4102845"/>
              <a:ext cx="216479" cy="212985"/>
            </a:xfrm>
            <a:prstGeom prst="ellipse">
              <a:avLst/>
            </a:prstGeom>
            <a:grpFill/>
            <a:ln>
              <a:noFill/>
            </a:ln>
            <a:effectLst>
              <a:outerShdw blurRad="50800" dist="127000" dir="2520000" algn="ctr" rotWithShape="0">
                <a:schemeClr val="bg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11" name="Oval 10"/>
            <p:cNvSpPr/>
            <p:nvPr/>
          </p:nvSpPr>
          <p:spPr>
            <a:xfrm>
              <a:off x="4615420" y="4099929"/>
              <a:ext cx="216479" cy="212985"/>
            </a:xfrm>
            <a:prstGeom prst="ellipse">
              <a:avLst/>
            </a:prstGeom>
            <a:grpFill/>
            <a:ln>
              <a:noFill/>
            </a:ln>
            <a:effectLst>
              <a:outerShdw blurRad="50800" dist="127000" dir="2520000" algn="ctr" rotWithShape="0">
                <a:schemeClr val="bg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12" name="Oval 11"/>
            <p:cNvSpPr/>
            <p:nvPr/>
          </p:nvSpPr>
          <p:spPr>
            <a:xfrm>
              <a:off x="4616160" y="3857628"/>
              <a:ext cx="216479" cy="212985"/>
            </a:xfrm>
            <a:prstGeom prst="ellipse">
              <a:avLst/>
            </a:prstGeom>
            <a:grpFill/>
            <a:ln>
              <a:noFill/>
            </a:ln>
            <a:effectLst>
              <a:outerShdw blurRad="50800" dist="127000" dir="2520000" algn="ctr" rotWithShape="0">
                <a:schemeClr val="bg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13" name="Oval 12"/>
            <p:cNvSpPr/>
            <p:nvPr/>
          </p:nvSpPr>
          <p:spPr>
            <a:xfrm>
              <a:off x="4865111" y="3857628"/>
              <a:ext cx="216479" cy="212985"/>
            </a:xfrm>
            <a:prstGeom prst="ellipse">
              <a:avLst/>
            </a:prstGeom>
            <a:grpFill/>
            <a:ln>
              <a:noFill/>
            </a:ln>
            <a:effectLst>
              <a:outerShdw blurRad="50800" dist="127000" dir="2520000" algn="ctr" rotWithShape="0">
                <a:schemeClr val="bg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14" name="Oval 13"/>
            <p:cNvSpPr/>
            <p:nvPr/>
          </p:nvSpPr>
          <p:spPr>
            <a:xfrm>
              <a:off x="4367210" y="4339030"/>
              <a:ext cx="216479" cy="212985"/>
            </a:xfrm>
            <a:prstGeom prst="ellipse">
              <a:avLst/>
            </a:prstGeom>
            <a:grpFill/>
            <a:ln>
              <a:noFill/>
            </a:ln>
            <a:effectLst>
              <a:outerShdw blurRad="50800" dist="127000" dir="2520000" algn="ctr" rotWithShape="0">
                <a:schemeClr val="bg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15" name="Oval 14"/>
            <p:cNvSpPr/>
            <p:nvPr/>
          </p:nvSpPr>
          <p:spPr>
            <a:xfrm>
              <a:off x="4863630" y="4349680"/>
              <a:ext cx="216479" cy="212985"/>
            </a:xfrm>
            <a:prstGeom prst="ellipse">
              <a:avLst/>
            </a:prstGeom>
            <a:grpFill/>
            <a:ln>
              <a:noFill/>
            </a:ln>
            <a:effectLst>
              <a:outerShdw blurRad="50800" dist="127000" dir="2520000" algn="ctr" rotWithShape="0">
                <a:schemeClr val="bg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16" name="Oval 15"/>
            <p:cNvSpPr/>
            <p:nvPr/>
          </p:nvSpPr>
          <p:spPr>
            <a:xfrm>
              <a:off x="4616160" y="4573313"/>
              <a:ext cx="216479" cy="212985"/>
            </a:xfrm>
            <a:prstGeom prst="ellipse">
              <a:avLst/>
            </a:prstGeom>
            <a:grpFill/>
            <a:ln>
              <a:noFill/>
            </a:ln>
            <a:effectLst>
              <a:outerShdw blurRad="50800" dist="127000" dir="2520000" algn="ctr" rotWithShape="0">
                <a:schemeClr val="bg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lvl1pPr>
              <a:defRPr/>
            </a:lvl1pPr>
          </a:lstStyle>
          <a:p>
            <a:pPr>
              <a:defRPr/>
            </a:pPr>
            <a:fld id="{050F0EC7-91F6-4356-B1D1-4A4C901B8B57}" type="datetimeFigureOut">
              <a:rPr lang="sl-SI"/>
              <a:pPr>
                <a:defRPr/>
              </a:pPr>
              <a:t>9. 02. 18</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619946D8-DEDF-4C59-91BE-995085863A20}" type="slidenum">
              <a:rPr lang="sl-SI"/>
              <a:pPr>
                <a:defRPr/>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lvl1pPr>
              <a:defRPr/>
            </a:lvl1pPr>
          </a:lstStyle>
          <a:p>
            <a:pPr>
              <a:defRPr/>
            </a:pPr>
            <a:fld id="{18C6C96E-4B36-4AE5-BB52-C89B63BEBF9D}" type="datetimeFigureOut">
              <a:rPr lang="sl-SI"/>
              <a:pPr>
                <a:defRPr/>
              </a:pPr>
              <a:t>9. 02. 18</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F47B9292-C57E-4D92-8459-F96697CDD235}" type="slidenum">
              <a:rPr lang="sl-SI"/>
              <a:pPr>
                <a:defRPr/>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lvl1pPr>
              <a:defRPr/>
            </a:lvl1pPr>
          </a:lstStyle>
          <a:p>
            <a:pPr>
              <a:defRPr/>
            </a:pPr>
            <a:fld id="{4D892BCC-6F44-43EF-BC7D-F8324BBA0C5D}" type="datetimeFigureOut">
              <a:rPr lang="sl-SI"/>
              <a:pPr>
                <a:defRPr/>
              </a:pPr>
              <a:t>9. 02. 18</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F04185E8-210E-4F1F-95D3-16FBB92152B3}" type="slidenum">
              <a:rPr lang="sl-SI"/>
              <a:pPr>
                <a:defRPr/>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9836A8D-1A13-4CFA-83E8-7518866ED57E}" type="datetimeFigureOut">
              <a:rPr lang="sl-SI"/>
              <a:pPr>
                <a:defRPr/>
              </a:pPr>
              <a:t>9. 02. 18</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490C7104-F440-4E4B-830B-A64EA831F1B7}" type="slidenum">
              <a:rPr lang="sl-SI"/>
              <a:pPr>
                <a:defRPr/>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3"/>
          <p:cNvSpPr>
            <a:spLocks noGrp="1"/>
          </p:cNvSpPr>
          <p:nvPr>
            <p:ph type="dt" sz="half" idx="10"/>
          </p:nvPr>
        </p:nvSpPr>
        <p:spPr/>
        <p:txBody>
          <a:bodyPr/>
          <a:lstStyle>
            <a:lvl1pPr>
              <a:defRPr/>
            </a:lvl1pPr>
          </a:lstStyle>
          <a:p>
            <a:pPr>
              <a:defRPr/>
            </a:pPr>
            <a:fld id="{8A8DA682-093B-4288-80A8-AA41D807686F}" type="datetimeFigureOut">
              <a:rPr lang="sl-SI"/>
              <a:pPr>
                <a:defRPr/>
              </a:pPr>
              <a:t>9. 02. 18</a:t>
            </a:fld>
            <a:endParaRPr lang="sl-SI"/>
          </a:p>
        </p:txBody>
      </p:sp>
      <p:sp>
        <p:nvSpPr>
          <p:cNvPr id="6" name="Footer Placeholder 4"/>
          <p:cNvSpPr>
            <a:spLocks noGrp="1"/>
          </p:cNvSpPr>
          <p:nvPr>
            <p:ph type="ftr" sz="quarter" idx="11"/>
          </p:nvPr>
        </p:nvSpPr>
        <p:spPr/>
        <p:txBody>
          <a:bodyPr/>
          <a:lstStyle>
            <a:lvl1pPr>
              <a:defRPr/>
            </a:lvl1pPr>
          </a:lstStyle>
          <a:p>
            <a:pPr>
              <a:defRPr/>
            </a:pPr>
            <a:endParaRPr lang="sl-SI"/>
          </a:p>
        </p:txBody>
      </p:sp>
      <p:sp>
        <p:nvSpPr>
          <p:cNvPr id="7" name="Slide Number Placeholder 5"/>
          <p:cNvSpPr>
            <a:spLocks noGrp="1"/>
          </p:cNvSpPr>
          <p:nvPr>
            <p:ph type="sldNum" sz="quarter" idx="12"/>
          </p:nvPr>
        </p:nvSpPr>
        <p:spPr/>
        <p:txBody>
          <a:bodyPr/>
          <a:lstStyle>
            <a:lvl1pPr>
              <a:defRPr/>
            </a:lvl1pPr>
          </a:lstStyle>
          <a:p>
            <a:pPr>
              <a:defRPr/>
            </a:pPr>
            <a:fld id="{EECF6B6E-21ED-40EC-94B4-BCFE1EC82D38}" type="slidenum">
              <a:rPr lang="sl-SI"/>
              <a:pPr>
                <a:defRPr/>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3"/>
          <p:cNvSpPr>
            <a:spLocks noGrp="1"/>
          </p:cNvSpPr>
          <p:nvPr>
            <p:ph type="dt" sz="half" idx="10"/>
          </p:nvPr>
        </p:nvSpPr>
        <p:spPr/>
        <p:txBody>
          <a:bodyPr/>
          <a:lstStyle>
            <a:lvl1pPr>
              <a:defRPr/>
            </a:lvl1pPr>
          </a:lstStyle>
          <a:p>
            <a:pPr>
              <a:defRPr/>
            </a:pPr>
            <a:fld id="{68C6E658-AF81-4785-943E-0E9B6FD9985F}" type="datetimeFigureOut">
              <a:rPr lang="sl-SI"/>
              <a:pPr>
                <a:defRPr/>
              </a:pPr>
              <a:t>9. 02. 18</a:t>
            </a:fld>
            <a:endParaRPr lang="sl-SI"/>
          </a:p>
        </p:txBody>
      </p:sp>
      <p:sp>
        <p:nvSpPr>
          <p:cNvPr id="8" name="Footer Placeholder 4"/>
          <p:cNvSpPr>
            <a:spLocks noGrp="1"/>
          </p:cNvSpPr>
          <p:nvPr>
            <p:ph type="ftr" sz="quarter" idx="11"/>
          </p:nvPr>
        </p:nvSpPr>
        <p:spPr/>
        <p:txBody>
          <a:bodyPr/>
          <a:lstStyle>
            <a:lvl1pPr>
              <a:defRPr/>
            </a:lvl1pPr>
          </a:lstStyle>
          <a:p>
            <a:pPr>
              <a:defRPr/>
            </a:pPr>
            <a:endParaRPr lang="sl-SI"/>
          </a:p>
        </p:txBody>
      </p:sp>
      <p:sp>
        <p:nvSpPr>
          <p:cNvPr id="9" name="Slide Number Placeholder 5"/>
          <p:cNvSpPr>
            <a:spLocks noGrp="1"/>
          </p:cNvSpPr>
          <p:nvPr>
            <p:ph type="sldNum" sz="quarter" idx="12"/>
          </p:nvPr>
        </p:nvSpPr>
        <p:spPr/>
        <p:txBody>
          <a:bodyPr/>
          <a:lstStyle>
            <a:lvl1pPr>
              <a:defRPr/>
            </a:lvl1pPr>
          </a:lstStyle>
          <a:p>
            <a:pPr>
              <a:defRPr/>
            </a:pPr>
            <a:fld id="{6F0DCBBE-BAFB-418D-944F-AEE12C3F7C0F}" type="slidenum">
              <a:rPr lang="sl-SI"/>
              <a:pPr>
                <a:defRPr/>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Date Placeholder 3"/>
          <p:cNvSpPr>
            <a:spLocks noGrp="1"/>
          </p:cNvSpPr>
          <p:nvPr>
            <p:ph type="dt" sz="half" idx="10"/>
          </p:nvPr>
        </p:nvSpPr>
        <p:spPr/>
        <p:txBody>
          <a:bodyPr/>
          <a:lstStyle>
            <a:lvl1pPr>
              <a:defRPr/>
            </a:lvl1pPr>
          </a:lstStyle>
          <a:p>
            <a:pPr>
              <a:defRPr/>
            </a:pPr>
            <a:fld id="{726781CF-9A21-4F59-B399-BFDA85EA7680}" type="datetimeFigureOut">
              <a:rPr lang="sl-SI"/>
              <a:pPr>
                <a:defRPr/>
              </a:pPr>
              <a:t>9. 02. 18</a:t>
            </a:fld>
            <a:endParaRPr lang="sl-SI"/>
          </a:p>
        </p:txBody>
      </p:sp>
      <p:sp>
        <p:nvSpPr>
          <p:cNvPr id="4" name="Footer Placeholder 4"/>
          <p:cNvSpPr>
            <a:spLocks noGrp="1"/>
          </p:cNvSpPr>
          <p:nvPr>
            <p:ph type="ftr" sz="quarter" idx="11"/>
          </p:nvPr>
        </p:nvSpPr>
        <p:spPr/>
        <p:txBody>
          <a:bodyPr/>
          <a:lstStyle>
            <a:lvl1pPr>
              <a:defRPr/>
            </a:lvl1pPr>
          </a:lstStyle>
          <a:p>
            <a:pPr>
              <a:defRPr/>
            </a:pPr>
            <a:endParaRPr lang="sl-SI"/>
          </a:p>
        </p:txBody>
      </p:sp>
      <p:sp>
        <p:nvSpPr>
          <p:cNvPr id="5" name="Slide Number Placeholder 5"/>
          <p:cNvSpPr>
            <a:spLocks noGrp="1"/>
          </p:cNvSpPr>
          <p:nvPr>
            <p:ph type="sldNum" sz="quarter" idx="12"/>
          </p:nvPr>
        </p:nvSpPr>
        <p:spPr/>
        <p:txBody>
          <a:bodyPr/>
          <a:lstStyle>
            <a:lvl1pPr>
              <a:defRPr/>
            </a:lvl1pPr>
          </a:lstStyle>
          <a:p>
            <a:pPr>
              <a:defRPr/>
            </a:pPr>
            <a:fld id="{BF40CB5F-5C3D-448A-89A3-22C2E8C0F4F7}" type="slidenum">
              <a:rPr lang="sl-SI"/>
              <a:pPr>
                <a:defRPr/>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2" name="Oval 1"/>
          <p:cNvSpPr/>
          <p:nvPr userDrawn="1"/>
        </p:nvSpPr>
        <p:spPr>
          <a:xfrm>
            <a:off x="4214810" y="6031671"/>
            <a:ext cx="216479" cy="212985"/>
          </a:xfrm>
          <a:prstGeom prst="ellipse">
            <a:avLst/>
          </a:prstGeom>
          <a:ln>
            <a:noFill/>
          </a:ln>
          <a:effectLst>
            <a:outerShdw blurRad="50800" dist="38100" dir="2520000" algn="ctr" rotWithShape="0">
              <a:srgbClr val="BCB48A"/>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useBgFill="1">
        <p:nvSpPr>
          <p:cNvPr id="3" name="Oval 2"/>
          <p:cNvSpPr/>
          <p:nvPr userDrawn="1"/>
        </p:nvSpPr>
        <p:spPr>
          <a:xfrm>
            <a:off x="4463020" y="6028755"/>
            <a:ext cx="216479" cy="212985"/>
          </a:xfrm>
          <a:prstGeom prst="ellipse">
            <a:avLst/>
          </a:prstGeom>
          <a:ln>
            <a:noFill/>
          </a:ln>
          <a:effectLst>
            <a:outerShdw blurRad="50800" dist="38100" dir="2520000" algn="ctr" rotWithShape="0">
              <a:srgbClr val="BCB48A"/>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useBgFill="1">
        <p:nvSpPr>
          <p:cNvPr id="4" name="Oval 3"/>
          <p:cNvSpPr/>
          <p:nvPr userDrawn="1"/>
        </p:nvSpPr>
        <p:spPr>
          <a:xfrm>
            <a:off x="4463760" y="5786454"/>
            <a:ext cx="216479" cy="212985"/>
          </a:xfrm>
          <a:prstGeom prst="ellipse">
            <a:avLst/>
          </a:prstGeom>
          <a:ln>
            <a:noFill/>
          </a:ln>
          <a:effectLst>
            <a:outerShdw blurRad="50800" dist="38100" dir="2520000" algn="ctr" rotWithShape="0">
              <a:srgbClr val="BCB48A"/>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useBgFill="1">
        <p:nvSpPr>
          <p:cNvPr id="5" name="Oval 4"/>
          <p:cNvSpPr/>
          <p:nvPr userDrawn="1"/>
        </p:nvSpPr>
        <p:spPr>
          <a:xfrm>
            <a:off x="4712711" y="5786454"/>
            <a:ext cx="216479" cy="212985"/>
          </a:xfrm>
          <a:prstGeom prst="ellipse">
            <a:avLst/>
          </a:prstGeom>
          <a:ln>
            <a:noFill/>
          </a:ln>
          <a:effectLst>
            <a:outerShdw blurRad="50800" dist="38100" dir="2520000" algn="ctr" rotWithShape="0">
              <a:srgbClr val="BCB48A"/>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useBgFill="1">
        <p:nvSpPr>
          <p:cNvPr id="6" name="Oval 5"/>
          <p:cNvSpPr/>
          <p:nvPr userDrawn="1"/>
        </p:nvSpPr>
        <p:spPr>
          <a:xfrm>
            <a:off x="4214810" y="6267856"/>
            <a:ext cx="216479" cy="212985"/>
          </a:xfrm>
          <a:prstGeom prst="ellipse">
            <a:avLst/>
          </a:prstGeom>
          <a:ln>
            <a:noFill/>
          </a:ln>
          <a:effectLst>
            <a:outerShdw blurRad="50800" dist="38100" dir="2520000" algn="ctr" rotWithShape="0">
              <a:srgbClr val="BCB48A"/>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useBgFill="1">
        <p:nvSpPr>
          <p:cNvPr id="7" name="Oval 6"/>
          <p:cNvSpPr/>
          <p:nvPr userDrawn="1"/>
        </p:nvSpPr>
        <p:spPr>
          <a:xfrm>
            <a:off x="4711230" y="6278506"/>
            <a:ext cx="216479" cy="212985"/>
          </a:xfrm>
          <a:prstGeom prst="ellipse">
            <a:avLst/>
          </a:prstGeom>
          <a:ln>
            <a:noFill/>
          </a:ln>
          <a:effectLst>
            <a:outerShdw blurRad="50800" dist="38100" dir="2520000" algn="ctr" rotWithShape="0">
              <a:srgbClr val="BCB48A"/>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useBgFill="1">
        <p:nvSpPr>
          <p:cNvPr id="8" name="Oval 7"/>
          <p:cNvSpPr/>
          <p:nvPr userDrawn="1"/>
        </p:nvSpPr>
        <p:spPr>
          <a:xfrm>
            <a:off x="4463760" y="6502139"/>
            <a:ext cx="216479" cy="212985"/>
          </a:xfrm>
          <a:prstGeom prst="ellipse">
            <a:avLst/>
          </a:prstGeom>
          <a:ln>
            <a:noFill/>
          </a:ln>
          <a:effectLst>
            <a:outerShdw blurRad="50800" dist="38100" dir="2520000" algn="ctr" rotWithShape="0">
              <a:srgbClr val="BCB48A"/>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grpSp>
        <p:nvGrpSpPr>
          <p:cNvPr id="9" name="Group 8"/>
          <p:cNvGrpSpPr/>
          <p:nvPr userDrawn="1"/>
        </p:nvGrpSpPr>
        <p:grpSpPr>
          <a:xfrm>
            <a:off x="8286776" y="6143668"/>
            <a:ext cx="714380" cy="928670"/>
            <a:chOff x="4367210" y="3857628"/>
            <a:chExt cx="714380" cy="928670"/>
          </a:xfrm>
          <a:solidFill>
            <a:srgbClr val="D8D4BA"/>
          </a:solidFill>
          <a:scene3d>
            <a:camera prst="orthographicFront">
              <a:rot lat="4200000" lon="0" rev="0"/>
            </a:camera>
            <a:lightRig rig="threePt" dir="t"/>
          </a:scene3d>
        </p:grpSpPr>
        <p:sp>
          <p:nvSpPr>
            <p:cNvPr id="10" name="Oval 9"/>
            <p:cNvSpPr/>
            <p:nvPr/>
          </p:nvSpPr>
          <p:spPr>
            <a:xfrm>
              <a:off x="4367210" y="4102845"/>
              <a:ext cx="216479" cy="212985"/>
            </a:xfrm>
            <a:prstGeom prst="ellipse">
              <a:avLst/>
            </a:prstGeom>
            <a:grpFill/>
            <a:ln>
              <a:noFill/>
            </a:ln>
            <a:effectLst>
              <a:outerShdw blurRad="50800" dist="127000" dir="2520000" algn="ctr" rotWithShape="0">
                <a:schemeClr val="bg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11" name="Oval 10"/>
            <p:cNvSpPr/>
            <p:nvPr/>
          </p:nvSpPr>
          <p:spPr>
            <a:xfrm>
              <a:off x="4615420" y="4099929"/>
              <a:ext cx="216479" cy="212985"/>
            </a:xfrm>
            <a:prstGeom prst="ellipse">
              <a:avLst/>
            </a:prstGeom>
            <a:grpFill/>
            <a:ln>
              <a:noFill/>
            </a:ln>
            <a:effectLst>
              <a:outerShdw blurRad="50800" dist="127000" dir="2520000" algn="ctr" rotWithShape="0">
                <a:schemeClr val="bg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12" name="Oval 11"/>
            <p:cNvSpPr/>
            <p:nvPr/>
          </p:nvSpPr>
          <p:spPr>
            <a:xfrm>
              <a:off x="4616160" y="3857628"/>
              <a:ext cx="216479" cy="212985"/>
            </a:xfrm>
            <a:prstGeom prst="ellipse">
              <a:avLst/>
            </a:prstGeom>
            <a:grpFill/>
            <a:ln>
              <a:noFill/>
            </a:ln>
            <a:effectLst>
              <a:outerShdw blurRad="50800" dist="127000" dir="2520000" algn="ctr" rotWithShape="0">
                <a:schemeClr val="bg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13" name="Oval 12"/>
            <p:cNvSpPr/>
            <p:nvPr/>
          </p:nvSpPr>
          <p:spPr>
            <a:xfrm>
              <a:off x="4865111" y="3857628"/>
              <a:ext cx="216479" cy="212985"/>
            </a:xfrm>
            <a:prstGeom prst="ellipse">
              <a:avLst/>
            </a:prstGeom>
            <a:grpFill/>
            <a:ln>
              <a:noFill/>
            </a:ln>
            <a:effectLst>
              <a:outerShdw blurRad="50800" dist="127000" dir="2520000" algn="ctr" rotWithShape="0">
                <a:schemeClr val="bg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14" name="Oval 13"/>
            <p:cNvSpPr/>
            <p:nvPr/>
          </p:nvSpPr>
          <p:spPr>
            <a:xfrm>
              <a:off x="4367210" y="4339030"/>
              <a:ext cx="216479" cy="212985"/>
            </a:xfrm>
            <a:prstGeom prst="ellipse">
              <a:avLst/>
            </a:prstGeom>
            <a:grpFill/>
            <a:ln>
              <a:noFill/>
            </a:ln>
            <a:effectLst>
              <a:outerShdw blurRad="50800" dist="127000" dir="2520000" algn="ctr" rotWithShape="0">
                <a:schemeClr val="bg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15" name="Oval 14"/>
            <p:cNvSpPr/>
            <p:nvPr/>
          </p:nvSpPr>
          <p:spPr>
            <a:xfrm>
              <a:off x="4863630" y="4349680"/>
              <a:ext cx="216479" cy="212985"/>
            </a:xfrm>
            <a:prstGeom prst="ellipse">
              <a:avLst/>
            </a:prstGeom>
            <a:grpFill/>
            <a:ln>
              <a:noFill/>
            </a:ln>
            <a:effectLst>
              <a:outerShdw blurRad="50800" dist="127000" dir="2520000" algn="ctr" rotWithShape="0">
                <a:schemeClr val="bg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16" name="Oval 15"/>
            <p:cNvSpPr/>
            <p:nvPr/>
          </p:nvSpPr>
          <p:spPr>
            <a:xfrm>
              <a:off x="4616160" y="4573313"/>
              <a:ext cx="216479" cy="212985"/>
            </a:xfrm>
            <a:prstGeom prst="ellipse">
              <a:avLst/>
            </a:prstGeom>
            <a:grpFill/>
            <a:ln>
              <a:noFill/>
            </a:ln>
            <a:effectLst>
              <a:outerShdw blurRad="50800" dist="127000" dir="2520000" algn="ctr" rotWithShape="0">
                <a:schemeClr val="bg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grpSp>
      <p:sp>
        <p:nvSpPr>
          <p:cNvPr id="17" name="Date Placeholder 3"/>
          <p:cNvSpPr>
            <a:spLocks noGrp="1"/>
          </p:cNvSpPr>
          <p:nvPr>
            <p:ph type="dt" sz="half" idx="10"/>
          </p:nvPr>
        </p:nvSpPr>
        <p:spPr/>
        <p:txBody>
          <a:bodyPr/>
          <a:lstStyle>
            <a:lvl1pPr>
              <a:defRPr/>
            </a:lvl1pPr>
          </a:lstStyle>
          <a:p>
            <a:pPr>
              <a:defRPr/>
            </a:pPr>
            <a:fld id="{5B861422-6EA2-4CDA-902A-41F90D30920A}" type="datetimeFigureOut">
              <a:rPr lang="sl-SI"/>
              <a:pPr>
                <a:defRPr/>
              </a:pPr>
              <a:t>9. 02. 18</a:t>
            </a:fld>
            <a:endParaRPr lang="sl-SI"/>
          </a:p>
        </p:txBody>
      </p:sp>
      <p:sp>
        <p:nvSpPr>
          <p:cNvPr id="18" name="Footer Placeholder 4"/>
          <p:cNvSpPr>
            <a:spLocks noGrp="1"/>
          </p:cNvSpPr>
          <p:nvPr>
            <p:ph type="ftr" sz="quarter" idx="11"/>
          </p:nvPr>
        </p:nvSpPr>
        <p:spPr/>
        <p:txBody>
          <a:bodyPr/>
          <a:lstStyle>
            <a:lvl1pPr>
              <a:defRPr/>
            </a:lvl1pPr>
          </a:lstStyle>
          <a:p>
            <a:pPr>
              <a:defRPr/>
            </a:pPr>
            <a:endParaRPr lang="sl-SI"/>
          </a:p>
        </p:txBody>
      </p:sp>
      <p:sp>
        <p:nvSpPr>
          <p:cNvPr id="19" name="Slide Number Placeholder 5"/>
          <p:cNvSpPr>
            <a:spLocks noGrp="1"/>
          </p:cNvSpPr>
          <p:nvPr>
            <p:ph type="sldNum" sz="quarter" idx="12"/>
          </p:nvPr>
        </p:nvSpPr>
        <p:spPr/>
        <p:txBody>
          <a:bodyPr/>
          <a:lstStyle>
            <a:lvl1pPr>
              <a:defRPr/>
            </a:lvl1pPr>
          </a:lstStyle>
          <a:p>
            <a:pPr>
              <a:defRPr/>
            </a:pPr>
            <a:fld id="{C8F84BCD-B1C9-4AC2-89E0-2E5B0B1718A5}" type="slidenum">
              <a:rPr lang="sl-SI"/>
              <a:pPr>
                <a:defRPr/>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9B91DB3-8208-4CDD-B0C2-CBEFA961C152}" type="datetimeFigureOut">
              <a:rPr lang="sl-SI"/>
              <a:pPr>
                <a:defRPr/>
              </a:pPr>
              <a:t>9. 02. 18</a:t>
            </a:fld>
            <a:endParaRPr lang="sl-SI"/>
          </a:p>
        </p:txBody>
      </p:sp>
      <p:sp>
        <p:nvSpPr>
          <p:cNvPr id="6" name="Footer Placeholder 4"/>
          <p:cNvSpPr>
            <a:spLocks noGrp="1"/>
          </p:cNvSpPr>
          <p:nvPr>
            <p:ph type="ftr" sz="quarter" idx="11"/>
          </p:nvPr>
        </p:nvSpPr>
        <p:spPr/>
        <p:txBody>
          <a:bodyPr/>
          <a:lstStyle>
            <a:lvl1pPr>
              <a:defRPr/>
            </a:lvl1pPr>
          </a:lstStyle>
          <a:p>
            <a:pPr>
              <a:defRPr/>
            </a:pPr>
            <a:endParaRPr lang="sl-SI"/>
          </a:p>
        </p:txBody>
      </p:sp>
      <p:sp>
        <p:nvSpPr>
          <p:cNvPr id="7" name="Slide Number Placeholder 5"/>
          <p:cNvSpPr>
            <a:spLocks noGrp="1"/>
          </p:cNvSpPr>
          <p:nvPr>
            <p:ph type="sldNum" sz="quarter" idx="12"/>
          </p:nvPr>
        </p:nvSpPr>
        <p:spPr/>
        <p:txBody>
          <a:bodyPr/>
          <a:lstStyle>
            <a:lvl1pPr>
              <a:defRPr/>
            </a:lvl1pPr>
          </a:lstStyle>
          <a:p>
            <a:pPr>
              <a:defRPr/>
            </a:pPr>
            <a:fld id="{BB0004EE-DFE7-4311-A482-D6B25C775FE4}" type="slidenum">
              <a:rPr lang="sl-SI"/>
              <a:pPr>
                <a:defRPr/>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9BF4727-17BD-4323-81BC-649CC902BB9B}" type="datetimeFigureOut">
              <a:rPr lang="sl-SI"/>
              <a:pPr>
                <a:defRPr/>
              </a:pPr>
              <a:t>9. 02. 18</a:t>
            </a:fld>
            <a:endParaRPr lang="sl-SI"/>
          </a:p>
        </p:txBody>
      </p:sp>
      <p:sp>
        <p:nvSpPr>
          <p:cNvPr id="6" name="Footer Placeholder 4"/>
          <p:cNvSpPr>
            <a:spLocks noGrp="1"/>
          </p:cNvSpPr>
          <p:nvPr>
            <p:ph type="ftr" sz="quarter" idx="11"/>
          </p:nvPr>
        </p:nvSpPr>
        <p:spPr/>
        <p:txBody>
          <a:bodyPr/>
          <a:lstStyle>
            <a:lvl1pPr>
              <a:defRPr/>
            </a:lvl1pPr>
          </a:lstStyle>
          <a:p>
            <a:pPr>
              <a:defRPr/>
            </a:pPr>
            <a:endParaRPr lang="sl-SI"/>
          </a:p>
        </p:txBody>
      </p:sp>
      <p:sp>
        <p:nvSpPr>
          <p:cNvPr id="7" name="Slide Number Placeholder 5"/>
          <p:cNvSpPr>
            <a:spLocks noGrp="1"/>
          </p:cNvSpPr>
          <p:nvPr>
            <p:ph type="sldNum" sz="quarter" idx="12"/>
          </p:nvPr>
        </p:nvSpPr>
        <p:spPr/>
        <p:txBody>
          <a:bodyPr/>
          <a:lstStyle>
            <a:lvl1pPr>
              <a:defRPr/>
            </a:lvl1pPr>
          </a:lstStyle>
          <a:p>
            <a:pPr>
              <a:defRPr/>
            </a:pPr>
            <a:fld id="{23C49883-031F-4B87-83D6-C80E1509FA0C}" type="slidenum">
              <a:rPr lang="sl-SI"/>
              <a:pPr>
                <a:defRPr/>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9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sl-SI"/>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A151883-2762-49CF-8728-D2EAAB4AC7DC}" type="datetimeFigureOut">
              <a:rPr lang="sl-SI"/>
              <a:pPr>
                <a:defRPr/>
              </a:pPr>
              <a:t>9. 02. 18</a:t>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l-S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193DC91-2320-45D4-AB6C-3BD9B6113AF8}" type="slidenum">
              <a:rPr lang="sl-SI"/>
              <a:pPr>
                <a:defRPr/>
              </a:pPr>
              <a:t>‹#›</a:t>
            </a:fld>
            <a:endParaRPr lang="sl-SI"/>
          </a:p>
        </p:txBody>
      </p:sp>
    </p:spTree>
  </p:cSld>
  <p:clrMap bg1="lt1" tx1="dk1" bg2="lt2" tx2="dk2" accent1="accent1" accent2="accent2" accent3="accent3" accent4="accent4" accent5="accent5" accent6="accent6" hlink="hlink" folHlink="folHlink"/>
  <p:sldLayoutIdLst>
    <p:sldLayoutId id="2147483832" r:id="rId1"/>
    <p:sldLayoutId id="2147483823" r:id="rId2"/>
    <p:sldLayoutId id="2147483824" r:id="rId3"/>
    <p:sldLayoutId id="2147483825" r:id="rId4"/>
    <p:sldLayoutId id="2147483826" r:id="rId5"/>
    <p:sldLayoutId id="2147483827" r:id="rId6"/>
    <p:sldLayoutId id="2147483833" r:id="rId7"/>
    <p:sldLayoutId id="2147483828" r:id="rId8"/>
    <p:sldLayoutId id="2147483829" r:id="rId9"/>
    <p:sldLayoutId id="2147483830" r:id="rId10"/>
    <p:sldLayoutId id="21474838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tif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2996952"/>
            <a:ext cx="4176464" cy="2671041"/>
          </a:xfrm>
          <a:prstGeom prst="rect">
            <a:avLst/>
          </a:prstGeom>
        </p:spPr>
      </p:pic>
      <p:sp>
        <p:nvSpPr>
          <p:cNvPr id="19" name="Text Placeholder 4"/>
          <p:cNvSpPr txBox="1">
            <a:spLocks/>
          </p:cNvSpPr>
          <p:nvPr/>
        </p:nvSpPr>
        <p:spPr bwMode="auto">
          <a:xfrm>
            <a:off x="539552" y="3472018"/>
            <a:ext cx="3888432" cy="2195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l-SI" sz="1600" dirty="0">
                <a:latin typeface="Arial" charset="0"/>
                <a:ea typeface="Arial" charset="0"/>
                <a:cs typeface="Arial" charset="0"/>
              </a:rPr>
              <a:t>L</a:t>
            </a:r>
            <a:r>
              <a:rPr lang="en-GB" sz="1600" dirty="0" err="1">
                <a:latin typeface="Arial" charset="0"/>
                <a:ea typeface="Arial" charset="0"/>
                <a:cs typeface="Arial" charset="0"/>
              </a:rPr>
              <a:t>eading</a:t>
            </a:r>
            <a:r>
              <a:rPr lang="en-GB" sz="1600" dirty="0">
                <a:latin typeface="Arial" charset="0"/>
                <a:ea typeface="Arial" charset="0"/>
                <a:cs typeface="Arial" charset="0"/>
              </a:rPr>
              <a:t> research institution for natural sciences in Slovenia</a:t>
            </a:r>
            <a:endParaRPr lang="sl-SI" sz="1600" dirty="0">
              <a:latin typeface="Arial" charset="0"/>
              <a:ea typeface="Arial" charset="0"/>
              <a:cs typeface="Arial" charset="0"/>
            </a:endParaRPr>
          </a:p>
          <a:p>
            <a:r>
              <a:rPr lang="sl-SI" sz="1600" dirty="0">
                <a:latin typeface="Arial" charset="0"/>
                <a:ea typeface="Arial" charset="0"/>
                <a:cs typeface="Arial" charset="0"/>
              </a:rPr>
              <a:t>Founded in 1949</a:t>
            </a:r>
            <a:endParaRPr lang="en-GB" sz="1600" dirty="0">
              <a:latin typeface="Arial" charset="0"/>
              <a:ea typeface="Arial" charset="0"/>
              <a:cs typeface="Arial" charset="0"/>
            </a:endParaRPr>
          </a:p>
          <a:p>
            <a:r>
              <a:rPr lang="en-GB" sz="1600" dirty="0">
                <a:latin typeface="Arial" charset="0"/>
                <a:ea typeface="Arial" charset="0"/>
                <a:cs typeface="Arial" charset="0"/>
              </a:rPr>
              <a:t>Broad spectrum of basic and applied research</a:t>
            </a:r>
            <a:endParaRPr lang="sl-SI" sz="1600" dirty="0">
              <a:latin typeface="Arial" charset="0"/>
              <a:ea typeface="Arial" charset="0"/>
              <a:cs typeface="Arial" charset="0"/>
            </a:endParaRPr>
          </a:p>
          <a:p>
            <a:r>
              <a:rPr lang="sl-SI" sz="1600" dirty="0">
                <a:latin typeface="Arial" charset="0"/>
                <a:ea typeface="Arial" charset="0"/>
                <a:cs typeface="Arial" charset="0"/>
              </a:rPr>
              <a:t>S</a:t>
            </a:r>
            <a:r>
              <a:rPr lang="en-US" sz="1600" dirty="0" err="1">
                <a:latin typeface="Arial" charset="0"/>
                <a:ea typeface="Arial" charset="0"/>
                <a:cs typeface="Arial" charset="0"/>
              </a:rPr>
              <a:t>taff</a:t>
            </a:r>
            <a:r>
              <a:rPr lang="en-US" sz="1600" dirty="0">
                <a:latin typeface="Arial" charset="0"/>
                <a:ea typeface="Arial" charset="0"/>
                <a:cs typeface="Arial" charset="0"/>
              </a:rPr>
              <a:t> of more than 950 working in 27 research departments and several </a:t>
            </a:r>
            <a:r>
              <a:rPr lang="en-US" sz="1600" dirty="0" err="1">
                <a:latin typeface="Arial" charset="0"/>
                <a:ea typeface="Arial" charset="0"/>
                <a:cs typeface="Arial" charset="0"/>
              </a:rPr>
              <a:t>centres</a:t>
            </a:r>
            <a:endParaRPr lang="sl-SI" sz="1600" dirty="0">
              <a:latin typeface="Arial" charset="0"/>
              <a:ea typeface="Arial" charset="0"/>
              <a:cs typeface="Arial" charset="0"/>
            </a:endParaRPr>
          </a:p>
          <a:p>
            <a:pPr marL="0" indent="0">
              <a:buNone/>
            </a:pPr>
            <a:endParaRPr lang="sl-SI" sz="1600" dirty="0">
              <a:latin typeface="Arial" charset="0"/>
              <a:ea typeface="Arial" charset="0"/>
              <a:cs typeface="Arial" charset="0"/>
            </a:endParaRPr>
          </a:p>
        </p:txBody>
      </p:sp>
      <p:sp>
        <p:nvSpPr>
          <p:cNvPr id="2" name="TextBox 1"/>
          <p:cNvSpPr txBox="1"/>
          <p:nvPr/>
        </p:nvSpPr>
        <p:spPr>
          <a:xfrm>
            <a:off x="-30256" y="692696"/>
            <a:ext cx="9144000" cy="1723549"/>
          </a:xfrm>
          <a:prstGeom prst="rect">
            <a:avLst/>
          </a:prstGeom>
          <a:noFill/>
        </p:spPr>
        <p:txBody>
          <a:bodyPr wrap="square" rtlCol="0">
            <a:spAutoFit/>
          </a:bodyPr>
          <a:lstStyle/>
          <a:p>
            <a:pPr algn="ctr"/>
            <a:r>
              <a:rPr lang="sl-SI" sz="2400" b="1" dirty="0">
                <a:latin typeface="Arial" panose="020B0604020202020204" pitchFamily="34" charset="0"/>
                <a:cs typeface="Arial" panose="020B0604020202020204" pitchFamily="34" charset="0"/>
              </a:rPr>
              <a:t>Nanostructured materials, sensors, fuel cells, testing of materials and development of cyber security systems</a:t>
            </a:r>
          </a:p>
          <a:p>
            <a:pPr algn="ctr"/>
            <a:endParaRPr lang="sl-SI" dirty="0">
              <a:latin typeface="Arial" panose="020B0604020202020204" pitchFamily="34" charset="0"/>
              <a:cs typeface="Arial" panose="020B0604020202020204" pitchFamily="34" charset="0"/>
            </a:endParaRPr>
          </a:p>
          <a:p>
            <a:pPr algn="ctr"/>
            <a:r>
              <a:rPr lang="sl-SI" sz="2000" dirty="0">
                <a:latin typeface="Arial" panose="020B0604020202020204" pitchFamily="34" charset="0"/>
                <a:cs typeface="Arial" panose="020B0604020202020204" pitchFamily="34" charset="0"/>
              </a:rPr>
              <a:t>Dr. Gregor Dolanc, Prof. Dr. Janez Dolinšek</a:t>
            </a:r>
          </a:p>
          <a:p>
            <a:pPr algn="ctr"/>
            <a:r>
              <a:rPr lang="sl-SI" sz="2000" dirty="0">
                <a:latin typeface="Arial" panose="020B0604020202020204" pitchFamily="34" charset="0"/>
                <a:cs typeface="Arial" panose="020B0604020202020204" pitchFamily="34" charset="0"/>
              </a:rPr>
              <a:t>Jožef Stefan Institute, Ljubljana, Slovenia</a:t>
            </a:r>
          </a:p>
        </p:txBody>
      </p:sp>
    </p:spTree>
    <p:extLst>
      <p:ext uri="{BB962C8B-B14F-4D97-AF65-F5344CB8AC3E}">
        <p14:creationId xmlns:p14="http://schemas.microsoft.com/office/powerpoint/2010/main" val="1034052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5314"/>
          <a:stretch/>
        </p:blipFill>
        <p:spPr>
          <a:xfrm>
            <a:off x="251520" y="3451497"/>
            <a:ext cx="3744416" cy="3262391"/>
          </a:xfrm>
          <a:prstGeom prst="rect">
            <a:avLst/>
          </a:prstGeom>
        </p:spPr>
      </p:pic>
      <p:sp>
        <p:nvSpPr>
          <p:cNvPr id="3" name="Title 1"/>
          <p:cNvSpPr txBox="1">
            <a:spLocks/>
          </p:cNvSpPr>
          <p:nvPr/>
        </p:nvSpPr>
        <p:spPr>
          <a:xfrm>
            <a:off x="539552" y="18864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sl-SI" sz="2000" b="1" dirty="0">
                <a:solidFill>
                  <a:schemeClr val="bg2">
                    <a:lumMod val="25000"/>
                  </a:schemeClr>
                </a:solidFill>
                <a:latin typeface="Arial" panose="020B0604020202020204" pitchFamily="34" charset="0"/>
                <a:cs typeface="Arial" panose="020B0604020202020204" pitchFamily="34" charset="0"/>
              </a:rPr>
              <a:t>Detection of vapour traces of illicit and hazardous chemicals in </a:t>
            </a:r>
            <a:r>
              <a:rPr lang="sl-SI" sz="2000" b="1" dirty="0" err="1">
                <a:solidFill>
                  <a:schemeClr val="bg2">
                    <a:lumMod val="25000"/>
                  </a:schemeClr>
                </a:solidFill>
                <a:latin typeface="Arial" panose="020B0604020202020204" pitchFamily="34" charset="0"/>
                <a:cs typeface="Arial" panose="020B0604020202020204" pitchFamily="34" charset="0"/>
              </a:rPr>
              <a:t>air</a:t>
            </a:r>
            <a:endParaRPr lang="sl-SI" sz="2000" b="1" dirty="0">
              <a:solidFill>
                <a:schemeClr val="bg2">
                  <a:lumMod val="25000"/>
                </a:schemeClr>
              </a:solidFill>
              <a:latin typeface="Arial" panose="020B0604020202020204" pitchFamily="34" charset="0"/>
              <a:cs typeface="Arial" panose="020B0604020202020204" pitchFamily="34" charset="0"/>
            </a:endParaRPr>
          </a:p>
          <a:p>
            <a:r>
              <a:rPr lang="sl-SI" sz="2000" b="1" dirty="0">
                <a:solidFill>
                  <a:schemeClr val="bg2">
                    <a:lumMod val="25000"/>
                  </a:schemeClr>
                </a:solidFill>
                <a:latin typeface="Arial" panose="020B0604020202020204" pitchFamily="34" charset="0"/>
                <a:cs typeface="Arial" panose="020B0604020202020204" pitchFamily="34" charset="0"/>
              </a:rPr>
              <a:t>(„</a:t>
            </a:r>
            <a:r>
              <a:rPr lang="sl-SI" sz="2000" b="1" dirty="0" err="1">
                <a:solidFill>
                  <a:schemeClr val="bg2">
                    <a:lumMod val="25000"/>
                  </a:schemeClr>
                </a:solidFill>
                <a:latin typeface="Arial" panose="020B0604020202020204" pitchFamily="34" charset="0"/>
                <a:cs typeface="Arial" panose="020B0604020202020204" pitchFamily="34" charset="0"/>
              </a:rPr>
              <a:t>Artificial</a:t>
            </a:r>
            <a:r>
              <a:rPr lang="sl-SI" sz="2000" b="1" dirty="0">
                <a:solidFill>
                  <a:schemeClr val="bg2">
                    <a:lumMod val="25000"/>
                  </a:schemeClr>
                </a:solidFill>
                <a:latin typeface="Arial" panose="020B0604020202020204" pitchFamily="34" charset="0"/>
                <a:cs typeface="Arial" panose="020B0604020202020204" pitchFamily="34" charset="0"/>
              </a:rPr>
              <a:t> </a:t>
            </a:r>
            <a:r>
              <a:rPr lang="sl-SI" sz="2000" b="1" dirty="0" err="1">
                <a:solidFill>
                  <a:schemeClr val="bg2">
                    <a:lumMod val="25000"/>
                  </a:schemeClr>
                </a:solidFill>
                <a:latin typeface="Arial" panose="020B0604020202020204" pitchFamily="34" charset="0"/>
                <a:cs typeface="Arial" panose="020B0604020202020204" pitchFamily="34" charset="0"/>
              </a:rPr>
              <a:t>nose</a:t>
            </a:r>
            <a:r>
              <a:rPr lang="sl-SI" sz="2000" b="1" dirty="0">
                <a:solidFill>
                  <a:schemeClr val="bg2">
                    <a:lumMod val="25000"/>
                  </a:schemeClr>
                </a:solidFill>
                <a:latin typeface="Arial" panose="020B0604020202020204" pitchFamily="34" charset="0"/>
                <a:cs typeface="Arial" panose="020B0604020202020204" pitchFamily="34" charset="0"/>
              </a:rPr>
              <a:t>“)</a:t>
            </a:r>
            <a:endParaRPr lang="en-US" sz="2000" b="1" dirty="0">
              <a:solidFill>
                <a:schemeClr val="bg2">
                  <a:lumMod val="25000"/>
                </a:schemeClr>
              </a:solidFill>
              <a:latin typeface="Arial" panose="020B0604020202020204" pitchFamily="34" charset="0"/>
              <a:cs typeface="Arial" panose="020B0604020202020204" pitchFamily="34" charset="0"/>
            </a:endParaRPr>
          </a:p>
        </p:txBody>
      </p:sp>
      <p:pic>
        <p:nvPicPr>
          <p:cNvPr id="4" name="Picture 8" descr="Sensor_after_mod_sensing.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5724128" y="1005049"/>
            <a:ext cx="3303992" cy="2372600"/>
          </a:xfrm>
          <a:prstGeom prst="rect">
            <a:avLst/>
          </a:prstGeom>
          <a:noFill/>
          <a:ln w="9525">
            <a:noFill/>
            <a:miter lim="800000"/>
            <a:headEnd/>
            <a:tailEnd/>
          </a:ln>
        </p:spPr>
      </p:pic>
      <p:sp>
        <p:nvSpPr>
          <p:cNvPr id="6" name="Title 1"/>
          <p:cNvSpPr txBox="1">
            <a:spLocks/>
          </p:cNvSpPr>
          <p:nvPr/>
        </p:nvSpPr>
        <p:spPr>
          <a:xfrm>
            <a:off x="179513" y="1124744"/>
            <a:ext cx="5616623" cy="1756429"/>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sl-SI" sz="1800" dirty="0">
                <a:latin typeface="Arial" panose="020B0604020202020204" pitchFamily="34" charset="0"/>
                <a:cs typeface="Arial" panose="020B0604020202020204" pitchFamily="34" charset="0"/>
              </a:rPr>
              <a:t>Detection limit:</a:t>
            </a:r>
          </a:p>
          <a:p>
            <a:pPr marL="342900" indent="-342900" algn="l">
              <a:buFont typeface="Arial" panose="020B0604020202020204" pitchFamily="34" charset="0"/>
              <a:buChar char="•"/>
            </a:pPr>
            <a:r>
              <a:rPr lang="sl-SI" sz="1800" dirty="0">
                <a:latin typeface="Arial" panose="020B0604020202020204" pitchFamily="34" charset="0"/>
                <a:cs typeface="Arial" panose="020B0604020202020204" pitchFamily="34" charset="0"/>
              </a:rPr>
              <a:t>1 molecule of TNT in 10</a:t>
            </a:r>
            <a:r>
              <a:rPr lang="sl-SI" sz="1800" baseline="30000" dirty="0">
                <a:latin typeface="Arial" panose="020B0604020202020204" pitchFamily="34" charset="0"/>
                <a:cs typeface="Arial" panose="020B0604020202020204" pitchFamily="34" charset="0"/>
              </a:rPr>
              <a:t>12</a:t>
            </a:r>
            <a:r>
              <a:rPr lang="sl-SI" sz="1800" dirty="0">
                <a:latin typeface="Arial" panose="020B0604020202020204" pitchFamily="34" charset="0"/>
                <a:cs typeface="Arial" panose="020B0604020202020204" pitchFamily="34" charset="0"/>
              </a:rPr>
              <a:t> molecules of </a:t>
            </a:r>
            <a:r>
              <a:rPr lang="sl-SI" sz="1800" dirty="0" err="1">
                <a:latin typeface="Arial" panose="020B0604020202020204" pitchFamily="34" charset="0"/>
                <a:cs typeface="Arial" panose="020B0604020202020204" pitchFamily="34" charset="0"/>
              </a:rPr>
              <a:t>air</a:t>
            </a:r>
            <a:r>
              <a:rPr lang="sl-SI" sz="1800" dirty="0">
                <a:latin typeface="Arial" panose="020B0604020202020204" pitchFamily="34" charset="0"/>
                <a:cs typeface="Arial" panose="020B0604020202020204" pitchFamily="34" charset="0"/>
              </a:rPr>
              <a:t> </a:t>
            </a:r>
          </a:p>
          <a:p>
            <a:pPr algn="l"/>
            <a:r>
              <a:rPr lang="sl-SI" sz="1800" dirty="0">
                <a:latin typeface="Arial" panose="020B0604020202020204" pitchFamily="34" charset="0"/>
                <a:cs typeface="Arial" panose="020B0604020202020204" pitchFamily="34" charset="0"/>
              </a:rPr>
              <a:t>                                     </a:t>
            </a:r>
            <a:r>
              <a:rPr lang="sl-SI" sz="1800" dirty="0" err="1">
                <a:latin typeface="Arial" panose="020B0604020202020204" pitchFamily="34" charset="0"/>
                <a:cs typeface="Arial" panose="020B0604020202020204" pitchFamily="34" charset="0"/>
              </a:rPr>
              <a:t>or</a:t>
            </a:r>
            <a:endParaRPr lang="sl-SI" sz="18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sl-SI" sz="1800" dirty="0">
                <a:latin typeface="Arial" panose="020B0604020202020204" pitchFamily="34" charset="0"/>
                <a:cs typeface="Arial" panose="020B0604020202020204" pitchFamily="34" charset="0"/>
              </a:rPr>
              <a:t>1 molecule of RDX in 10</a:t>
            </a:r>
            <a:r>
              <a:rPr lang="sl-SI" sz="1800" baseline="30000" dirty="0">
                <a:latin typeface="Arial" panose="020B0604020202020204" pitchFamily="34" charset="0"/>
                <a:cs typeface="Arial" panose="020B0604020202020204" pitchFamily="34" charset="0"/>
              </a:rPr>
              <a:t>13</a:t>
            </a:r>
            <a:r>
              <a:rPr lang="sl-SI" sz="1800" dirty="0">
                <a:latin typeface="Arial" panose="020B0604020202020204" pitchFamily="34" charset="0"/>
                <a:cs typeface="Arial" panose="020B0604020202020204" pitchFamily="34" charset="0"/>
              </a:rPr>
              <a:t> molecules of air</a:t>
            </a:r>
          </a:p>
          <a:p>
            <a:pPr algn="l"/>
            <a:endParaRPr lang="sl-SI" sz="2400" dirty="0"/>
          </a:p>
          <a:p>
            <a:pPr algn="l"/>
            <a:endParaRPr lang="sl-SI" sz="2400" dirty="0"/>
          </a:p>
          <a:p>
            <a:pPr algn="l"/>
            <a:endParaRPr lang="en-US" sz="2400" dirty="0"/>
          </a:p>
        </p:txBody>
      </p:sp>
      <p:sp>
        <p:nvSpPr>
          <p:cNvPr id="8" name="Title 1"/>
          <p:cNvSpPr txBox="1">
            <a:spLocks/>
          </p:cNvSpPr>
          <p:nvPr/>
        </p:nvSpPr>
        <p:spPr>
          <a:xfrm>
            <a:off x="4188567" y="3447580"/>
            <a:ext cx="4610281" cy="151661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285750" indent="-285750" algn="l">
              <a:buFont typeface="Arial" panose="020B0604020202020204" pitchFamily="34" charset="0"/>
              <a:buChar char="•"/>
            </a:pPr>
            <a:r>
              <a:rPr lang="sl-SI" sz="1800" dirty="0">
                <a:latin typeface="Arial" panose="020B0604020202020204" pitchFamily="34" charset="0"/>
                <a:cs typeface="Arial" panose="020B0604020202020204" pitchFamily="34" charset="0"/>
              </a:rPr>
              <a:t>Multiple sensors with different modification layers + artificial inteligence </a:t>
            </a:r>
            <a:r>
              <a:rPr lang="sl-SI" sz="1800" dirty="0">
                <a:latin typeface="Arial" panose="020B0604020202020204" pitchFamily="34" charset="0"/>
                <a:cs typeface="Arial" panose="020B0604020202020204" pitchFamily="34" charset="0"/>
                <a:sym typeface="Symbol" panose="05050102010706020507" pitchFamily="18" charset="2"/>
              </a:rPr>
              <a:t> </a:t>
            </a:r>
            <a:r>
              <a:rPr lang="sl-SI" sz="1800" dirty="0">
                <a:latin typeface="Arial" panose="020B0604020202020204" pitchFamily="34" charset="0"/>
                <a:cs typeface="Arial" panose="020B0604020202020204" pitchFamily="34" charset="0"/>
              </a:rPr>
              <a:t>Chemical selectivity</a:t>
            </a:r>
          </a:p>
          <a:p>
            <a:pPr marL="285750" indent="-285750" algn="l">
              <a:buFont typeface="Arial" panose="020B0604020202020204" pitchFamily="34" charset="0"/>
              <a:buChar char="•"/>
            </a:pPr>
            <a:r>
              <a:rPr lang="sl-SI" sz="1800" dirty="0">
                <a:latin typeface="Arial" panose="020B0604020202020204" pitchFamily="34" charset="0"/>
                <a:cs typeface="Arial" panose="020B0604020202020204" pitchFamily="34" charset="0"/>
              </a:rPr>
              <a:t>Currently up to 16 different sensors </a:t>
            </a:r>
          </a:p>
          <a:p>
            <a:pPr algn="l"/>
            <a:endParaRPr lang="sl-SI" sz="2400" dirty="0"/>
          </a:p>
          <a:p>
            <a:pPr algn="l"/>
            <a:endParaRPr lang="en-US" sz="2400" dirty="0"/>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r="50998" b="67417"/>
          <a:stretch/>
        </p:blipFill>
        <p:spPr>
          <a:xfrm>
            <a:off x="4192297" y="5004637"/>
            <a:ext cx="2250041" cy="1719575"/>
          </a:xfrm>
          <a:prstGeom prst="rect">
            <a:avLst/>
          </a:prstGeom>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r="52632"/>
          <a:stretch/>
        </p:blipFill>
        <p:spPr>
          <a:xfrm>
            <a:off x="6516216" y="5004637"/>
            <a:ext cx="2295880" cy="1709251"/>
          </a:xfrm>
          <a:prstGeom prst="rect">
            <a:avLst/>
          </a:prstGeom>
        </p:spPr>
      </p:pic>
    </p:spTree>
    <p:extLst>
      <p:ext uri="{BB962C8B-B14F-4D97-AF65-F5344CB8AC3E}">
        <p14:creationId xmlns:p14="http://schemas.microsoft.com/office/powerpoint/2010/main" val="1466603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178" y="1288778"/>
            <a:ext cx="6562725" cy="777875"/>
          </a:xfrm>
        </p:spPr>
        <p:txBody>
          <a:bodyPr/>
          <a:lstStyle/>
          <a:p>
            <a:pPr algn="l"/>
            <a:r>
              <a:rPr lang="sl-SI" sz="2400" b="1" dirty="0" err="1">
                <a:solidFill>
                  <a:schemeClr val="bg2">
                    <a:lumMod val="25000"/>
                  </a:schemeClr>
                </a:solidFill>
                <a:latin typeface="Arial" panose="020B0604020202020204" pitchFamily="34" charset="0"/>
                <a:cs typeface="Arial" panose="020B0604020202020204" pitchFamily="34" charset="0"/>
              </a:rPr>
              <a:t>Contacts</a:t>
            </a:r>
            <a:r>
              <a:rPr lang="sl-SI" sz="2400" b="1" dirty="0">
                <a:solidFill>
                  <a:schemeClr val="bg2">
                    <a:lumMod val="25000"/>
                  </a:schemeClr>
                </a:solidFill>
                <a:latin typeface="Arial" panose="020B0604020202020204" pitchFamily="34" charset="0"/>
                <a:cs typeface="Arial" panose="020B0604020202020204" pitchFamily="34" charset="0"/>
              </a:rPr>
              <a:t> </a:t>
            </a:r>
            <a:r>
              <a:rPr lang="sl-SI" sz="1600" b="1" dirty="0">
                <a:solidFill>
                  <a:schemeClr val="bg2">
                    <a:lumMod val="25000"/>
                  </a:schemeClr>
                </a:solidFill>
                <a:latin typeface="Arial" panose="020B0604020202020204" pitchFamily="34" charset="0"/>
                <a:cs typeface="Arial" panose="020B0604020202020204" pitchFamily="34" charset="0"/>
              </a:rPr>
              <a:t>(</a:t>
            </a:r>
            <a:r>
              <a:rPr lang="sl-SI" sz="1600" b="1" dirty="0" err="1">
                <a:solidFill>
                  <a:schemeClr val="bg2">
                    <a:lumMod val="25000"/>
                  </a:schemeClr>
                </a:solidFill>
                <a:latin typeface="Arial" panose="020B0604020202020204" pitchFamily="34" charset="0"/>
                <a:cs typeface="Arial" panose="020B0604020202020204" pitchFamily="34" charset="0"/>
              </a:rPr>
              <a:t>by</a:t>
            </a:r>
            <a:r>
              <a:rPr lang="sl-SI" sz="1600" b="1" dirty="0">
                <a:solidFill>
                  <a:schemeClr val="bg2">
                    <a:lumMod val="25000"/>
                  </a:schemeClr>
                </a:solidFill>
                <a:latin typeface="Arial" panose="020B0604020202020204" pitchFamily="34" charset="0"/>
                <a:cs typeface="Arial" panose="020B0604020202020204" pitchFamily="34" charset="0"/>
              </a:rPr>
              <a:t> </a:t>
            </a:r>
            <a:r>
              <a:rPr lang="sl-SI" sz="1600" b="1" dirty="0" err="1">
                <a:solidFill>
                  <a:schemeClr val="bg2">
                    <a:lumMod val="25000"/>
                  </a:schemeClr>
                </a:solidFill>
                <a:latin typeface="Arial" panose="020B0604020202020204" pitchFamily="34" charset="0"/>
                <a:cs typeface="Arial" panose="020B0604020202020204" pitchFamily="34" charset="0"/>
              </a:rPr>
              <a:t>topic</a:t>
            </a:r>
            <a:r>
              <a:rPr lang="sl-SI" sz="1600" b="1" dirty="0">
                <a:solidFill>
                  <a:schemeClr val="bg2">
                    <a:lumMod val="25000"/>
                  </a:schemeClr>
                </a:solidFill>
                <a:latin typeface="Arial" panose="020B0604020202020204" pitchFamily="34" charset="0"/>
                <a:cs typeface="Arial" panose="020B0604020202020204" pitchFamily="34" charset="0"/>
              </a:rPr>
              <a:t>)</a:t>
            </a:r>
            <a:r>
              <a:rPr lang="sl-SI" sz="2400" b="1" dirty="0">
                <a:solidFill>
                  <a:schemeClr val="bg2">
                    <a:lumMod val="25000"/>
                  </a:schemeClr>
                </a:solidFill>
                <a:latin typeface="Arial" panose="020B0604020202020204" pitchFamily="34" charset="0"/>
                <a:cs typeface="Arial" panose="020B0604020202020204" pitchFamily="34" charset="0"/>
              </a:rPr>
              <a:t>:</a:t>
            </a:r>
          </a:p>
        </p:txBody>
      </p:sp>
      <p:sp>
        <p:nvSpPr>
          <p:cNvPr id="3" name="Content Placeholder 2"/>
          <p:cNvSpPr>
            <a:spLocks noGrp="1"/>
          </p:cNvSpPr>
          <p:nvPr>
            <p:ph idx="4294967295"/>
          </p:nvPr>
        </p:nvSpPr>
        <p:spPr>
          <a:xfrm>
            <a:off x="1148530" y="1988840"/>
            <a:ext cx="6879854" cy="4325447"/>
          </a:xfrm>
          <a:ln w="25400" cmpd="sng">
            <a:solidFill>
              <a:schemeClr val="bg2">
                <a:lumMod val="50000"/>
              </a:schemeClr>
            </a:solidFill>
          </a:ln>
        </p:spPr>
        <p:txBody>
          <a:bodyPr/>
          <a:lstStyle/>
          <a:p>
            <a:r>
              <a:rPr lang="en-US" sz="1600" kern="0" dirty="0">
                <a:latin typeface="Arial" charset="0"/>
              </a:rPr>
              <a:t>Systems and Control</a:t>
            </a:r>
            <a:r>
              <a:rPr lang="sl-SI" sz="1600" kern="0" dirty="0">
                <a:latin typeface="Arial" charset="0"/>
              </a:rPr>
              <a:t>:</a:t>
            </a:r>
          </a:p>
          <a:p>
            <a:pPr>
              <a:buFont typeface="Wingdings" panose="05000000000000000000" pitchFamily="2" charset="2"/>
              <a:buChar char="Ø"/>
            </a:pPr>
            <a:r>
              <a:rPr lang="sl-SI" sz="1600" kern="0" dirty="0">
                <a:latin typeface="Arial" charset="0"/>
              </a:rPr>
              <a:t>Dr. Gregor Dolanc: </a:t>
            </a:r>
            <a:r>
              <a:rPr lang="en-US" sz="1600" kern="0" dirty="0">
                <a:latin typeface="Arial" charset="0"/>
              </a:rPr>
              <a:t>gregor.dolanc@ijs.si</a:t>
            </a:r>
          </a:p>
          <a:p>
            <a:pPr marL="400050" lvl="1" indent="0">
              <a:buNone/>
            </a:pPr>
            <a:r>
              <a:rPr lang="sl-SI" sz="1200" kern="0" dirty="0">
                <a:latin typeface="Arial" charset="0"/>
              </a:rPr>
              <a:t>      </a:t>
            </a:r>
            <a:endParaRPr lang="en-US" sz="1200" kern="0" dirty="0">
              <a:latin typeface="Arial" charset="0"/>
            </a:endParaRPr>
          </a:p>
          <a:p>
            <a:r>
              <a:rPr lang="en-US" sz="1600" kern="0" dirty="0">
                <a:latin typeface="Arial" charset="0"/>
              </a:rPr>
              <a:t>Laboratory for Open Systems and Networks</a:t>
            </a:r>
            <a:r>
              <a:rPr lang="sl-SI" sz="1600" kern="0" dirty="0">
                <a:latin typeface="Arial" charset="0"/>
              </a:rPr>
              <a:t>:</a:t>
            </a:r>
          </a:p>
          <a:p>
            <a:pPr>
              <a:buFont typeface="Wingdings" panose="05000000000000000000" pitchFamily="2" charset="2"/>
              <a:buChar char="Ø"/>
            </a:pPr>
            <a:r>
              <a:rPr lang="sl-SI" sz="1600" kern="0" dirty="0">
                <a:latin typeface="Arial" charset="0"/>
                <a:cs typeface="Arial" panose="020B0604020202020204" pitchFamily="34" charset="0"/>
              </a:rPr>
              <a:t>Dr. Dušan Gabrijelčič: Dusan.Gabrijelcic@ijs.si</a:t>
            </a:r>
          </a:p>
          <a:p>
            <a:pPr marL="0" indent="0">
              <a:buNone/>
            </a:pPr>
            <a:endParaRPr lang="sl-SI" sz="1200" kern="0" dirty="0">
              <a:latin typeface="Arial" charset="0"/>
              <a:cs typeface="Arial" panose="020B0604020202020204" pitchFamily="34" charset="0"/>
            </a:endParaRPr>
          </a:p>
          <a:p>
            <a:pPr marL="0" indent="0">
              <a:buNone/>
            </a:pPr>
            <a:r>
              <a:rPr lang="sl-SI" sz="1200" kern="0" dirty="0">
                <a:latin typeface="Arial" charset="0"/>
                <a:cs typeface="Arial" panose="020B0604020202020204" pitchFamily="34" charset="0"/>
              </a:rPr>
              <a:t> </a:t>
            </a:r>
            <a:r>
              <a:rPr lang="sl-SI" sz="1200" kern="0" dirty="0">
                <a:latin typeface="Calibri" panose="020F0502020204030204" pitchFamily="34" charset="0"/>
                <a:cs typeface="Calibri" panose="020F0502020204030204" pitchFamily="34" charset="0"/>
              </a:rPr>
              <a:t>•       </a:t>
            </a:r>
            <a:r>
              <a:rPr lang="sl-SI" sz="1600" kern="0" dirty="0" err="1">
                <a:latin typeface="Arial" charset="0"/>
              </a:rPr>
              <a:t>Nanostructured</a:t>
            </a:r>
            <a:r>
              <a:rPr lang="sl-SI" sz="1600" kern="0" dirty="0">
                <a:latin typeface="Arial" charset="0"/>
              </a:rPr>
              <a:t> </a:t>
            </a:r>
            <a:r>
              <a:rPr lang="sl-SI" sz="1600" kern="0" dirty="0" err="1">
                <a:latin typeface="Arial" charset="0"/>
              </a:rPr>
              <a:t>materials</a:t>
            </a:r>
            <a:r>
              <a:rPr lang="sl-SI" sz="1600" kern="0" dirty="0">
                <a:latin typeface="Arial" charset="0"/>
              </a:rPr>
              <a:t>:</a:t>
            </a:r>
          </a:p>
          <a:p>
            <a:pPr>
              <a:buFont typeface="Wingdings" panose="05000000000000000000" pitchFamily="2" charset="2"/>
              <a:buChar char="Ø"/>
            </a:pPr>
            <a:r>
              <a:rPr lang="sl-SI" sz="1600" kern="0" dirty="0">
                <a:latin typeface="Arial" charset="0"/>
              </a:rPr>
              <a:t> Prof. dr. Spomenka Kobe: Spomenka.Kobe@ijs.si</a:t>
            </a:r>
          </a:p>
          <a:p>
            <a:pPr marL="0" indent="0" algn="ctr">
              <a:buNone/>
            </a:pPr>
            <a:endParaRPr lang="sl-SI" sz="1200" kern="0" dirty="0">
              <a:latin typeface="Arial" panose="020B0604020202020204" pitchFamily="34" charset="0"/>
              <a:cs typeface="Arial" panose="020B0604020202020204" pitchFamily="34" charset="0"/>
            </a:endParaRPr>
          </a:p>
          <a:p>
            <a:pPr marL="0" indent="0">
              <a:buNone/>
            </a:pPr>
            <a:r>
              <a:rPr lang="sl-SI" sz="1200" kern="0" dirty="0">
                <a:latin typeface="Calibri" panose="020F0502020204030204" pitchFamily="34" charset="0"/>
                <a:cs typeface="Calibri" panose="020F0502020204030204" pitchFamily="34" charset="0"/>
              </a:rPr>
              <a:t>•       </a:t>
            </a:r>
            <a:r>
              <a:rPr lang="sl-SI" sz="1600" kern="0" dirty="0" err="1">
                <a:latin typeface="Arial" charset="0"/>
              </a:rPr>
              <a:t>Condensed</a:t>
            </a:r>
            <a:r>
              <a:rPr lang="sl-SI" sz="1600" kern="0" dirty="0">
                <a:latin typeface="Arial" charset="0"/>
              </a:rPr>
              <a:t> </a:t>
            </a:r>
            <a:r>
              <a:rPr lang="sl-SI" sz="1600" kern="0" dirty="0" err="1">
                <a:latin typeface="Arial" charset="0"/>
              </a:rPr>
              <a:t>matter</a:t>
            </a:r>
            <a:r>
              <a:rPr lang="sl-SI" sz="1600" kern="0" dirty="0">
                <a:latin typeface="Arial" charset="0"/>
              </a:rPr>
              <a:t> </a:t>
            </a:r>
            <a:r>
              <a:rPr lang="sl-SI" sz="1600" kern="0" dirty="0" err="1">
                <a:latin typeface="Arial" charset="0"/>
              </a:rPr>
              <a:t>physics</a:t>
            </a:r>
            <a:r>
              <a:rPr lang="sl-SI" sz="1600" kern="0" dirty="0">
                <a:latin typeface="Arial" charset="0"/>
              </a:rPr>
              <a:t>:</a:t>
            </a:r>
          </a:p>
          <a:p>
            <a:pPr>
              <a:buFont typeface="Wingdings" panose="05000000000000000000" pitchFamily="2" charset="2"/>
              <a:buChar char="Ø"/>
            </a:pPr>
            <a:r>
              <a:rPr lang="sl-SI" sz="1600" kern="0" dirty="0">
                <a:latin typeface="Arial" charset="0"/>
              </a:rPr>
              <a:t>Prof. dr. Janez Dolinšek: Jani.Dolinsek@ijs.si</a:t>
            </a:r>
          </a:p>
          <a:p>
            <a:pPr marL="0" indent="0">
              <a:buNone/>
            </a:pPr>
            <a:endParaRPr lang="sl-SI" sz="1200" kern="0" dirty="0">
              <a:latin typeface="Arial" charset="0"/>
            </a:endParaRPr>
          </a:p>
          <a:p>
            <a:pPr>
              <a:buFont typeface="Arial" panose="020B0604020202020204" pitchFamily="34" charset="0"/>
              <a:buChar char="•"/>
            </a:pPr>
            <a:r>
              <a:rPr lang="sl-SI" sz="1600" b="1" dirty="0">
                <a:latin typeface="Arial" panose="020B0604020202020204" pitchFamily="34" charset="0"/>
                <a:cs typeface="Arial" panose="020B0604020202020204" pitchFamily="34" charset="0"/>
              </a:rPr>
              <a:t>„</a:t>
            </a:r>
            <a:r>
              <a:rPr lang="sl-SI" sz="1600" dirty="0" err="1">
                <a:latin typeface="Arial" panose="020B0604020202020204" pitchFamily="34" charset="0"/>
                <a:cs typeface="Arial" panose="020B0604020202020204" pitchFamily="34" charset="0"/>
              </a:rPr>
              <a:t>Artificial</a:t>
            </a:r>
            <a:r>
              <a:rPr lang="sl-SI" sz="1600" dirty="0">
                <a:latin typeface="Arial" panose="020B0604020202020204" pitchFamily="34" charset="0"/>
                <a:cs typeface="Arial" panose="020B0604020202020204" pitchFamily="34" charset="0"/>
              </a:rPr>
              <a:t> </a:t>
            </a:r>
            <a:r>
              <a:rPr lang="sl-SI" sz="1600" dirty="0" err="1">
                <a:latin typeface="Arial" panose="020B0604020202020204" pitchFamily="34" charset="0"/>
                <a:cs typeface="Arial" panose="020B0604020202020204" pitchFamily="34" charset="0"/>
              </a:rPr>
              <a:t>nose</a:t>
            </a:r>
            <a:r>
              <a:rPr lang="sl-SI" sz="1800" dirty="0">
                <a:latin typeface="Arial" panose="020B0604020202020204" pitchFamily="34" charset="0"/>
                <a:cs typeface="Arial" panose="020B0604020202020204" pitchFamily="34" charset="0"/>
              </a:rPr>
              <a:t>“:</a:t>
            </a:r>
            <a:endParaRPr lang="en-US" sz="1600" kern="0" dirty="0">
              <a:latin typeface="Arial" charset="0"/>
            </a:endParaRPr>
          </a:p>
          <a:p>
            <a:pPr>
              <a:buFont typeface="Wingdings" panose="05000000000000000000" pitchFamily="2" charset="2"/>
              <a:buChar char="Ø"/>
            </a:pPr>
            <a:r>
              <a:rPr lang="sl-SI" sz="1600" kern="0" dirty="0">
                <a:latin typeface="Arial" charset="0"/>
              </a:rPr>
              <a:t>Prof. dr. Igor Muševič: Igor.Musevic@ijs.si</a:t>
            </a:r>
          </a:p>
          <a:p>
            <a:pPr marL="0" indent="0">
              <a:buNone/>
            </a:pPr>
            <a:endParaRPr lang="sl-SI" sz="1600" kern="0" dirty="0">
              <a:latin typeface="Arial" charset="0"/>
            </a:endParaRPr>
          </a:p>
          <a:p>
            <a:pPr marL="0" indent="0">
              <a:buNone/>
            </a:pPr>
            <a:endParaRPr lang="sl-SI" sz="1600" kern="0" dirty="0">
              <a:latin typeface="Arial" charset="0"/>
            </a:endParaRPr>
          </a:p>
          <a:p>
            <a:pPr marL="0" indent="0">
              <a:buNone/>
            </a:pPr>
            <a:endParaRPr lang="sl-SI" sz="1600" kern="0" dirty="0">
              <a:latin typeface="Arial" charset="0"/>
              <a:cs typeface="Arial" panose="020B0604020202020204" pitchFamily="34" charset="0"/>
            </a:endParaRPr>
          </a:p>
          <a:p>
            <a:pPr marL="0" indent="0">
              <a:buNone/>
            </a:pPr>
            <a:endParaRPr lang="sl-SI" sz="1600" dirty="0">
              <a:latin typeface="Arial" panose="020B0604020202020204" pitchFamily="34" charset="0"/>
              <a:cs typeface="Arial" panose="020B0604020202020204" pitchFamily="34" charset="0"/>
            </a:endParaRPr>
          </a:p>
          <a:p>
            <a:pPr marL="0" indent="0">
              <a:buNone/>
            </a:pPr>
            <a:r>
              <a:rPr lang="sl-SI" dirty="0"/>
              <a:t> </a:t>
            </a:r>
          </a:p>
        </p:txBody>
      </p:sp>
      <p:grpSp>
        <p:nvGrpSpPr>
          <p:cNvPr id="4" name="Group 3"/>
          <p:cNvGrpSpPr>
            <a:grpSpLocks/>
          </p:cNvGrpSpPr>
          <p:nvPr/>
        </p:nvGrpSpPr>
        <p:grpSpPr bwMode="auto">
          <a:xfrm>
            <a:off x="837550" y="380485"/>
            <a:ext cx="628649" cy="782991"/>
            <a:chOff x="4403" y="2066"/>
            <a:chExt cx="564" cy="760"/>
          </a:xfrm>
          <a:solidFill>
            <a:schemeClr val="bg2">
              <a:lumMod val="25000"/>
            </a:schemeClr>
          </a:solidFill>
        </p:grpSpPr>
        <p:sp>
          <p:nvSpPr>
            <p:cNvPr id="5" name="Oval 4"/>
            <p:cNvSpPr>
              <a:spLocks noChangeAspect="1" noChangeArrowheads="1"/>
            </p:cNvSpPr>
            <p:nvPr/>
          </p:nvSpPr>
          <p:spPr bwMode="auto">
            <a:xfrm>
              <a:off x="4597" y="2072"/>
              <a:ext cx="170" cy="170"/>
            </a:xfrm>
            <a:prstGeom prst="ellipse">
              <a:avLst/>
            </a:prstGeom>
            <a:grpFill/>
            <a:ln w="9525">
              <a:solidFill>
                <a:schemeClr val="bg2">
                  <a:lumMod val="50000"/>
                </a:schemeClr>
              </a:solidFill>
              <a:round/>
              <a:headEnd/>
              <a:tailEnd/>
            </a:ln>
          </p:spPr>
          <p:txBody>
            <a:bodyPr rot="0" vert="horz" wrap="square" lIns="68580" tIns="34290" rIns="68580" bIns="34290" anchor="t" anchorCtr="0" upright="1">
              <a:noAutofit/>
            </a:bodyPr>
            <a:lstStyle/>
            <a:p>
              <a:endParaRPr lang="sl-SI"/>
            </a:p>
          </p:txBody>
        </p:sp>
        <p:sp>
          <p:nvSpPr>
            <p:cNvPr id="6" name="Oval 5"/>
            <p:cNvSpPr>
              <a:spLocks noChangeAspect="1" noChangeArrowheads="1"/>
            </p:cNvSpPr>
            <p:nvPr/>
          </p:nvSpPr>
          <p:spPr bwMode="auto">
            <a:xfrm>
              <a:off x="4797" y="2066"/>
              <a:ext cx="170" cy="170"/>
            </a:xfrm>
            <a:prstGeom prst="ellipse">
              <a:avLst/>
            </a:prstGeom>
            <a:grpFill/>
            <a:ln w="9525">
              <a:solidFill>
                <a:schemeClr val="bg2">
                  <a:lumMod val="50000"/>
                </a:schemeClr>
              </a:solidFill>
              <a:round/>
              <a:headEnd/>
              <a:tailEnd/>
            </a:ln>
          </p:spPr>
          <p:txBody>
            <a:bodyPr rot="0" vert="horz" wrap="square" lIns="68580" tIns="34290" rIns="68580" bIns="34290" anchor="t" anchorCtr="0" upright="1">
              <a:noAutofit/>
            </a:bodyPr>
            <a:lstStyle/>
            <a:p>
              <a:endParaRPr lang="sl-SI"/>
            </a:p>
          </p:txBody>
        </p:sp>
        <p:sp>
          <p:nvSpPr>
            <p:cNvPr id="7" name="Oval 6"/>
            <p:cNvSpPr>
              <a:spLocks noChangeAspect="1" noChangeArrowheads="1"/>
            </p:cNvSpPr>
            <p:nvPr/>
          </p:nvSpPr>
          <p:spPr bwMode="auto">
            <a:xfrm>
              <a:off x="4599" y="2265"/>
              <a:ext cx="170" cy="170"/>
            </a:xfrm>
            <a:prstGeom prst="ellipse">
              <a:avLst/>
            </a:prstGeom>
            <a:grpFill/>
            <a:ln w="9525">
              <a:solidFill>
                <a:schemeClr val="bg2">
                  <a:lumMod val="50000"/>
                </a:schemeClr>
              </a:solidFill>
              <a:round/>
              <a:headEnd/>
              <a:tailEnd/>
            </a:ln>
          </p:spPr>
          <p:txBody>
            <a:bodyPr rot="0" vert="horz" wrap="square" lIns="68580" tIns="34290" rIns="68580" bIns="34290" anchor="t" anchorCtr="0" upright="1">
              <a:noAutofit/>
            </a:bodyPr>
            <a:lstStyle/>
            <a:p>
              <a:endParaRPr lang="sl-SI"/>
            </a:p>
          </p:txBody>
        </p:sp>
        <p:sp>
          <p:nvSpPr>
            <p:cNvPr id="8" name="Oval 7"/>
            <p:cNvSpPr>
              <a:spLocks noChangeAspect="1" noChangeArrowheads="1"/>
            </p:cNvSpPr>
            <p:nvPr/>
          </p:nvSpPr>
          <p:spPr bwMode="auto">
            <a:xfrm>
              <a:off x="4403" y="2265"/>
              <a:ext cx="170" cy="170"/>
            </a:xfrm>
            <a:prstGeom prst="ellipse">
              <a:avLst/>
            </a:prstGeom>
            <a:grpFill/>
            <a:ln w="9525">
              <a:solidFill>
                <a:schemeClr val="bg2">
                  <a:lumMod val="50000"/>
                </a:schemeClr>
              </a:solidFill>
              <a:round/>
              <a:headEnd/>
              <a:tailEnd/>
            </a:ln>
          </p:spPr>
          <p:txBody>
            <a:bodyPr rot="0" vert="horz" wrap="square" lIns="68580" tIns="34290" rIns="68580" bIns="34290" anchor="t" anchorCtr="0" upright="1">
              <a:noAutofit/>
            </a:bodyPr>
            <a:lstStyle/>
            <a:p>
              <a:endParaRPr lang="sl-SI"/>
            </a:p>
          </p:txBody>
        </p:sp>
        <p:sp>
          <p:nvSpPr>
            <p:cNvPr id="9" name="Oval 8"/>
            <p:cNvSpPr>
              <a:spLocks noChangeAspect="1" noChangeArrowheads="1"/>
            </p:cNvSpPr>
            <p:nvPr/>
          </p:nvSpPr>
          <p:spPr bwMode="auto">
            <a:xfrm>
              <a:off x="4403" y="2467"/>
              <a:ext cx="170" cy="170"/>
            </a:xfrm>
            <a:prstGeom prst="ellipse">
              <a:avLst/>
            </a:prstGeom>
            <a:grpFill/>
            <a:ln w="9525">
              <a:solidFill>
                <a:schemeClr val="bg2">
                  <a:lumMod val="50000"/>
                </a:schemeClr>
              </a:solidFill>
              <a:round/>
              <a:headEnd/>
              <a:tailEnd/>
            </a:ln>
          </p:spPr>
          <p:txBody>
            <a:bodyPr rot="0" vert="horz" wrap="square" lIns="68580" tIns="34290" rIns="68580" bIns="34290" anchor="t" anchorCtr="0" upright="1">
              <a:noAutofit/>
            </a:bodyPr>
            <a:lstStyle/>
            <a:p>
              <a:endParaRPr lang="sl-SI"/>
            </a:p>
          </p:txBody>
        </p:sp>
        <p:sp>
          <p:nvSpPr>
            <p:cNvPr id="10" name="Oval 9"/>
            <p:cNvSpPr>
              <a:spLocks noChangeAspect="1" noChangeArrowheads="1"/>
            </p:cNvSpPr>
            <p:nvPr/>
          </p:nvSpPr>
          <p:spPr bwMode="auto">
            <a:xfrm>
              <a:off x="4597" y="2656"/>
              <a:ext cx="170" cy="170"/>
            </a:xfrm>
            <a:prstGeom prst="ellipse">
              <a:avLst/>
            </a:prstGeom>
            <a:grpFill/>
            <a:ln w="9525">
              <a:solidFill>
                <a:schemeClr val="bg2">
                  <a:lumMod val="50000"/>
                </a:schemeClr>
              </a:solidFill>
              <a:round/>
              <a:headEnd/>
              <a:tailEnd/>
            </a:ln>
          </p:spPr>
          <p:txBody>
            <a:bodyPr rot="0" vert="horz" wrap="square" lIns="68580" tIns="34290" rIns="68580" bIns="34290" anchor="t" anchorCtr="0" upright="1">
              <a:noAutofit/>
            </a:bodyPr>
            <a:lstStyle/>
            <a:p>
              <a:endParaRPr lang="sl-SI"/>
            </a:p>
          </p:txBody>
        </p:sp>
        <p:sp>
          <p:nvSpPr>
            <p:cNvPr id="11" name="Oval 10"/>
            <p:cNvSpPr>
              <a:spLocks noChangeAspect="1" noChangeArrowheads="1"/>
            </p:cNvSpPr>
            <p:nvPr/>
          </p:nvSpPr>
          <p:spPr bwMode="auto">
            <a:xfrm>
              <a:off x="4797" y="2461"/>
              <a:ext cx="170" cy="170"/>
            </a:xfrm>
            <a:prstGeom prst="ellipse">
              <a:avLst/>
            </a:prstGeom>
            <a:grpFill/>
            <a:ln w="9525">
              <a:solidFill>
                <a:schemeClr val="bg2">
                  <a:lumMod val="50000"/>
                </a:schemeClr>
              </a:solidFill>
              <a:round/>
              <a:headEnd/>
              <a:tailEnd/>
            </a:ln>
          </p:spPr>
          <p:txBody>
            <a:bodyPr rot="0" vert="horz" wrap="square" lIns="68580" tIns="34290" rIns="68580" bIns="34290" anchor="t" anchorCtr="0" upright="1">
              <a:noAutofit/>
            </a:bodyPr>
            <a:lstStyle/>
            <a:p>
              <a:endParaRPr lang="sl-SI"/>
            </a:p>
          </p:txBody>
        </p:sp>
      </p:grpSp>
      <p:sp>
        <p:nvSpPr>
          <p:cNvPr id="12" name="TextBox 11"/>
          <p:cNvSpPr txBox="1"/>
          <p:nvPr/>
        </p:nvSpPr>
        <p:spPr>
          <a:xfrm>
            <a:off x="1547664" y="625034"/>
            <a:ext cx="6165937" cy="400110"/>
          </a:xfrm>
          <a:prstGeom prst="rect">
            <a:avLst/>
          </a:prstGeom>
          <a:solidFill>
            <a:schemeClr val="bg2">
              <a:lumMod val="90000"/>
            </a:schemeClr>
          </a:solidFill>
        </p:spPr>
        <p:txBody>
          <a:bodyPr wrap="square" rtlCol="0">
            <a:spAutoFit/>
          </a:bodyPr>
          <a:lstStyle/>
          <a:p>
            <a:r>
              <a:rPr lang="sl-SI" sz="2000" b="1" dirty="0">
                <a:solidFill>
                  <a:schemeClr val="bg2">
                    <a:lumMod val="25000"/>
                  </a:schemeClr>
                </a:solidFill>
                <a:latin typeface="Arial" charset="0"/>
                <a:ea typeface="Arial" charset="0"/>
                <a:cs typeface="Arial" charset="0"/>
              </a:rPr>
              <a:t>Jožef Stefan Institute, Ljubljana, Slovenia</a:t>
            </a:r>
          </a:p>
        </p:txBody>
      </p:sp>
    </p:spTree>
    <p:extLst>
      <p:ext uri="{BB962C8B-B14F-4D97-AF65-F5344CB8AC3E}">
        <p14:creationId xmlns:p14="http://schemas.microsoft.com/office/powerpoint/2010/main" val="1766406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528" y="3233427"/>
            <a:ext cx="3384376" cy="602102"/>
          </a:xfrm>
        </p:spPr>
        <p:txBody>
          <a:bodyPr>
            <a:normAutofit/>
          </a:bodyPr>
          <a:lstStyle/>
          <a:p>
            <a:pPr algn="l"/>
            <a:r>
              <a:rPr lang="sl-SI" sz="2000" b="1" dirty="0">
                <a:latin typeface="Arial" charset="0"/>
                <a:ea typeface="Arial" charset="0"/>
                <a:cs typeface="Arial" charset="0"/>
              </a:rPr>
              <a:t>Defence research:</a:t>
            </a:r>
          </a:p>
        </p:txBody>
      </p:sp>
      <p:sp>
        <p:nvSpPr>
          <p:cNvPr id="3" name="Content Placeholder 2"/>
          <p:cNvSpPr>
            <a:spLocks noGrp="1"/>
          </p:cNvSpPr>
          <p:nvPr>
            <p:ph idx="4294967295"/>
          </p:nvPr>
        </p:nvSpPr>
        <p:spPr>
          <a:xfrm>
            <a:off x="323528" y="3789995"/>
            <a:ext cx="7631286" cy="2944440"/>
          </a:xfrm>
        </p:spPr>
        <p:txBody>
          <a:bodyPr>
            <a:normAutofit/>
          </a:bodyPr>
          <a:lstStyle/>
          <a:p>
            <a:pPr marL="0" indent="0">
              <a:buNone/>
            </a:pPr>
            <a:r>
              <a:rPr lang="sl-SI" sz="1800" b="1" dirty="0" err="1">
                <a:latin typeface="Arial" charset="0"/>
                <a:ea typeface="Arial" charset="0"/>
                <a:cs typeface="Arial" charset="0"/>
              </a:rPr>
              <a:t>Collaboration</a:t>
            </a:r>
            <a:r>
              <a:rPr lang="sl-SI" sz="1800" b="1" dirty="0">
                <a:latin typeface="Arial" charset="0"/>
                <a:ea typeface="Arial" charset="0"/>
                <a:cs typeface="Arial" charset="0"/>
              </a:rPr>
              <a:t> </a:t>
            </a:r>
            <a:r>
              <a:rPr lang="sl-SI" sz="1800" b="1" dirty="0" err="1">
                <a:latin typeface="Arial" charset="0"/>
                <a:ea typeface="Arial" charset="0"/>
                <a:cs typeface="Arial" charset="0"/>
              </a:rPr>
              <a:t>with</a:t>
            </a:r>
            <a:r>
              <a:rPr lang="sl-SI" sz="1800" b="1" dirty="0">
                <a:latin typeface="Arial" charset="0"/>
                <a:ea typeface="Arial" charset="0"/>
                <a:cs typeface="Arial" charset="0"/>
              </a:rPr>
              <a:t> NATO</a:t>
            </a:r>
          </a:p>
          <a:p>
            <a:r>
              <a:rPr lang="sl-SI" sz="1500" dirty="0">
                <a:latin typeface="Arial" charset="0"/>
                <a:ea typeface="Arial" charset="0"/>
                <a:cs typeface="Arial" charset="0"/>
              </a:rPr>
              <a:t>project E-SiCure - Engineering Silicon Carbide for Enhanced Border and Ports Security (2016-2019) </a:t>
            </a:r>
          </a:p>
          <a:p>
            <a:r>
              <a:rPr lang="sl-SI" sz="1500" dirty="0">
                <a:latin typeface="Arial" charset="0"/>
                <a:ea typeface="Arial" charset="0"/>
                <a:cs typeface="Arial" charset="0"/>
              </a:rPr>
              <a:t>project Atmospheric Pressure Plasma Jet for Neutralisation of CBW (2013-2017) </a:t>
            </a:r>
          </a:p>
          <a:p>
            <a:pPr marL="0" indent="0">
              <a:buNone/>
            </a:pPr>
            <a:endParaRPr lang="sl-SI" sz="1500" dirty="0">
              <a:latin typeface="Arial" charset="0"/>
              <a:ea typeface="Arial" charset="0"/>
              <a:cs typeface="Arial" charset="0"/>
            </a:endParaRPr>
          </a:p>
          <a:p>
            <a:pPr marL="0" indent="0">
              <a:buNone/>
            </a:pPr>
            <a:r>
              <a:rPr lang="sl-SI" sz="1800" b="1" dirty="0">
                <a:latin typeface="Arial" charset="0"/>
                <a:ea typeface="Arial" charset="0"/>
                <a:cs typeface="Arial" charset="0"/>
              </a:rPr>
              <a:t>C</a:t>
            </a:r>
            <a:r>
              <a:rPr lang="en-GB" sz="1800" b="1" dirty="0" err="1">
                <a:latin typeface="Arial" charset="0"/>
                <a:ea typeface="Arial" charset="0"/>
                <a:cs typeface="Arial" charset="0"/>
              </a:rPr>
              <a:t>ollaborati</a:t>
            </a:r>
            <a:r>
              <a:rPr lang="sl-SI" sz="1800" b="1" dirty="0">
                <a:latin typeface="Arial" charset="0"/>
                <a:ea typeface="Arial" charset="0"/>
                <a:cs typeface="Arial" charset="0"/>
              </a:rPr>
              <a:t>on</a:t>
            </a:r>
            <a:r>
              <a:rPr lang="en-GB" sz="1800" b="1" dirty="0">
                <a:latin typeface="Arial" charset="0"/>
                <a:ea typeface="Arial" charset="0"/>
                <a:cs typeface="Arial" charset="0"/>
              </a:rPr>
              <a:t> with Republic of Slovenia’s </a:t>
            </a:r>
            <a:r>
              <a:rPr lang="sl-SI" sz="1800" b="1" dirty="0" err="1">
                <a:latin typeface="Arial" charset="0"/>
                <a:ea typeface="Arial" charset="0"/>
                <a:cs typeface="Arial" charset="0"/>
              </a:rPr>
              <a:t>Ministry</a:t>
            </a:r>
            <a:r>
              <a:rPr lang="sl-SI" sz="1800" b="1" dirty="0">
                <a:latin typeface="Arial" charset="0"/>
                <a:ea typeface="Arial" charset="0"/>
                <a:cs typeface="Arial" charset="0"/>
              </a:rPr>
              <a:t> </a:t>
            </a:r>
            <a:r>
              <a:rPr lang="sl-SI" sz="1800" b="1" dirty="0" err="1">
                <a:latin typeface="Arial" charset="0"/>
                <a:ea typeface="Arial" charset="0"/>
                <a:cs typeface="Arial" charset="0"/>
              </a:rPr>
              <a:t>of</a:t>
            </a:r>
            <a:r>
              <a:rPr lang="sl-SI" sz="1800" b="1" dirty="0">
                <a:latin typeface="Arial" charset="0"/>
                <a:ea typeface="Arial" charset="0"/>
                <a:cs typeface="Arial" charset="0"/>
              </a:rPr>
              <a:t> </a:t>
            </a:r>
            <a:r>
              <a:rPr lang="sl-SI" sz="1800" b="1" dirty="0" err="1">
                <a:latin typeface="Arial" charset="0"/>
                <a:ea typeface="Arial" charset="0"/>
                <a:cs typeface="Arial" charset="0"/>
              </a:rPr>
              <a:t>Defence</a:t>
            </a:r>
            <a:r>
              <a:rPr lang="sl-SI" sz="1800" b="1" dirty="0">
                <a:latin typeface="Arial" charset="0"/>
                <a:ea typeface="Arial" charset="0"/>
                <a:cs typeface="Arial" charset="0"/>
              </a:rPr>
              <a:t> </a:t>
            </a:r>
          </a:p>
          <a:p>
            <a:r>
              <a:rPr lang="sl-SI" sz="1500" dirty="0">
                <a:latin typeface="Arial" charset="0"/>
                <a:ea typeface="Arial" charset="0"/>
                <a:cs typeface="Arial" charset="0"/>
              </a:rPr>
              <a:t>Ecological laboratory with mobile unit (ELME), ongoing collaboration </a:t>
            </a:r>
          </a:p>
          <a:p>
            <a:r>
              <a:rPr lang="sl-SI" sz="1500" dirty="0">
                <a:latin typeface="Arial" charset="0"/>
                <a:ea typeface="Arial" charset="0"/>
                <a:cs typeface="Arial" charset="0"/>
              </a:rPr>
              <a:t>p</a:t>
            </a:r>
            <a:r>
              <a:rPr lang="en-GB" sz="1500" dirty="0" err="1">
                <a:latin typeface="Arial" charset="0"/>
                <a:ea typeface="Arial" charset="0"/>
                <a:cs typeface="Arial" charset="0"/>
              </a:rPr>
              <a:t>roject</a:t>
            </a:r>
            <a:r>
              <a:rPr lang="en-GB" sz="1500" dirty="0">
                <a:latin typeface="Arial" charset="0"/>
                <a:ea typeface="Arial" charset="0"/>
                <a:cs typeface="Arial" charset="0"/>
              </a:rPr>
              <a:t> </a:t>
            </a:r>
            <a:r>
              <a:rPr lang="sl-SI" sz="1500" dirty="0">
                <a:latin typeface="Arial" charset="0"/>
                <a:ea typeface="Arial" charset="0"/>
                <a:cs typeface="Arial" charset="0"/>
              </a:rPr>
              <a:t>"</a:t>
            </a:r>
            <a:r>
              <a:rPr lang="sl-SI" sz="1500" dirty="0" err="1">
                <a:latin typeface="Arial" charset="0"/>
                <a:ea typeface="Arial" charset="0"/>
                <a:cs typeface="Arial" charset="0"/>
              </a:rPr>
              <a:t>KeraPro</a:t>
            </a:r>
            <a:r>
              <a:rPr lang="sl-SI" sz="1500" dirty="0">
                <a:latin typeface="Arial" charset="0"/>
                <a:ea typeface="Arial" charset="0"/>
                <a:cs typeface="Arial" charset="0"/>
              </a:rPr>
              <a:t>" (2007-2010)</a:t>
            </a:r>
          </a:p>
          <a:p>
            <a:r>
              <a:rPr lang="sl-SI" sz="1500" dirty="0">
                <a:latin typeface="Arial" charset="0"/>
                <a:ea typeface="Arial" charset="0"/>
                <a:cs typeface="Arial" charset="0"/>
              </a:rPr>
              <a:t>project "Unos" (2007-2010)</a:t>
            </a:r>
            <a:endParaRPr lang="sl-SI" dirty="0">
              <a:latin typeface="Arial" charset="0"/>
              <a:ea typeface="Arial" charset="0"/>
              <a:cs typeface="Arial" charset="0"/>
            </a:endParaRPr>
          </a:p>
          <a:p>
            <a:pPr marL="0" indent="0">
              <a:buNone/>
            </a:pPr>
            <a:endParaRPr lang="sl-SI" b="1" dirty="0">
              <a:latin typeface="Arial" charset="0"/>
              <a:ea typeface="Arial" charset="0"/>
              <a:cs typeface="Arial"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1198878"/>
            <a:ext cx="3454822" cy="2591117"/>
          </a:xfrm>
          <a:prstGeom prst="rect">
            <a:avLst/>
          </a:prstGeom>
        </p:spPr>
      </p:pic>
      <p:sp>
        <p:nvSpPr>
          <p:cNvPr id="5" name="Text Placeholder 4"/>
          <p:cNvSpPr txBox="1">
            <a:spLocks/>
          </p:cNvSpPr>
          <p:nvPr/>
        </p:nvSpPr>
        <p:spPr bwMode="auto">
          <a:xfrm>
            <a:off x="323528" y="260648"/>
            <a:ext cx="4104456" cy="29585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sl-SI" sz="2200" b="1" dirty="0" err="1">
                <a:latin typeface="Arial" charset="0"/>
                <a:ea typeface="Arial" charset="0"/>
                <a:cs typeface="Arial" charset="0"/>
              </a:rPr>
              <a:t>Interdisciplinary</a:t>
            </a:r>
            <a:r>
              <a:rPr lang="sl-SI" sz="2200" b="1" dirty="0">
                <a:latin typeface="Arial" charset="0"/>
                <a:ea typeface="Arial" charset="0"/>
                <a:cs typeface="Arial" charset="0"/>
              </a:rPr>
              <a:t> </a:t>
            </a:r>
            <a:r>
              <a:rPr lang="sl-SI" sz="2200" b="1" dirty="0" err="1">
                <a:latin typeface="Arial" charset="0"/>
                <a:ea typeface="Arial" charset="0"/>
                <a:cs typeface="Arial" charset="0"/>
              </a:rPr>
              <a:t>research</a:t>
            </a:r>
            <a:r>
              <a:rPr lang="sl-SI" sz="2200" b="1" dirty="0">
                <a:latin typeface="Arial" charset="0"/>
                <a:ea typeface="Arial" charset="0"/>
                <a:cs typeface="Arial" charset="0"/>
              </a:rPr>
              <a:t>:</a:t>
            </a:r>
          </a:p>
          <a:p>
            <a:endParaRPr lang="sl-SI" sz="1600" dirty="0">
              <a:latin typeface="Arial" charset="0"/>
              <a:ea typeface="Arial" charset="0"/>
              <a:cs typeface="Arial" charset="0"/>
            </a:endParaRPr>
          </a:p>
          <a:p>
            <a:r>
              <a:rPr lang="en-GB" sz="1600" dirty="0">
                <a:latin typeface="Arial" charset="0"/>
                <a:ea typeface="Arial" charset="0"/>
                <a:cs typeface="Arial" charset="0"/>
              </a:rPr>
              <a:t>Physics</a:t>
            </a:r>
            <a:endParaRPr lang="sl-SI" sz="1600" dirty="0">
              <a:latin typeface="Arial" charset="0"/>
              <a:ea typeface="Arial" charset="0"/>
              <a:cs typeface="Arial" charset="0"/>
            </a:endParaRPr>
          </a:p>
          <a:p>
            <a:r>
              <a:rPr lang="sl-SI" sz="1600" dirty="0">
                <a:latin typeface="Arial" charset="0"/>
                <a:ea typeface="Arial" charset="0"/>
                <a:cs typeface="Arial" charset="0"/>
              </a:rPr>
              <a:t>C</a:t>
            </a:r>
            <a:r>
              <a:rPr lang="en-GB" sz="1600" dirty="0" err="1">
                <a:latin typeface="Arial" charset="0"/>
                <a:ea typeface="Arial" charset="0"/>
                <a:cs typeface="Arial" charset="0"/>
              </a:rPr>
              <a:t>hemistry</a:t>
            </a:r>
            <a:endParaRPr lang="sl-SI" sz="1600" dirty="0">
              <a:latin typeface="Arial" charset="0"/>
              <a:ea typeface="Arial" charset="0"/>
              <a:cs typeface="Arial" charset="0"/>
            </a:endParaRPr>
          </a:p>
          <a:p>
            <a:r>
              <a:rPr lang="sl-SI" sz="1600" dirty="0">
                <a:latin typeface="Arial" charset="0"/>
                <a:ea typeface="Arial" charset="0"/>
                <a:cs typeface="Arial" charset="0"/>
              </a:rPr>
              <a:t>L</a:t>
            </a:r>
            <a:r>
              <a:rPr lang="en-GB" sz="1600" dirty="0" err="1">
                <a:latin typeface="Arial" charset="0"/>
                <a:ea typeface="Arial" charset="0"/>
                <a:cs typeface="Arial" charset="0"/>
              </a:rPr>
              <a:t>ife</a:t>
            </a:r>
            <a:r>
              <a:rPr lang="en-GB" sz="1600" dirty="0">
                <a:latin typeface="Arial" charset="0"/>
                <a:ea typeface="Arial" charset="0"/>
                <a:cs typeface="Arial" charset="0"/>
              </a:rPr>
              <a:t> sciences </a:t>
            </a:r>
            <a:endParaRPr lang="sl-SI" sz="1600" dirty="0">
              <a:latin typeface="Arial" charset="0"/>
              <a:ea typeface="Arial" charset="0"/>
              <a:cs typeface="Arial" charset="0"/>
            </a:endParaRPr>
          </a:p>
          <a:p>
            <a:r>
              <a:rPr lang="en-GB" sz="1600" dirty="0">
                <a:latin typeface="Arial" charset="0"/>
                <a:ea typeface="Arial" charset="0"/>
                <a:cs typeface="Arial" charset="0"/>
              </a:rPr>
              <a:t>Advanced materials</a:t>
            </a:r>
            <a:endParaRPr lang="sl-SI" sz="1600" dirty="0">
              <a:latin typeface="Arial" charset="0"/>
              <a:ea typeface="Arial" charset="0"/>
              <a:cs typeface="Arial" charset="0"/>
            </a:endParaRPr>
          </a:p>
          <a:p>
            <a:r>
              <a:rPr lang="en-GB" sz="1600" dirty="0">
                <a:latin typeface="Arial" charset="0"/>
                <a:ea typeface="Arial" charset="0"/>
                <a:cs typeface="Arial" charset="0"/>
              </a:rPr>
              <a:t>Computational science</a:t>
            </a:r>
            <a:endParaRPr lang="sl-SI" sz="1600" dirty="0">
              <a:latin typeface="Arial" charset="0"/>
              <a:ea typeface="Arial" charset="0"/>
              <a:cs typeface="Arial" charset="0"/>
            </a:endParaRPr>
          </a:p>
          <a:p>
            <a:r>
              <a:rPr lang="en-GB" sz="1600" dirty="0">
                <a:latin typeface="Arial" charset="0"/>
                <a:ea typeface="Arial" charset="0"/>
                <a:cs typeface="Arial" charset="0"/>
              </a:rPr>
              <a:t>Information and communication technologies </a:t>
            </a:r>
            <a:endParaRPr lang="sl-SI" sz="1600" dirty="0">
              <a:latin typeface="Arial" charset="0"/>
              <a:ea typeface="Arial" charset="0"/>
              <a:cs typeface="Arial" charset="0"/>
            </a:endParaRPr>
          </a:p>
          <a:p>
            <a:r>
              <a:rPr lang="en-GB" sz="1600" dirty="0">
                <a:latin typeface="Arial" charset="0"/>
                <a:ea typeface="Arial" charset="0"/>
                <a:cs typeface="Arial" charset="0"/>
              </a:rPr>
              <a:t>Nuclear research</a:t>
            </a:r>
            <a:endParaRPr lang="sl-SI" sz="1600" dirty="0">
              <a:latin typeface="Arial" charset="0"/>
              <a:ea typeface="Arial" charset="0"/>
              <a:cs typeface="Arial" charset="0"/>
            </a:endParaRPr>
          </a:p>
          <a:p>
            <a:r>
              <a:rPr lang="en-GB" sz="1600" dirty="0">
                <a:latin typeface="Arial" charset="0"/>
                <a:ea typeface="Arial" charset="0"/>
                <a:cs typeface="Arial" charset="0"/>
              </a:rPr>
              <a:t>Energy</a:t>
            </a:r>
            <a:endParaRPr lang="sl-SI" sz="1600" dirty="0">
              <a:latin typeface="Arial" charset="0"/>
              <a:ea typeface="Arial" charset="0"/>
              <a:cs typeface="Arial" charset="0"/>
            </a:endParaRPr>
          </a:p>
        </p:txBody>
      </p:sp>
    </p:spTree>
    <p:extLst>
      <p:ext uri="{BB962C8B-B14F-4D97-AF65-F5344CB8AC3E}">
        <p14:creationId xmlns:p14="http://schemas.microsoft.com/office/powerpoint/2010/main" val="3703332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534152" y="4419197"/>
            <a:ext cx="7776864" cy="1877437"/>
          </a:xfrm>
          <a:prstGeom prst="rect">
            <a:avLst/>
          </a:prstGeom>
        </p:spPr>
        <p:txBody>
          <a:bodyPr wrap="square">
            <a:spAutoFit/>
          </a:bodyPr>
          <a:lstStyle/>
          <a:p>
            <a:pPr marL="285750" indent="-285750">
              <a:spcAft>
                <a:spcPts val="600"/>
              </a:spcAft>
              <a:buFont typeface="Arial" panose="020B0604020202020204" pitchFamily="34" charset="0"/>
              <a:buChar char="•"/>
              <a:defRPr/>
            </a:pPr>
            <a:r>
              <a:rPr lang="en-US" sz="1600" kern="0" dirty="0">
                <a:latin typeface="Arial" charset="0"/>
              </a:rPr>
              <a:t>Transportable dwelling container with in-built fuel cell cogeneration system (CHP) for electric power and heat supply for a basic military unit</a:t>
            </a:r>
          </a:p>
          <a:p>
            <a:pPr marL="285750" indent="-285750">
              <a:spcAft>
                <a:spcPts val="600"/>
              </a:spcAft>
              <a:buFont typeface="Arial" panose="020B0604020202020204" pitchFamily="34" charset="0"/>
              <a:buChar char="•"/>
              <a:defRPr/>
            </a:pPr>
            <a:r>
              <a:rPr lang="en-US" sz="1600" kern="0" dirty="0">
                <a:latin typeface="Arial" charset="0"/>
              </a:rPr>
              <a:t>Electric power 7 kW, thermal power 8 kW</a:t>
            </a:r>
          </a:p>
          <a:p>
            <a:pPr marL="285750" indent="-285750">
              <a:spcAft>
                <a:spcPts val="600"/>
              </a:spcAft>
              <a:buFont typeface="Arial" panose="020B0604020202020204" pitchFamily="34" charset="0"/>
              <a:buChar char="•"/>
              <a:defRPr/>
            </a:pPr>
            <a:r>
              <a:rPr lang="en-US" sz="1600" kern="0" dirty="0">
                <a:latin typeface="Arial" charset="0"/>
              </a:rPr>
              <a:t>Automatic operation and remote supervision</a:t>
            </a:r>
          </a:p>
          <a:p>
            <a:pPr marL="285750" indent="-285750">
              <a:spcAft>
                <a:spcPts val="600"/>
              </a:spcAft>
              <a:buFont typeface="Arial" panose="020B0604020202020204" pitchFamily="34" charset="0"/>
              <a:buChar char="•"/>
              <a:defRPr/>
            </a:pPr>
            <a:r>
              <a:rPr lang="en-US" sz="1600" kern="0" dirty="0">
                <a:latin typeface="Arial" charset="0"/>
              </a:rPr>
              <a:t>Financed by Slovenian Ministry of Defense, and companies </a:t>
            </a:r>
            <a:r>
              <a:rPr lang="en-US" sz="1600" kern="0" dirty="0" err="1">
                <a:latin typeface="Arial" charset="0"/>
              </a:rPr>
              <a:t>Inea</a:t>
            </a:r>
            <a:r>
              <a:rPr lang="en-US" sz="1600" kern="0" dirty="0">
                <a:latin typeface="Arial" charset="0"/>
              </a:rPr>
              <a:t> and </a:t>
            </a:r>
            <a:r>
              <a:rPr lang="en-US" sz="1600" kern="0" dirty="0" err="1">
                <a:latin typeface="Arial" charset="0"/>
              </a:rPr>
              <a:t>Domel</a:t>
            </a:r>
            <a:endParaRPr lang="en-US" sz="1600" kern="0" dirty="0">
              <a:latin typeface="Arial" charset="0"/>
            </a:endParaRPr>
          </a:p>
          <a:p>
            <a:pPr marL="285750" indent="-285750">
              <a:spcAft>
                <a:spcPts val="600"/>
              </a:spcAft>
              <a:buFont typeface="Arial" panose="020B0604020202020204" pitchFamily="34" charset="0"/>
              <a:buChar char="•"/>
              <a:defRPr/>
            </a:pPr>
            <a:r>
              <a:rPr lang="en-US" sz="1600" kern="0" dirty="0">
                <a:latin typeface="Arial" charset="0"/>
              </a:rPr>
              <a:t>Developed by </a:t>
            </a:r>
            <a:r>
              <a:rPr lang="sl-SI" sz="1600" kern="0" dirty="0">
                <a:latin typeface="Arial" charset="0"/>
              </a:rPr>
              <a:t>JSI in colaboration with companies </a:t>
            </a:r>
            <a:r>
              <a:rPr lang="en-US" sz="1600" kern="0" dirty="0" err="1">
                <a:latin typeface="Arial" charset="0"/>
              </a:rPr>
              <a:t>Inea</a:t>
            </a:r>
            <a:r>
              <a:rPr lang="en-US" sz="1600" kern="0" dirty="0">
                <a:latin typeface="Arial" charset="0"/>
              </a:rPr>
              <a:t> and </a:t>
            </a:r>
            <a:r>
              <a:rPr lang="en-US" sz="1600" kern="0" dirty="0" err="1">
                <a:latin typeface="Arial" charset="0"/>
              </a:rPr>
              <a:t>Domel</a:t>
            </a:r>
            <a:endParaRPr lang="en-US" sz="1600" kern="0" dirty="0">
              <a:latin typeface="Arial" charset="0"/>
            </a:endParaRPr>
          </a:p>
        </p:txBody>
      </p:sp>
      <p:pic>
        <p:nvPicPr>
          <p:cNvPr id="4" name="Picture 2" descr="D:\users\MISO\kogeneracija-gorivne celice\koncna dokumentacija GCCOGEN\DSC011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55" y="1658622"/>
            <a:ext cx="3823080" cy="268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534152" y="950736"/>
            <a:ext cx="57251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fontAlgn="auto" hangingPunct="1">
              <a:spcBef>
                <a:spcPts val="600"/>
              </a:spcBef>
              <a:spcAft>
                <a:spcPts val="0"/>
              </a:spcAft>
              <a:defRPr/>
            </a:pPr>
            <a:r>
              <a:rPr lang="en-US" sz="2000" b="1" kern="0" dirty="0">
                <a:solidFill>
                  <a:schemeClr val="bg2">
                    <a:lumMod val="25000"/>
                  </a:schemeClr>
                </a:solidFill>
                <a:latin typeface="Arial" charset="0"/>
              </a:rPr>
              <a:t>Fuel cell technology for mobile and stationary applications</a:t>
            </a:r>
            <a:endParaRPr lang="en-US" sz="2000" kern="0" dirty="0">
              <a:solidFill>
                <a:schemeClr val="bg2">
                  <a:lumMod val="25000"/>
                </a:schemeClr>
              </a:solidFill>
              <a:latin typeface="Arial" charset="0"/>
            </a:endParaRPr>
          </a:p>
        </p:txBody>
      </p:sp>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034" y="425463"/>
            <a:ext cx="2285703" cy="399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p:cNvSpPr txBox="1">
            <a:spLocks noChangeArrowheads="1"/>
          </p:cNvSpPr>
          <p:nvPr/>
        </p:nvSpPr>
        <p:spPr bwMode="auto">
          <a:xfrm>
            <a:off x="531364" y="425463"/>
            <a:ext cx="864096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fontAlgn="auto" hangingPunct="1">
              <a:spcBef>
                <a:spcPct val="50000"/>
              </a:spcBef>
              <a:spcAft>
                <a:spcPts val="0"/>
              </a:spcAft>
              <a:defRPr/>
            </a:pPr>
            <a:r>
              <a:rPr lang="en-US" sz="2300" b="1" kern="0" dirty="0">
                <a:solidFill>
                  <a:schemeClr val="bg2">
                    <a:lumMod val="25000"/>
                  </a:schemeClr>
                </a:solidFill>
                <a:latin typeface="Arial" charset="0"/>
              </a:rPr>
              <a:t>Department of Systems and Control</a:t>
            </a:r>
            <a:endParaRPr lang="en-US" sz="2300" kern="0" dirty="0">
              <a:solidFill>
                <a:schemeClr val="bg2">
                  <a:lumMod val="25000"/>
                </a:schemeClr>
              </a:solidFill>
              <a:latin typeface="Arial" charset="0"/>
            </a:endParaRPr>
          </a:p>
        </p:txBody>
      </p:sp>
      <p:sp>
        <p:nvSpPr>
          <p:cNvPr id="11" name="Line 2"/>
          <p:cNvSpPr>
            <a:spLocks noChangeShapeType="1"/>
          </p:cNvSpPr>
          <p:nvPr/>
        </p:nvSpPr>
        <p:spPr bwMode="auto">
          <a:xfrm flipV="1">
            <a:off x="615755" y="871739"/>
            <a:ext cx="5643541" cy="25548"/>
          </a:xfrm>
          <a:prstGeom prst="line">
            <a:avLst/>
          </a:prstGeom>
          <a:noFill/>
          <a:ln w="9360">
            <a:solidFill>
              <a:srgbClr val="99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pPr fontAlgn="auto">
              <a:spcBef>
                <a:spcPts val="0"/>
              </a:spcBef>
              <a:spcAft>
                <a:spcPts val="0"/>
              </a:spcAft>
              <a:defRPr/>
            </a:pPr>
            <a:endParaRPr lang="en-GB" dirty="0">
              <a:solidFill>
                <a:prstClr val="black"/>
              </a:solidFill>
              <a:latin typeface="Calibri" panose="020F0502020204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23528" y="290513"/>
            <a:ext cx="864096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fontAlgn="auto" hangingPunct="1">
              <a:spcBef>
                <a:spcPct val="50000"/>
              </a:spcBef>
              <a:spcAft>
                <a:spcPts val="0"/>
              </a:spcAft>
              <a:defRPr/>
            </a:pPr>
            <a:r>
              <a:rPr lang="en-US" sz="2300" b="1" kern="0" dirty="0">
                <a:solidFill>
                  <a:schemeClr val="bg2">
                    <a:lumMod val="25000"/>
                  </a:schemeClr>
                </a:solidFill>
                <a:latin typeface="Arial" charset="0"/>
              </a:rPr>
              <a:t>Fuel cell technology for mobile and stationary applications</a:t>
            </a:r>
            <a:endParaRPr lang="en-US" sz="2300" kern="0" dirty="0">
              <a:solidFill>
                <a:schemeClr val="bg2">
                  <a:lumMod val="25000"/>
                </a:schemeClr>
              </a:solidFill>
              <a:latin typeface="Arial" charset="0"/>
            </a:endParaRPr>
          </a:p>
        </p:txBody>
      </p:sp>
      <p:sp>
        <p:nvSpPr>
          <p:cNvPr id="3" name="Rectangle 2"/>
          <p:cNvSpPr/>
          <p:nvPr/>
        </p:nvSpPr>
        <p:spPr>
          <a:xfrm>
            <a:off x="467543" y="3933056"/>
            <a:ext cx="8222193" cy="1877437"/>
          </a:xfrm>
          <a:prstGeom prst="rect">
            <a:avLst/>
          </a:prstGeom>
        </p:spPr>
        <p:txBody>
          <a:bodyPr wrap="square">
            <a:spAutoFit/>
          </a:bodyPr>
          <a:lstStyle/>
          <a:p>
            <a:pPr marL="285750" indent="-285750">
              <a:spcAft>
                <a:spcPts val="600"/>
              </a:spcAft>
              <a:buFont typeface="Arial" panose="020B0604020202020204" pitchFamily="34" charset="0"/>
              <a:buChar char="•"/>
              <a:defRPr/>
            </a:pPr>
            <a:r>
              <a:rPr lang="en-US" sz="1600" kern="0" dirty="0">
                <a:latin typeface="Arial" charset="0"/>
              </a:rPr>
              <a:t>Diesel fuel cell auxiliary power units for mobile and stationary applications (remote and off</a:t>
            </a:r>
            <a:r>
              <a:rPr lang="sl-SI" sz="1600" kern="0" dirty="0">
                <a:latin typeface="Arial" charset="0"/>
              </a:rPr>
              <a:t>-</a:t>
            </a:r>
            <a:r>
              <a:rPr lang="en-US" sz="1600" kern="0" dirty="0">
                <a:latin typeface="Arial" charset="0"/>
              </a:rPr>
              <a:t>grid areas)</a:t>
            </a:r>
          </a:p>
          <a:p>
            <a:pPr marL="285750" indent="-285750">
              <a:spcAft>
                <a:spcPts val="600"/>
              </a:spcAft>
              <a:buFont typeface="Arial" panose="020B0604020202020204" pitchFamily="34" charset="0"/>
              <a:buChar char="•"/>
              <a:defRPr/>
            </a:pPr>
            <a:r>
              <a:rPr lang="en-US" sz="1600" kern="0" dirty="0">
                <a:latin typeface="Arial" charset="0"/>
              </a:rPr>
              <a:t>System based on diesel fuel reforming and reformate fuel cells</a:t>
            </a:r>
          </a:p>
          <a:p>
            <a:pPr marL="285750" indent="-285750">
              <a:spcAft>
                <a:spcPts val="600"/>
              </a:spcAft>
              <a:buFont typeface="Arial" panose="020B0604020202020204" pitchFamily="34" charset="0"/>
              <a:buChar char="•"/>
              <a:defRPr/>
            </a:pPr>
            <a:r>
              <a:rPr lang="en-US" sz="1600" kern="0" dirty="0">
                <a:latin typeface="Arial" charset="0"/>
              </a:rPr>
              <a:t>TRL 6 prototype, 5 kW electric power</a:t>
            </a:r>
          </a:p>
          <a:p>
            <a:pPr marL="285750" indent="-285750">
              <a:spcAft>
                <a:spcPts val="600"/>
              </a:spcAft>
              <a:buFont typeface="Arial" panose="020B0604020202020204" pitchFamily="34" charset="0"/>
              <a:buChar char="•"/>
              <a:defRPr/>
            </a:pPr>
            <a:r>
              <a:rPr lang="en-US" sz="1600" kern="0" dirty="0">
                <a:latin typeface="Arial" charset="0"/>
              </a:rPr>
              <a:t>Low no</a:t>
            </a:r>
            <a:r>
              <a:rPr lang="sl-SI" sz="1600" kern="0" dirty="0">
                <a:latin typeface="Arial" charset="0"/>
              </a:rPr>
              <a:t>i</a:t>
            </a:r>
            <a:r>
              <a:rPr lang="en-US" sz="1600" kern="0" dirty="0">
                <a:latin typeface="Arial" charset="0"/>
              </a:rPr>
              <a:t>se emissions, clean exhaust (no soot, no part</a:t>
            </a:r>
            <a:r>
              <a:rPr lang="sl-SI" sz="1600" kern="0" dirty="0">
                <a:latin typeface="Arial" charset="0"/>
              </a:rPr>
              <a:t>i</a:t>
            </a:r>
            <a:r>
              <a:rPr lang="en-US" sz="1600" kern="0" dirty="0" err="1">
                <a:latin typeface="Arial" charset="0"/>
              </a:rPr>
              <a:t>cles</a:t>
            </a:r>
            <a:r>
              <a:rPr lang="en-US" sz="1600" kern="0" dirty="0">
                <a:latin typeface="Arial" charset="0"/>
              </a:rPr>
              <a:t>, no odor)</a:t>
            </a:r>
          </a:p>
          <a:p>
            <a:pPr marL="285750" indent="-285750">
              <a:spcAft>
                <a:spcPts val="600"/>
              </a:spcAft>
              <a:buFont typeface="Arial" panose="020B0604020202020204" pitchFamily="34" charset="0"/>
              <a:buChar char="•"/>
              <a:defRPr/>
            </a:pPr>
            <a:r>
              <a:rPr lang="en-US" sz="1600" kern="0" dirty="0">
                <a:latin typeface="Arial" charset="0"/>
              </a:rPr>
              <a:t>Developed within international project FP7 – FCGEN</a:t>
            </a:r>
          </a:p>
        </p:txBody>
      </p:sp>
      <p:pic>
        <p:nvPicPr>
          <p:cNvPr id="8" name="Picture 7" descr="S:\projects\FCGEN\Slike\FOTO SMERKE\Foto_Marjan_Smerke_20150616-IMG_0563.jpg"/>
          <p:cNvPicPr>
            <a:picLocks noChangeAspect="1"/>
          </p:cNvPicPr>
          <p:nvPr/>
        </p:nvPicPr>
        <p:blipFill rotWithShape="1">
          <a:blip r:embed="rId2" cstate="print">
            <a:extLst>
              <a:ext uri="{28A0092B-C50C-407E-A947-70E740481C1C}">
                <a14:useLocalDpi xmlns:a14="http://schemas.microsoft.com/office/drawing/2010/main" val="0"/>
              </a:ext>
            </a:extLst>
          </a:blip>
          <a:srcRect t="28579" b="7800"/>
          <a:stretch/>
        </p:blipFill>
        <p:spPr bwMode="auto">
          <a:xfrm>
            <a:off x="467544" y="980379"/>
            <a:ext cx="3456986" cy="2736304"/>
          </a:xfrm>
          <a:prstGeom prst="rect">
            <a:avLst/>
          </a:prstGeom>
          <a:noFill/>
          <a:ln>
            <a:noFill/>
          </a:ln>
          <a:extLst>
            <a:ext uri="{53640926-AAD7-44D8-BBD7-CCE9431645EC}">
              <a14:shadowObscured xmlns:a14="http://schemas.microsoft.com/office/drawing/2010/main"/>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1988840"/>
            <a:ext cx="4405769" cy="1728192"/>
          </a:xfrm>
          <a:prstGeom prst="rect">
            <a:avLst/>
          </a:prstGeom>
        </p:spPr>
      </p:pic>
      <p:grpSp>
        <p:nvGrpSpPr>
          <p:cNvPr id="11" name="Group 10"/>
          <p:cNvGrpSpPr>
            <a:grpSpLocks/>
          </p:cNvGrpSpPr>
          <p:nvPr/>
        </p:nvGrpSpPr>
        <p:grpSpPr bwMode="auto">
          <a:xfrm>
            <a:off x="5489963" y="1098401"/>
            <a:ext cx="1458301" cy="602407"/>
            <a:chOff x="0" y="0"/>
            <a:chExt cx="41179" cy="18684"/>
          </a:xfrm>
        </p:grpSpPr>
        <p:sp>
          <p:nvSpPr>
            <p:cNvPr id="12" name="Freeform 11"/>
            <p:cNvSpPr>
              <a:spLocks/>
            </p:cNvSpPr>
            <p:nvPr/>
          </p:nvSpPr>
          <p:spPr bwMode="auto">
            <a:xfrm>
              <a:off x="0" y="428"/>
              <a:ext cx="9318" cy="17812"/>
            </a:xfrm>
            <a:custGeom>
              <a:avLst/>
              <a:gdLst>
                <a:gd name="T0" fmla="*/ 0 w 587"/>
                <a:gd name="T1" fmla="*/ 1781175 h 1122"/>
                <a:gd name="T2" fmla="*/ 0 w 587"/>
                <a:gd name="T3" fmla="*/ 0 h 1122"/>
                <a:gd name="T4" fmla="*/ 931863 w 587"/>
                <a:gd name="T5" fmla="*/ 0 h 1122"/>
                <a:gd name="T6" fmla="*/ 931863 w 587"/>
                <a:gd name="T7" fmla="*/ 192088 h 1122"/>
                <a:gd name="T8" fmla="*/ 209550 w 587"/>
                <a:gd name="T9" fmla="*/ 192088 h 1122"/>
                <a:gd name="T10" fmla="*/ 209550 w 587"/>
                <a:gd name="T11" fmla="*/ 704850 h 1122"/>
                <a:gd name="T12" fmla="*/ 931863 w 587"/>
                <a:gd name="T13" fmla="*/ 704850 h 1122"/>
                <a:gd name="T14" fmla="*/ 931863 w 587"/>
                <a:gd name="T15" fmla="*/ 901700 h 1122"/>
                <a:gd name="T16" fmla="*/ 209550 w 587"/>
                <a:gd name="T17" fmla="*/ 901700 h 1122"/>
                <a:gd name="T18" fmla="*/ 209550 w 587"/>
                <a:gd name="T19" fmla="*/ 1781175 h 1122"/>
                <a:gd name="T20" fmla="*/ 0 w 587"/>
                <a:gd name="T21" fmla="*/ 1781175 h 1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7"/>
                <a:gd name="T34" fmla="*/ 0 h 1122"/>
                <a:gd name="T35" fmla="*/ 587 w 587"/>
                <a:gd name="T36" fmla="*/ 1122 h 1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7" h="1122">
                  <a:moveTo>
                    <a:pt x="0" y="1122"/>
                  </a:moveTo>
                  <a:lnTo>
                    <a:pt x="0" y="0"/>
                  </a:lnTo>
                  <a:lnTo>
                    <a:pt x="587" y="0"/>
                  </a:lnTo>
                  <a:lnTo>
                    <a:pt x="587" y="121"/>
                  </a:lnTo>
                  <a:lnTo>
                    <a:pt x="132" y="121"/>
                  </a:lnTo>
                  <a:lnTo>
                    <a:pt x="132" y="444"/>
                  </a:lnTo>
                  <a:lnTo>
                    <a:pt x="587" y="444"/>
                  </a:lnTo>
                  <a:lnTo>
                    <a:pt x="587" y="568"/>
                  </a:lnTo>
                  <a:lnTo>
                    <a:pt x="132" y="568"/>
                  </a:lnTo>
                  <a:lnTo>
                    <a:pt x="132" y="1122"/>
                  </a:lnTo>
                  <a:lnTo>
                    <a:pt x="0" y="1122"/>
                  </a:lnTo>
                  <a:close/>
                </a:path>
              </a:pathLst>
            </a:custGeom>
            <a:solidFill>
              <a:srgbClr val="A2C03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0"/>
                </a:spcAft>
              </a:pPr>
              <a:r>
                <a:rPr lang="sl-SI"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Freeform 12"/>
            <p:cNvSpPr>
              <a:spLocks/>
            </p:cNvSpPr>
            <p:nvPr/>
          </p:nvSpPr>
          <p:spPr bwMode="auto">
            <a:xfrm>
              <a:off x="11731" y="0"/>
              <a:ext cx="15193" cy="18684"/>
            </a:xfrm>
            <a:custGeom>
              <a:avLst/>
              <a:gdLst>
                <a:gd name="T0" fmla="*/ 1519238 w 404"/>
                <a:gd name="T1" fmla="*/ 468066 h 495"/>
                <a:gd name="T2" fmla="*/ 1248483 w 404"/>
                <a:gd name="T3" fmla="*/ 264231 h 495"/>
                <a:gd name="T4" fmla="*/ 932602 w 404"/>
                <a:gd name="T5" fmla="*/ 196286 h 495"/>
                <a:gd name="T6" fmla="*/ 658086 w 404"/>
                <a:gd name="T7" fmla="*/ 252906 h 495"/>
                <a:gd name="T8" fmla="*/ 424935 w 404"/>
                <a:gd name="T9" fmla="*/ 411445 h 495"/>
                <a:gd name="T10" fmla="*/ 270755 w 404"/>
                <a:gd name="T11" fmla="*/ 649252 h 495"/>
                <a:gd name="T12" fmla="*/ 221869 w 404"/>
                <a:gd name="T13" fmla="*/ 939906 h 495"/>
                <a:gd name="T14" fmla="*/ 251953 w 404"/>
                <a:gd name="T15" fmla="*/ 1166389 h 495"/>
                <a:gd name="T16" fmla="*/ 342205 w 404"/>
                <a:gd name="T17" fmla="*/ 1358900 h 495"/>
                <a:gd name="T18" fmla="*/ 605439 w 404"/>
                <a:gd name="T19" fmla="*/ 1592933 h 495"/>
                <a:gd name="T20" fmla="*/ 940123 w 404"/>
                <a:gd name="T21" fmla="*/ 1675977 h 495"/>
                <a:gd name="T22" fmla="*/ 1256004 w 404"/>
                <a:gd name="T23" fmla="*/ 1604257 h 495"/>
                <a:gd name="T24" fmla="*/ 1519238 w 404"/>
                <a:gd name="T25" fmla="*/ 1392873 h 495"/>
                <a:gd name="T26" fmla="*/ 1519238 w 404"/>
                <a:gd name="T27" fmla="*/ 1675977 h 495"/>
                <a:gd name="T28" fmla="*/ 1237201 w 404"/>
                <a:gd name="T29" fmla="*/ 1819417 h 495"/>
                <a:gd name="T30" fmla="*/ 921320 w 404"/>
                <a:gd name="T31" fmla="*/ 1868488 h 495"/>
                <a:gd name="T32" fmla="*/ 650565 w 404"/>
                <a:gd name="T33" fmla="*/ 1826966 h 495"/>
                <a:gd name="T34" fmla="*/ 398612 w 404"/>
                <a:gd name="T35" fmla="*/ 1706175 h 495"/>
                <a:gd name="T36" fmla="*/ 105294 w 404"/>
                <a:gd name="T37" fmla="*/ 1373999 h 495"/>
                <a:gd name="T38" fmla="*/ 0 w 404"/>
                <a:gd name="T39" fmla="*/ 939906 h 495"/>
                <a:gd name="T40" fmla="*/ 67689 w 404"/>
                <a:gd name="T41" fmla="*/ 566208 h 495"/>
                <a:gd name="T42" fmla="*/ 278276 w 404"/>
                <a:gd name="T43" fmla="*/ 260456 h 495"/>
                <a:gd name="T44" fmla="*/ 579115 w 404"/>
                <a:gd name="T45" fmla="*/ 64170 h 495"/>
                <a:gd name="T46" fmla="*/ 940123 w 404"/>
                <a:gd name="T47" fmla="*/ 0 h 495"/>
                <a:gd name="T48" fmla="*/ 1237201 w 404"/>
                <a:gd name="T49" fmla="*/ 45297 h 495"/>
                <a:gd name="T50" fmla="*/ 1519238 w 404"/>
                <a:gd name="T51" fmla="*/ 192511 h 495"/>
                <a:gd name="T52" fmla="*/ 1519238 w 404"/>
                <a:gd name="T53" fmla="*/ 468066 h 49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4"/>
                <a:gd name="T82" fmla="*/ 0 h 495"/>
                <a:gd name="T83" fmla="*/ 404 w 404"/>
                <a:gd name="T84" fmla="*/ 495 h 49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4" h="495">
                  <a:moveTo>
                    <a:pt x="404" y="124"/>
                  </a:moveTo>
                  <a:cubicBezTo>
                    <a:pt x="382" y="99"/>
                    <a:pt x="358" y="81"/>
                    <a:pt x="332" y="70"/>
                  </a:cubicBezTo>
                  <a:cubicBezTo>
                    <a:pt x="307" y="58"/>
                    <a:pt x="278" y="52"/>
                    <a:pt x="248" y="52"/>
                  </a:cubicBezTo>
                  <a:cubicBezTo>
                    <a:pt x="223" y="52"/>
                    <a:pt x="198" y="57"/>
                    <a:pt x="175" y="67"/>
                  </a:cubicBezTo>
                  <a:cubicBezTo>
                    <a:pt x="151" y="77"/>
                    <a:pt x="130" y="91"/>
                    <a:pt x="113" y="109"/>
                  </a:cubicBezTo>
                  <a:cubicBezTo>
                    <a:pt x="95" y="128"/>
                    <a:pt x="81" y="149"/>
                    <a:pt x="72" y="172"/>
                  </a:cubicBezTo>
                  <a:cubicBezTo>
                    <a:pt x="63" y="195"/>
                    <a:pt x="59" y="221"/>
                    <a:pt x="59" y="249"/>
                  </a:cubicBezTo>
                  <a:cubicBezTo>
                    <a:pt x="59" y="270"/>
                    <a:pt x="62" y="291"/>
                    <a:pt x="67" y="309"/>
                  </a:cubicBezTo>
                  <a:cubicBezTo>
                    <a:pt x="72" y="327"/>
                    <a:pt x="80" y="344"/>
                    <a:pt x="91" y="360"/>
                  </a:cubicBezTo>
                  <a:cubicBezTo>
                    <a:pt x="110" y="387"/>
                    <a:pt x="133" y="407"/>
                    <a:pt x="161" y="422"/>
                  </a:cubicBezTo>
                  <a:cubicBezTo>
                    <a:pt x="188" y="436"/>
                    <a:pt x="218" y="444"/>
                    <a:pt x="250" y="444"/>
                  </a:cubicBezTo>
                  <a:cubicBezTo>
                    <a:pt x="280" y="444"/>
                    <a:pt x="308" y="437"/>
                    <a:pt x="334" y="425"/>
                  </a:cubicBezTo>
                  <a:cubicBezTo>
                    <a:pt x="360" y="412"/>
                    <a:pt x="383" y="394"/>
                    <a:pt x="404" y="369"/>
                  </a:cubicBezTo>
                  <a:cubicBezTo>
                    <a:pt x="404" y="444"/>
                    <a:pt x="404" y="444"/>
                    <a:pt x="404" y="444"/>
                  </a:cubicBezTo>
                  <a:cubicBezTo>
                    <a:pt x="381" y="461"/>
                    <a:pt x="356" y="473"/>
                    <a:pt x="329" y="482"/>
                  </a:cubicBezTo>
                  <a:cubicBezTo>
                    <a:pt x="302" y="491"/>
                    <a:pt x="274" y="495"/>
                    <a:pt x="245" y="495"/>
                  </a:cubicBezTo>
                  <a:cubicBezTo>
                    <a:pt x="220" y="495"/>
                    <a:pt x="196" y="491"/>
                    <a:pt x="173" y="484"/>
                  </a:cubicBezTo>
                  <a:cubicBezTo>
                    <a:pt x="149" y="477"/>
                    <a:pt x="127" y="466"/>
                    <a:pt x="106" y="452"/>
                  </a:cubicBezTo>
                  <a:cubicBezTo>
                    <a:pt x="72" y="428"/>
                    <a:pt x="46" y="399"/>
                    <a:pt x="28" y="364"/>
                  </a:cubicBezTo>
                  <a:cubicBezTo>
                    <a:pt x="9" y="329"/>
                    <a:pt x="0" y="291"/>
                    <a:pt x="0" y="249"/>
                  </a:cubicBezTo>
                  <a:cubicBezTo>
                    <a:pt x="0" y="213"/>
                    <a:pt x="6" y="180"/>
                    <a:pt x="18" y="150"/>
                  </a:cubicBezTo>
                  <a:cubicBezTo>
                    <a:pt x="31" y="120"/>
                    <a:pt x="49" y="93"/>
                    <a:pt x="74" y="69"/>
                  </a:cubicBezTo>
                  <a:cubicBezTo>
                    <a:pt x="98" y="46"/>
                    <a:pt x="125" y="29"/>
                    <a:pt x="154" y="17"/>
                  </a:cubicBezTo>
                  <a:cubicBezTo>
                    <a:pt x="183" y="6"/>
                    <a:pt x="215" y="0"/>
                    <a:pt x="250" y="0"/>
                  </a:cubicBezTo>
                  <a:cubicBezTo>
                    <a:pt x="277" y="0"/>
                    <a:pt x="303" y="4"/>
                    <a:pt x="329" y="12"/>
                  </a:cubicBezTo>
                  <a:cubicBezTo>
                    <a:pt x="354" y="21"/>
                    <a:pt x="379" y="33"/>
                    <a:pt x="404" y="51"/>
                  </a:cubicBezTo>
                  <a:lnTo>
                    <a:pt x="404" y="124"/>
                  </a:lnTo>
                  <a:close/>
                </a:path>
              </a:pathLst>
            </a:custGeom>
            <a:solidFill>
              <a:srgbClr val="A2C03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gn="just">
                <a:spcAft>
                  <a:spcPts val="0"/>
                </a:spcAft>
              </a:pPr>
              <a:r>
                <a:rPr lang="sl-SI"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Freeform 13"/>
            <p:cNvSpPr>
              <a:spLocks/>
            </p:cNvSpPr>
            <p:nvPr/>
          </p:nvSpPr>
          <p:spPr bwMode="auto">
            <a:xfrm>
              <a:off x="16954" y="4762"/>
              <a:ext cx="9255" cy="9128"/>
            </a:xfrm>
            <a:custGeom>
              <a:avLst/>
              <a:gdLst>
                <a:gd name="T0" fmla="*/ 872842 w 246"/>
                <a:gd name="T1" fmla="*/ 169738 h 242"/>
                <a:gd name="T2" fmla="*/ 805121 w 246"/>
                <a:gd name="T3" fmla="*/ 233861 h 242"/>
                <a:gd name="T4" fmla="*/ 647107 w 246"/>
                <a:gd name="T5" fmla="*/ 124475 h 242"/>
                <a:gd name="T6" fmla="*/ 477805 w 246"/>
                <a:gd name="T7" fmla="*/ 86755 h 242"/>
                <a:gd name="T8" fmla="*/ 282169 w 246"/>
                <a:gd name="T9" fmla="*/ 135790 h 242"/>
                <a:gd name="T10" fmla="*/ 139203 w 246"/>
                <a:gd name="T11" fmla="*/ 271581 h 242"/>
                <a:gd name="T12" fmla="*/ 90294 w 246"/>
                <a:gd name="T13" fmla="*/ 456407 h 242"/>
                <a:gd name="T14" fmla="*/ 142965 w 246"/>
                <a:gd name="T15" fmla="*/ 641232 h 242"/>
                <a:gd name="T16" fmla="*/ 285931 w 246"/>
                <a:gd name="T17" fmla="*/ 780795 h 242"/>
                <a:gd name="T18" fmla="*/ 489092 w 246"/>
                <a:gd name="T19" fmla="*/ 833602 h 242"/>
                <a:gd name="T20" fmla="*/ 718589 w 246"/>
                <a:gd name="T21" fmla="*/ 754391 h 242"/>
                <a:gd name="T22" fmla="*/ 827695 w 246"/>
                <a:gd name="T23" fmla="*/ 558249 h 242"/>
                <a:gd name="T24" fmla="*/ 549288 w 246"/>
                <a:gd name="T25" fmla="*/ 558249 h 242"/>
                <a:gd name="T26" fmla="*/ 549288 w 246"/>
                <a:gd name="T27" fmla="*/ 475266 h 242"/>
                <a:gd name="T28" fmla="*/ 925513 w 246"/>
                <a:gd name="T29" fmla="*/ 475266 h 242"/>
                <a:gd name="T30" fmla="*/ 805121 w 246"/>
                <a:gd name="T31" fmla="*/ 795882 h 242"/>
                <a:gd name="T32" fmla="*/ 489092 w 246"/>
                <a:gd name="T33" fmla="*/ 912813 h 242"/>
                <a:gd name="T34" fmla="*/ 105343 w 246"/>
                <a:gd name="T35" fmla="*/ 750619 h 242"/>
                <a:gd name="T36" fmla="*/ 0 w 246"/>
                <a:gd name="T37" fmla="*/ 456407 h 242"/>
                <a:gd name="T38" fmla="*/ 60196 w 246"/>
                <a:gd name="T39" fmla="*/ 226317 h 242"/>
                <a:gd name="T40" fmla="*/ 229497 w 246"/>
                <a:gd name="T41" fmla="*/ 60351 h 242"/>
                <a:gd name="T42" fmla="*/ 474043 w 246"/>
                <a:gd name="T43" fmla="*/ 0 h 242"/>
                <a:gd name="T44" fmla="*/ 684729 w 246"/>
                <a:gd name="T45" fmla="*/ 41492 h 242"/>
                <a:gd name="T46" fmla="*/ 872842 w 246"/>
                <a:gd name="T47" fmla="*/ 169738 h 2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6"/>
                <a:gd name="T73" fmla="*/ 0 h 242"/>
                <a:gd name="T74" fmla="*/ 246 w 246"/>
                <a:gd name="T75" fmla="*/ 242 h 2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6" h="242">
                  <a:moveTo>
                    <a:pt x="232" y="45"/>
                  </a:moveTo>
                  <a:cubicBezTo>
                    <a:pt x="214" y="62"/>
                    <a:pt x="214" y="62"/>
                    <a:pt x="214" y="62"/>
                  </a:cubicBezTo>
                  <a:cubicBezTo>
                    <a:pt x="201" y="49"/>
                    <a:pt x="187" y="39"/>
                    <a:pt x="172" y="33"/>
                  </a:cubicBezTo>
                  <a:cubicBezTo>
                    <a:pt x="157" y="26"/>
                    <a:pt x="142" y="23"/>
                    <a:pt x="127" y="23"/>
                  </a:cubicBezTo>
                  <a:cubicBezTo>
                    <a:pt x="109" y="23"/>
                    <a:pt x="92" y="27"/>
                    <a:pt x="75" y="36"/>
                  </a:cubicBezTo>
                  <a:cubicBezTo>
                    <a:pt x="59" y="45"/>
                    <a:pt x="46" y="57"/>
                    <a:pt x="37" y="72"/>
                  </a:cubicBezTo>
                  <a:cubicBezTo>
                    <a:pt x="28" y="88"/>
                    <a:pt x="24" y="104"/>
                    <a:pt x="24" y="121"/>
                  </a:cubicBezTo>
                  <a:cubicBezTo>
                    <a:pt x="24" y="138"/>
                    <a:pt x="28" y="155"/>
                    <a:pt x="38" y="170"/>
                  </a:cubicBezTo>
                  <a:cubicBezTo>
                    <a:pt x="47" y="186"/>
                    <a:pt x="60" y="198"/>
                    <a:pt x="76" y="207"/>
                  </a:cubicBezTo>
                  <a:cubicBezTo>
                    <a:pt x="93" y="216"/>
                    <a:pt x="111" y="221"/>
                    <a:pt x="130" y="221"/>
                  </a:cubicBezTo>
                  <a:cubicBezTo>
                    <a:pt x="154" y="221"/>
                    <a:pt x="174" y="214"/>
                    <a:pt x="191" y="200"/>
                  </a:cubicBezTo>
                  <a:cubicBezTo>
                    <a:pt x="207" y="187"/>
                    <a:pt x="217" y="170"/>
                    <a:pt x="220" y="148"/>
                  </a:cubicBezTo>
                  <a:cubicBezTo>
                    <a:pt x="146" y="148"/>
                    <a:pt x="146" y="148"/>
                    <a:pt x="146" y="148"/>
                  </a:cubicBezTo>
                  <a:cubicBezTo>
                    <a:pt x="146" y="126"/>
                    <a:pt x="146" y="126"/>
                    <a:pt x="146" y="126"/>
                  </a:cubicBezTo>
                  <a:cubicBezTo>
                    <a:pt x="246" y="126"/>
                    <a:pt x="246" y="126"/>
                    <a:pt x="246" y="126"/>
                  </a:cubicBezTo>
                  <a:cubicBezTo>
                    <a:pt x="245" y="162"/>
                    <a:pt x="235" y="190"/>
                    <a:pt x="214" y="211"/>
                  </a:cubicBezTo>
                  <a:cubicBezTo>
                    <a:pt x="193" y="232"/>
                    <a:pt x="165" y="242"/>
                    <a:pt x="130" y="242"/>
                  </a:cubicBezTo>
                  <a:cubicBezTo>
                    <a:pt x="87" y="242"/>
                    <a:pt x="53" y="228"/>
                    <a:pt x="28" y="199"/>
                  </a:cubicBezTo>
                  <a:cubicBezTo>
                    <a:pt x="9" y="176"/>
                    <a:pt x="0" y="151"/>
                    <a:pt x="0" y="121"/>
                  </a:cubicBezTo>
                  <a:cubicBezTo>
                    <a:pt x="0" y="99"/>
                    <a:pt x="5" y="79"/>
                    <a:pt x="16" y="60"/>
                  </a:cubicBezTo>
                  <a:cubicBezTo>
                    <a:pt x="27" y="41"/>
                    <a:pt x="42" y="27"/>
                    <a:pt x="61" y="16"/>
                  </a:cubicBezTo>
                  <a:cubicBezTo>
                    <a:pt x="80" y="5"/>
                    <a:pt x="102" y="0"/>
                    <a:pt x="126" y="0"/>
                  </a:cubicBezTo>
                  <a:cubicBezTo>
                    <a:pt x="146" y="0"/>
                    <a:pt x="164" y="4"/>
                    <a:pt x="182" y="11"/>
                  </a:cubicBezTo>
                  <a:cubicBezTo>
                    <a:pt x="199" y="18"/>
                    <a:pt x="216" y="29"/>
                    <a:pt x="232"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gn="just">
                <a:spcAft>
                  <a:spcPts val="0"/>
                </a:spcAft>
              </a:pPr>
              <a:r>
                <a:rPr lang="sl-SI"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Freeform 14"/>
            <p:cNvSpPr>
              <a:spLocks/>
            </p:cNvSpPr>
            <p:nvPr/>
          </p:nvSpPr>
          <p:spPr bwMode="auto">
            <a:xfrm>
              <a:off x="27860" y="4984"/>
              <a:ext cx="4969" cy="8732"/>
            </a:xfrm>
            <a:custGeom>
              <a:avLst/>
              <a:gdLst>
                <a:gd name="T0" fmla="*/ 0 w 313"/>
                <a:gd name="T1" fmla="*/ 0 h 550"/>
                <a:gd name="T2" fmla="*/ 496888 w 313"/>
                <a:gd name="T3" fmla="*/ 0 h 550"/>
                <a:gd name="T4" fmla="*/ 496888 w 313"/>
                <a:gd name="T5" fmla="*/ 84138 h 550"/>
                <a:gd name="T6" fmla="*/ 87313 w 313"/>
                <a:gd name="T7" fmla="*/ 84138 h 550"/>
                <a:gd name="T8" fmla="*/ 87313 w 313"/>
                <a:gd name="T9" fmla="*/ 358775 h 550"/>
                <a:gd name="T10" fmla="*/ 492125 w 313"/>
                <a:gd name="T11" fmla="*/ 358775 h 550"/>
                <a:gd name="T12" fmla="*/ 492125 w 313"/>
                <a:gd name="T13" fmla="*/ 441325 h 550"/>
                <a:gd name="T14" fmla="*/ 87313 w 313"/>
                <a:gd name="T15" fmla="*/ 441325 h 550"/>
                <a:gd name="T16" fmla="*/ 87313 w 313"/>
                <a:gd name="T17" fmla="*/ 785813 h 550"/>
                <a:gd name="T18" fmla="*/ 492125 w 313"/>
                <a:gd name="T19" fmla="*/ 785813 h 550"/>
                <a:gd name="T20" fmla="*/ 492125 w 313"/>
                <a:gd name="T21" fmla="*/ 873125 h 550"/>
                <a:gd name="T22" fmla="*/ 0 w 313"/>
                <a:gd name="T23" fmla="*/ 873125 h 550"/>
                <a:gd name="T24" fmla="*/ 0 w 313"/>
                <a:gd name="T25" fmla="*/ 0 h 5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3"/>
                <a:gd name="T40" fmla="*/ 0 h 550"/>
                <a:gd name="T41" fmla="*/ 313 w 313"/>
                <a:gd name="T42" fmla="*/ 550 h 5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3" h="550">
                  <a:moveTo>
                    <a:pt x="0" y="0"/>
                  </a:moveTo>
                  <a:lnTo>
                    <a:pt x="313" y="0"/>
                  </a:lnTo>
                  <a:lnTo>
                    <a:pt x="313" y="53"/>
                  </a:lnTo>
                  <a:lnTo>
                    <a:pt x="55" y="53"/>
                  </a:lnTo>
                  <a:lnTo>
                    <a:pt x="55" y="226"/>
                  </a:lnTo>
                  <a:lnTo>
                    <a:pt x="310" y="226"/>
                  </a:lnTo>
                  <a:lnTo>
                    <a:pt x="310" y="278"/>
                  </a:lnTo>
                  <a:lnTo>
                    <a:pt x="55" y="278"/>
                  </a:lnTo>
                  <a:lnTo>
                    <a:pt x="55" y="495"/>
                  </a:lnTo>
                  <a:lnTo>
                    <a:pt x="310" y="495"/>
                  </a:lnTo>
                  <a:lnTo>
                    <a:pt x="310" y="550"/>
                  </a:lnTo>
                  <a:lnTo>
                    <a:pt x="0" y="55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gn="just">
                <a:spcAft>
                  <a:spcPts val="0"/>
                </a:spcAft>
              </a:pPr>
              <a:r>
                <a:rPr lang="sl-SI"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6" name="Freeform 15"/>
            <p:cNvSpPr>
              <a:spLocks/>
            </p:cNvSpPr>
            <p:nvPr/>
          </p:nvSpPr>
          <p:spPr bwMode="auto">
            <a:xfrm>
              <a:off x="34337" y="4984"/>
              <a:ext cx="6842" cy="8732"/>
            </a:xfrm>
            <a:custGeom>
              <a:avLst/>
              <a:gdLst>
                <a:gd name="T0" fmla="*/ 0 w 431"/>
                <a:gd name="T1" fmla="*/ 873125 h 550"/>
                <a:gd name="T2" fmla="*/ 0 w 431"/>
                <a:gd name="T3" fmla="*/ 0 h 550"/>
                <a:gd name="T4" fmla="*/ 17463 w 431"/>
                <a:gd name="T5" fmla="*/ 0 h 550"/>
                <a:gd name="T6" fmla="*/ 596900 w 431"/>
                <a:gd name="T7" fmla="*/ 668338 h 550"/>
                <a:gd name="T8" fmla="*/ 596900 w 431"/>
                <a:gd name="T9" fmla="*/ 0 h 550"/>
                <a:gd name="T10" fmla="*/ 684213 w 431"/>
                <a:gd name="T11" fmla="*/ 0 h 550"/>
                <a:gd name="T12" fmla="*/ 684213 w 431"/>
                <a:gd name="T13" fmla="*/ 873125 h 550"/>
                <a:gd name="T14" fmla="*/ 660400 w 431"/>
                <a:gd name="T15" fmla="*/ 873125 h 550"/>
                <a:gd name="T16" fmla="*/ 88900 w 431"/>
                <a:gd name="T17" fmla="*/ 211138 h 550"/>
                <a:gd name="T18" fmla="*/ 88900 w 431"/>
                <a:gd name="T19" fmla="*/ 873125 h 550"/>
                <a:gd name="T20" fmla="*/ 0 w 431"/>
                <a:gd name="T21" fmla="*/ 873125 h 5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1"/>
                <a:gd name="T34" fmla="*/ 0 h 550"/>
                <a:gd name="T35" fmla="*/ 431 w 431"/>
                <a:gd name="T36" fmla="*/ 550 h 5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1" h="550">
                  <a:moveTo>
                    <a:pt x="0" y="550"/>
                  </a:moveTo>
                  <a:lnTo>
                    <a:pt x="0" y="0"/>
                  </a:lnTo>
                  <a:lnTo>
                    <a:pt x="11" y="0"/>
                  </a:lnTo>
                  <a:lnTo>
                    <a:pt x="376" y="421"/>
                  </a:lnTo>
                  <a:lnTo>
                    <a:pt x="376" y="0"/>
                  </a:lnTo>
                  <a:lnTo>
                    <a:pt x="431" y="0"/>
                  </a:lnTo>
                  <a:lnTo>
                    <a:pt x="431" y="550"/>
                  </a:lnTo>
                  <a:lnTo>
                    <a:pt x="416" y="550"/>
                  </a:lnTo>
                  <a:lnTo>
                    <a:pt x="56" y="133"/>
                  </a:lnTo>
                  <a:lnTo>
                    <a:pt x="56" y="550"/>
                  </a:lnTo>
                  <a:lnTo>
                    <a:pt x="0" y="5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gn="just">
                <a:spcAft>
                  <a:spcPts val="0"/>
                </a:spcAft>
              </a:pPr>
              <a:r>
                <a:rPr lang="sl-SI"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302760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319681" y="89008"/>
            <a:ext cx="8367840" cy="9000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5pPr>
            <a:lvl6pPr marL="1525588" indent="-207963" defTabSz="449263" eaLnBrk="0" fontAlgn="base" hangingPunct="0">
              <a:lnSpc>
                <a:spcPct val="93000"/>
              </a:lnSpc>
              <a:spcBef>
                <a:spcPct val="0"/>
              </a:spcBef>
              <a:spcAft>
                <a:spcPct val="0"/>
              </a:spcAft>
              <a:buClr>
                <a:srgbClr val="000000"/>
              </a:buClr>
              <a:buSzPct val="45000"/>
              <a:buFont typeface="Wingding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6pPr>
            <a:lvl7pPr marL="1982788" indent="-207963" defTabSz="449263" eaLnBrk="0" fontAlgn="base" hangingPunct="0">
              <a:lnSpc>
                <a:spcPct val="93000"/>
              </a:lnSpc>
              <a:spcBef>
                <a:spcPct val="0"/>
              </a:spcBef>
              <a:spcAft>
                <a:spcPct val="0"/>
              </a:spcAft>
              <a:buClr>
                <a:srgbClr val="000000"/>
              </a:buClr>
              <a:buSzPct val="45000"/>
              <a:buFont typeface="Wingding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7pPr>
            <a:lvl8pPr marL="2439988" indent="-207963" defTabSz="449263" eaLnBrk="0" fontAlgn="base" hangingPunct="0">
              <a:lnSpc>
                <a:spcPct val="93000"/>
              </a:lnSpc>
              <a:spcBef>
                <a:spcPct val="0"/>
              </a:spcBef>
              <a:spcAft>
                <a:spcPct val="0"/>
              </a:spcAft>
              <a:buClr>
                <a:srgbClr val="000000"/>
              </a:buClr>
              <a:buSzPct val="45000"/>
              <a:buFont typeface="Wingding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8pPr>
            <a:lvl9pPr marL="2897188" indent="-207963" defTabSz="449263" eaLnBrk="0" fontAlgn="base" hangingPunct="0">
              <a:lnSpc>
                <a:spcPct val="93000"/>
              </a:lnSpc>
              <a:spcBef>
                <a:spcPct val="0"/>
              </a:spcBef>
              <a:spcAft>
                <a:spcPct val="0"/>
              </a:spcAft>
              <a:buClr>
                <a:srgbClr val="000000"/>
              </a:buClr>
              <a:buSzPct val="45000"/>
              <a:buFont typeface="Wingding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9pPr>
          </a:lstStyle>
          <a:p>
            <a:pPr marL="0" marR="0" lvl="0" indent="0" algn="l" defTabSz="914400" rtl="0" eaLnBrk="1" fontAlgn="auto" latinLnBrk="0" hangingPunct="1">
              <a:lnSpc>
                <a:spcPct val="100000"/>
              </a:lnSpc>
              <a:spcBef>
                <a:spcPts val="0"/>
              </a:spcBef>
              <a:spcAft>
                <a:spcPts val="0"/>
              </a:spcAft>
              <a:buClr>
                <a:srgbClr val="17375E"/>
              </a:buClr>
              <a:buSzTx/>
              <a:buFont typeface="Tahoma" pitchFamily="32"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sl-SI" sz="2400" b="1" i="0" u="none" strike="noStrike" kern="1200" cap="none" spc="0" normalizeH="0" baseline="0" noProof="0" dirty="0">
                <a:ln>
                  <a:noFill/>
                </a:ln>
                <a:solidFill>
                  <a:schemeClr val="bg2">
                    <a:lumMod val="25000"/>
                  </a:schemeClr>
                </a:solidFill>
                <a:effectLst/>
                <a:uLnTx/>
                <a:uFillTx/>
                <a:latin typeface="Arial" charset="0"/>
                <a:ea typeface="+mn-ea"/>
                <a:cs typeface="+mn-cs"/>
              </a:rPr>
              <a:t>Laboratory for Open Systems and Networks</a:t>
            </a:r>
          </a:p>
        </p:txBody>
      </p:sp>
      <p:sp>
        <p:nvSpPr>
          <p:cNvPr id="3" name="Line 2"/>
          <p:cNvSpPr>
            <a:spLocks noChangeShapeType="1"/>
          </p:cNvSpPr>
          <p:nvPr/>
        </p:nvSpPr>
        <p:spPr bwMode="auto">
          <a:xfrm>
            <a:off x="361441" y="887509"/>
            <a:ext cx="8163360" cy="1440"/>
          </a:xfrm>
          <a:prstGeom prst="line">
            <a:avLst/>
          </a:prstGeom>
          <a:noFill/>
          <a:ln w="9360">
            <a:solidFill>
              <a:srgbClr val="99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pPr fontAlgn="auto">
              <a:spcBef>
                <a:spcPts val="0"/>
              </a:spcBef>
              <a:spcAft>
                <a:spcPts val="0"/>
              </a:spcAft>
              <a:defRPr/>
            </a:pPr>
            <a:endParaRPr lang="en-GB" dirty="0">
              <a:solidFill>
                <a:prstClr val="black"/>
              </a:solidFill>
              <a:latin typeface="Calibri" panose="020F0502020204030204"/>
            </a:endParaRPr>
          </a:p>
        </p:txBody>
      </p:sp>
      <p:sp>
        <p:nvSpPr>
          <p:cNvPr id="4" name="Text Box 3"/>
          <p:cNvSpPr txBox="1">
            <a:spLocks noChangeArrowheads="1"/>
          </p:cNvSpPr>
          <p:nvPr/>
        </p:nvSpPr>
        <p:spPr bwMode="auto">
          <a:xfrm>
            <a:off x="326883" y="1054615"/>
            <a:ext cx="6097668" cy="5488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5pPr>
            <a:lvl6pPr marL="1525588" indent="-207963" defTabSz="449263" eaLnBrk="0" fontAlgn="base" hangingPunct="0">
              <a:lnSpc>
                <a:spcPct val="93000"/>
              </a:lnSpc>
              <a:spcBef>
                <a:spcPct val="0"/>
              </a:spcBef>
              <a:spcAft>
                <a:spcPct val="0"/>
              </a:spcAft>
              <a:buClr>
                <a:srgbClr val="000000"/>
              </a:buClr>
              <a:buSzPct val="45000"/>
              <a:buFont typeface="Wingding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6pPr>
            <a:lvl7pPr marL="1982788" indent="-207963" defTabSz="449263" eaLnBrk="0" fontAlgn="base" hangingPunct="0">
              <a:lnSpc>
                <a:spcPct val="93000"/>
              </a:lnSpc>
              <a:spcBef>
                <a:spcPct val="0"/>
              </a:spcBef>
              <a:spcAft>
                <a:spcPct val="0"/>
              </a:spcAft>
              <a:buClr>
                <a:srgbClr val="000000"/>
              </a:buClr>
              <a:buSzPct val="45000"/>
              <a:buFont typeface="Wingding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7pPr>
            <a:lvl8pPr marL="2439988" indent="-207963" defTabSz="449263" eaLnBrk="0" fontAlgn="base" hangingPunct="0">
              <a:lnSpc>
                <a:spcPct val="93000"/>
              </a:lnSpc>
              <a:spcBef>
                <a:spcPct val="0"/>
              </a:spcBef>
              <a:spcAft>
                <a:spcPct val="0"/>
              </a:spcAft>
              <a:buClr>
                <a:srgbClr val="000000"/>
              </a:buClr>
              <a:buSzPct val="45000"/>
              <a:buFont typeface="Wingding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8pPr>
            <a:lvl9pPr marL="2897188" indent="-207963" defTabSz="449263" eaLnBrk="0" fontAlgn="base" hangingPunct="0">
              <a:lnSpc>
                <a:spcPct val="93000"/>
              </a:lnSpc>
              <a:spcBef>
                <a:spcPct val="0"/>
              </a:spcBef>
              <a:spcAft>
                <a:spcPct val="0"/>
              </a:spcAft>
              <a:buClr>
                <a:srgbClr val="000000"/>
              </a:buClr>
              <a:buSzPct val="45000"/>
              <a:buFont typeface="Wingding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9pPr>
          </a:lstStyle>
          <a:p>
            <a:pPr marL="0" marR="0" lvl="0" indent="0" algn="l" defTabSz="914400" rtl="0" eaLnBrk="0"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sl-SI" sz="1600" b="1" i="0" u="none" strike="noStrike" kern="1200" cap="none" spc="0" normalizeH="0" baseline="0" noProof="0" dirty="0">
                <a:ln>
                  <a:noFill/>
                </a:ln>
                <a:solidFill>
                  <a:schemeClr val="tx1"/>
                </a:solidFill>
                <a:effectLst/>
                <a:uLnTx/>
                <a:uFillTx/>
                <a:latin typeface="Arial" charset="0"/>
                <a:ea typeface="+mn-ea"/>
                <a:cs typeface="+mn-cs"/>
              </a:rPr>
              <a:t>Areas of R&amp;D activities</a:t>
            </a:r>
          </a:p>
          <a:p>
            <a:pPr marL="457200" marR="0" lvl="1" indent="0" algn="l" defTabSz="914400" rtl="0" eaLnBrk="0"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sl-SI" sz="1600" b="0" i="0" u="none" strike="noStrike" kern="1200" cap="none" spc="0" normalizeH="0" baseline="0" noProof="0" dirty="0">
                <a:ln>
                  <a:noFill/>
                </a:ln>
                <a:solidFill>
                  <a:schemeClr val="tx1"/>
                </a:solidFill>
                <a:effectLst/>
                <a:uLnTx/>
                <a:uFillTx/>
                <a:latin typeface="Arial" charset="0"/>
                <a:ea typeface="+mn-ea"/>
                <a:cs typeface="+mn-cs"/>
              </a:rPr>
              <a:t>Cyber security and defence</a:t>
            </a:r>
          </a:p>
          <a:p>
            <a:pPr marL="457200" marR="0" lvl="1" indent="0" algn="l" defTabSz="914400" rtl="0" eaLnBrk="0"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sl-SI" sz="1600" b="0" i="0" u="none" strike="noStrike" kern="1200" cap="none" spc="0" normalizeH="0" baseline="0" noProof="0" dirty="0">
                <a:ln>
                  <a:noFill/>
                </a:ln>
                <a:solidFill>
                  <a:schemeClr val="tx1"/>
                </a:solidFill>
                <a:effectLst/>
                <a:uLnTx/>
                <a:uFillTx/>
                <a:latin typeface="Arial" charset="0"/>
                <a:ea typeface="+mn-ea"/>
                <a:cs typeface="+mn-cs"/>
              </a:rPr>
              <a:t>Common operational view</a:t>
            </a:r>
          </a:p>
          <a:p>
            <a:pPr marL="0" marR="0" lvl="0" indent="0" algn="l" defTabSz="914400" rtl="0" eaLnBrk="0"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sl-SI" sz="800" b="0" i="0" u="none" strike="noStrike" kern="1200" cap="none" spc="0" normalizeH="0" baseline="0" noProof="0" dirty="0">
              <a:ln>
                <a:noFill/>
              </a:ln>
              <a:solidFill>
                <a:schemeClr val="tx1"/>
              </a:solidFill>
              <a:effectLst/>
              <a:uLnTx/>
              <a:uFillTx/>
              <a:latin typeface="Arial" charset="0"/>
              <a:ea typeface="+mn-ea"/>
              <a:cs typeface="+mn-cs"/>
            </a:endParaRPr>
          </a:p>
          <a:p>
            <a:pPr marL="0" marR="0" lvl="0" indent="0" algn="l" defTabSz="914400" rtl="0" eaLnBrk="0" fontAlgn="auto" latinLnBrk="0" hangingPunct="1">
              <a:lnSpc>
                <a:spcPct val="100000"/>
              </a:lnSpc>
              <a:spcBef>
                <a:spcPts val="60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sz="800" b="0" i="0" u="none" strike="noStrike" kern="1200" cap="none" spc="0" normalizeH="0" baseline="0" noProof="0" dirty="0">
              <a:ln>
                <a:noFill/>
              </a:ln>
              <a:solidFill>
                <a:schemeClr val="tx1"/>
              </a:solidFill>
              <a:effectLst/>
              <a:uLnTx/>
              <a:uFillTx/>
              <a:latin typeface="Arial" charset="0"/>
              <a:ea typeface="+mn-ea"/>
              <a:cs typeface="+mn-cs"/>
            </a:endParaRPr>
          </a:p>
          <a:p>
            <a:pPr marL="0" marR="0" lvl="0" indent="0" algn="l" defTabSz="914400" rtl="0" eaLnBrk="0" fontAlgn="auto" latinLnBrk="0" hangingPunct="1">
              <a:lnSpc>
                <a:spcPct val="100000"/>
              </a:lnSpc>
              <a:spcBef>
                <a:spcPts val="60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600" b="1" i="0" u="none" strike="noStrike" kern="1200" cap="none" spc="0" normalizeH="0" baseline="0" noProof="0" dirty="0">
                <a:ln>
                  <a:noFill/>
                </a:ln>
                <a:solidFill>
                  <a:schemeClr val="tx1"/>
                </a:solidFill>
                <a:effectLst/>
                <a:uLnTx/>
                <a:uFillTx/>
                <a:latin typeface="Arial" charset="0"/>
                <a:ea typeface="+mn-ea"/>
                <a:cs typeface="+mn-cs"/>
              </a:rPr>
              <a:t>Current specific areas:</a:t>
            </a:r>
          </a:p>
          <a:p>
            <a:pPr marL="285750" marR="0" lvl="0" indent="-285750" algn="l" defTabSz="914400" rtl="0" eaLnBrk="0" fontAlgn="auto" latinLnBrk="0" hangingPunct="1">
              <a:lnSpc>
                <a:spcPct val="100000"/>
              </a:lnSpc>
              <a:spcBef>
                <a:spcPts val="600"/>
              </a:spcBef>
              <a:spcAft>
                <a:spcPts val="0"/>
              </a:spcAft>
              <a:buClrTx/>
              <a:buSz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600" b="1" i="0" u="none" strike="noStrike" kern="1200" cap="none" spc="0" normalizeH="0" baseline="0" noProof="0" dirty="0">
                <a:ln>
                  <a:noFill/>
                </a:ln>
                <a:solidFill>
                  <a:schemeClr val="tx1"/>
                </a:solidFill>
                <a:effectLst/>
                <a:uLnTx/>
                <a:uFillTx/>
                <a:latin typeface="Arial" charset="0"/>
                <a:ea typeface="+mn-ea"/>
                <a:cs typeface="+mn-cs"/>
              </a:rPr>
              <a:t>Data fusion, anomaly detection, operational view support</a:t>
            </a:r>
          </a:p>
          <a:p>
            <a:pPr marL="457200" marR="0" lvl="1" indent="0" algn="l" defTabSz="914400" rtl="0" eaLnBrk="0"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600" b="0" i="0" u="none" strike="noStrike" kern="1200" cap="none" spc="0" normalizeH="0" baseline="0" noProof="0" dirty="0">
                <a:ln>
                  <a:noFill/>
                </a:ln>
                <a:solidFill>
                  <a:schemeClr val="tx1"/>
                </a:solidFill>
                <a:effectLst/>
                <a:uLnTx/>
                <a:uFillTx/>
                <a:latin typeface="Arial" charset="0"/>
                <a:ea typeface="+mn-ea"/>
                <a:cs typeface="+mn-cs"/>
              </a:rPr>
              <a:t>Security provisioning in critical domains, risk reduction</a:t>
            </a:r>
          </a:p>
          <a:p>
            <a:pPr marL="285750" marR="0" lvl="0" indent="-285750" algn="l" defTabSz="914400" rtl="0" eaLnBrk="0" fontAlgn="auto" latinLnBrk="0" hangingPunct="1">
              <a:lnSpc>
                <a:spcPct val="100000"/>
              </a:lnSpc>
              <a:spcBef>
                <a:spcPts val="600"/>
              </a:spcBef>
              <a:spcAft>
                <a:spcPts val="0"/>
              </a:spcAft>
              <a:buClrTx/>
              <a:buSz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600" b="1" i="0" u="none" strike="noStrike" kern="1200" cap="none" spc="0" normalizeH="0" baseline="0" noProof="0" dirty="0">
                <a:ln>
                  <a:noFill/>
                </a:ln>
                <a:solidFill>
                  <a:schemeClr val="tx1"/>
                </a:solidFill>
                <a:effectLst/>
                <a:uLnTx/>
                <a:uFillTx/>
                <a:latin typeface="Arial" charset="0"/>
                <a:ea typeface="+mn-ea"/>
                <a:cs typeface="+mn-cs"/>
              </a:rPr>
              <a:t>Security in ubiquitous systems</a:t>
            </a:r>
          </a:p>
          <a:p>
            <a:pPr marL="457200" marR="0" lvl="1" indent="0" algn="l" defTabSz="914400" rtl="0" eaLnBrk="0"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600" b="0" i="0" u="none" strike="noStrike" kern="1200" cap="none" spc="0" normalizeH="0" baseline="0" noProof="0" dirty="0">
                <a:ln>
                  <a:noFill/>
                </a:ln>
                <a:solidFill>
                  <a:schemeClr val="tx1"/>
                </a:solidFill>
                <a:effectLst/>
                <a:uLnTx/>
                <a:uFillTx/>
                <a:latin typeface="Arial" charset="0"/>
                <a:ea typeface="+mn-ea"/>
                <a:cs typeface="+mn-cs"/>
              </a:rPr>
              <a:t>Advanced context aware security mechanisms for cyber defence</a:t>
            </a:r>
          </a:p>
          <a:p>
            <a:pPr marL="285750" marR="0" lvl="0" indent="-285750" algn="l" defTabSz="914400" rtl="0" eaLnBrk="0" fontAlgn="auto" latinLnBrk="0" hangingPunct="1">
              <a:lnSpc>
                <a:spcPct val="100000"/>
              </a:lnSpc>
              <a:spcBef>
                <a:spcPts val="1200"/>
              </a:spcBef>
              <a:spcAft>
                <a:spcPts val="0"/>
              </a:spcAft>
              <a:buClrTx/>
              <a:buSz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600" b="1" i="0" u="none" strike="noStrike" kern="1200" cap="none" spc="0" normalizeH="0" baseline="0" noProof="0" dirty="0" err="1">
                <a:ln>
                  <a:noFill/>
                </a:ln>
                <a:solidFill>
                  <a:schemeClr val="tx1"/>
                </a:solidFill>
                <a:effectLst/>
                <a:uLnTx/>
                <a:uFillTx/>
                <a:latin typeface="Arial" charset="0"/>
                <a:ea typeface="+mn-ea"/>
                <a:cs typeface="+mn-cs"/>
              </a:rPr>
              <a:t>IoT</a:t>
            </a:r>
            <a:r>
              <a:rPr kumimoji="0" lang="en-GB" sz="1600" b="1" i="0" u="none" strike="noStrike" kern="1200" cap="none" spc="0" normalizeH="0" baseline="0" noProof="0" dirty="0">
                <a:ln>
                  <a:noFill/>
                </a:ln>
                <a:solidFill>
                  <a:schemeClr val="tx1"/>
                </a:solidFill>
                <a:effectLst/>
                <a:uLnTx/>
                <a:uFillTx/>
                <a:latin typeface="Arial" charset="0"/>
                <a:ea typeface="+mn-ea"/>
                <a:cs typeface="+mn-cs"/>
              </a:rPr>
              <a:t> and cloud security</a:t>
            </a:r>
          </a:p>
          <a:p>
            <a:pPr marL="457200" marR="0" lvl="1" indent="0" algn="l" defTabSz="914400" rtl="0" eaLnBrk="0"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600" b="0" i="0" u="none" strike="noStrike" kern="1200" cap="none" spc="0" normalizeH="0" baseline="0" noProof="0" dirty="0">
                <a:ln>
                  <a:noFill/>
                </a:ln>
                <a:solidFill>
                  <a:schemeClr val="tx1"/>
                </a:solidFill>
                <a:effectLst/>
                <a:uLnTx/>
                <a:uFillTx/>
                <a:latin typeface="Arial" charset="0"/>
                <a:ea typeface="+mn-ea"/>
                <a:cs typeface="+mn-cs"/>
              </a:rPr>
              <a:t>Security and privacy provision mechanisms</a:t>
            </a:r>
          </a:p>
          <a:p>
            <a:pPr marL="285750" marR="0" lvl="0" indent="-285750" algn="l" defTabSz="914400" rtl="0" eaLnBrk="0" fontAlgn="auto" latinLnBrk="0" hangingPunct="1">
              <a:lnSpc>
                <a:spcPct val="100000"/>
              </a:lnSpc>
              <a:spcBef>
                <a:spcPts val="1200"/>
              </a:spcBef>
              <a:spcAft>
                <a:spcPts val="0"/>
              </a:spcAft>
              <a:buClrTx/>
              <a:buSz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600" b="1" i="0" u="none" strike="noStrike" kern="1200" cap="none" spc="0" normalizeH="0" baseline="0" noProof="0" dirty="0">
                <a:ln>
                  <a:noFill/>
                </a:ln>
                <a:solidFill>
                  <a:schemeClr val="tx1"/>
                </a:solidFill>
                <a:effectLst/>
                <a:uLnTx/>
                <a:uFillTx/>
                <a:latin typeface="Arial" charset="0"/>
                <a:ea typeface="+mn-ea"/>
                <a:cs typeface="+mn-cs"/>
              </a:rPr>
              <a:t>Building blocks for secure cross-border services</a:t>
            </a:r>
          </a:p>
          <a:p>
            <a:pPr marL="457200" marR="0" lvl="1" indent="0" algn="l" defTabSz="914400" rtl="0" eaLnBrk="0"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600" b="0" i="0" u="none" strike="noStrike" kern="1200" cap="none" spc="0" normalizeH="0" baseline="0" noProof="0" dirty="0" err="1">
                <a:ln>
                  <a:noFill/>
                </a:ln>
                <a:solidFill>
                  <a:schemeClr val="tx1"/>
                </a:solidFill>
                <a:effectLst/>
                <a:uLnTx/>
                <a:uFillTx/>
                <a:latin typeface="Arial" charset="0"/>
                <a:ea typeface="+mn-ea"/>
                <a:cs typeface="+mn-cs"/>
              </a:rPr>
              <a:t>eID</a:t>
            </a:r>
            <a:r>
              <a:rPr kumimoji="0" lang="en-GB" sz="1600" b="0" i="0" u="none" strike="noStrike" kern="1200" cap="none" spc="0" normalizeH="0" baseline="0" noProof="0" dirty="0">
                <a:ln>
                  <a:noFill/>
                </a:ln>
                <a:solidFill>
                  <a:schemeClr val="tx1"/>
                </a:solidFill>
                <a:effectLst/>
                <a:uLnTx/>
                <a:uFillTx/>
                <a:latin typeface="Arial" charset="0"/>
                <a:ea typeface="+mn-ea"/>
                <a:cs typeface="+mn-cs"/>
              </a:rPr>
              <a:t>-based security services</a:t>
            </a:r>
          </a:p>
          <a:p>
            <a:pPr marL="285750" marR="0" lvl="0" indent="-285750" algn="l" defTabSz="914400" rtl="0" eaLnBrk="0" fontAlgn="auto" latinLnBrk="0" hangingPunct="1">
              <a:lnSpc>
                <a:spcPct val="100000"/>
              </a:lnSpc>
              <a:spcBef>
                <a:spcPts val="1200"/>
              </a:spcBef>
              <a:spcAft>
                <a:spcPts val="0"/>
              </a:spcAft>
              <a:buClrTx/>
              <a:buSz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600" b="1" i="0" u="none" strike="noStrike" kern="1200" cap="none" spc="0" normalizeH="0" baseline="0" noProof="0" dirty="0">
                <a:ln>
                  <a:noFill/>
                </a:ln>
                <a:solidFill>
                  <a:schemeClr val="tx1"/>
                </a:solidFill>
                <a:effectLst/>
                <a:uLnTx/>
                <a:uFillTx/>
                <a:latin typeface="Arial" charset="0"/>
                <a:ea typeface="+mn-ea"/>
                <a:cs typeface="+mn-cs"/>
              </a:rPr>
              <a:t>Security economics</a:t>
            </a:r>
          </a:p>
          <a:p>
            <a:pPr marL="0" marR="0" lvl="0" indent="0" algn="l" defTabSz="914400" rtl="0" eaLnBrk="0"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600" b="0" i="0" u="none" strike="noStrike" kern="1200" cap="none" spc="0" normalizeH="0" baseline="0" noProof="0" dirty="0">
                <a:ln>
                  <a:noFill/>
                </a:ln>
                <a:solidFill>
                  <a:schemeClr val="tx1"/>
                </a:solidFill>
                <a:effectLst/>
                <a:uLnTx/>
                <a:uFillTx/>
                <a:latin typeface="Arial" charset="0"/>
                <a:ea typeface="+mn-ea"/>
                <a:cs typeface="+mn-cs"/>
              </a:rPr>
              <a:t>		Optimal investment into security technologies</a:t>
            </a:r>
          </a:p>
          <a:p>
            <a:pPr marL="285750" marR="0" lvl="0" indent="-285750" algn="l" defTabSz="914400" rtl="0" eaLnBrk="0" fontAlgn="auto" latinLnBrk="0" hangingPunct="1">
              <a:lnSpc>
                <a:spcPct val="100000"/>
              </a:lnSpc>
              <a:spcBef>
                <a:spcPts val="1200"/>
              </a:spcBef>
              <a:spcAft>
                <a:spcPts val="0"/>
              </a:spcAft>
              <a:buClrTx/>
              <a:buSz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600" b="1" i="0" u="none" strike="noStrike" kern="1200" cap="none" spc="0" normalizeH="0" baseline="0" noProof="0" dirty="0">
                <a:ln>
                  <a:noFill/>
                </a:ln>
                <a:solidFill>
                  <a:schemeClr val="tx1"/>
                </a:solidFill>
                <a:effectLst/>
                <a:uLnTx/>
                <a:uFillTx/>
                <a:latin typeface="Arial" charset="0"/>
                <a:ea typeface="+mn-ea"/>
                <a:cs typeface="+mn-cs"/>
              </a:rPr>
              <a:t>Cyber security education and training</a:t>
            </a:r>
          </a:p>
          <a:p>
            <a:pPr marL="457200" marR="0" lvl="1" indent="0" algn="l" defTabSz="914400" rtl="0" eaLnBrk="0"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600" b="0" i="0" u="none" strike="noStrike" kern="1200" cap="none" spc="0" normalizeH="0" baseline="0" noProof="0" dirty="0">
                <a:ln>
                  <a:noFill/>
                </a:ln>
                <a:solidFill>
                  <a:schemeClr val="tx1"/>
                </a:solidFill>
                <a:effectLst/>
                <a:uLnTx/>
                <a:uFillTx/>
                <a:latin typeface="Arial" charset="0"/>
                <a:ea typeface="+mn-ea"/>
                <a:cs typeface="+mn-cs"/>
              </a:rPr>
              <a:t>Courses, cloud-based environment, serious games</a:t>
            </a:r>
          </a:p>
        </p:txBody>
      </p:sp>
      <p:pic>
        <p:nvPicPr>
          <p:cNvPr id="5" name="Slika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4794" y="989102"/>
            <a:ext cx="1283364" cy="476370"/>
          </a:xfrm>
          <a:prstGeom prst="rect">
            <a:avLst/>
          </a:prstGeom>
        </p:spPr>
      </p:pic>
      <p:pic>
        <p:nvPicPr>
          <p:cNvPr id="6" name="Picture 5" descr="Ho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2532" y="921083"/>
            <a:ext cx="1626967" cy="6124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Stork2.0.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3410" y="1524847"/>
            <a:ext cx="844782" cy="52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6476" y="1621454"/>
            <a:ext cx="2097417" cy="365734"/>
          </a:xfrm>
          <a:prstGeom prst="rect">
            <a:avLst/>
          </a:prstGeom>
        </p:spPr>
      </p:pic>
      <p:pic>
        <p:nvPicPr>
          <p:cNvPr id="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7212" y="2196744"/>
            <a:ext cx="2723787" cy="1169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02681" y="3497595"/>
            <a:ext cx="2241135" cy="1643436"/>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14246" y="5209539"/>
            <a:ext cx="2418003" cy="1487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5304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1"/>
          <p:cNvSpPr txBox="1">
            <a:spLocks noChangeArrowheads="1"/>
          </p:cNvSpPr>
          <p:nvPr/>
        </p:nvSpPr>
        <p:spPr bwMode="auto">
          <a:xfrm>
            <a:off x="319681" y="89008"/>
            <a:ext cx="8367840" cy="9000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5pPr>
            <a:lvl6pPr marL="1525588" indent="-207963" defTabSz="449263" eaLnBrk="0" fontAlgn="base" hangingPunct="0">
              <a:lnSpc>
                <a:spcPct val="93000"/>
              </a:lnSpc>
              <a:spcBef>
                <a:spcPct val="0"/>
              </a:spcBef>
              <a:spcAft>
                <a:spcPct val="0"/>
              </a:spcAft>
              <a:buClr>
                <a:srgbClr val="000000"/>
              </a:buClr>
              <a:buSzPct val="45000"/>
              <a:buFont typeface="Wingding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6pPr>
            <a:lvl7pPr marL="1982788" indent="-207963" defTabSz="449263" eaLnBrk="0" fontAlgn="base" hangingPunct="0">
              <a:lnSpc>
                <a:spcPct val="93000"/>
              </a:lnSpc>
              <a:spcBef>
                <a:spcPct val="0"/>
              </a:spcBef>
              <a:spcAft>
                <a:spcPct val="0"/>
              </a:spcAft>
              <a:buClr>
                <a:srgbClr val="000000"/>
              </a:buClr>
              <a:buSzPct val="45000"/>
              <a:buFont typeface="Wingding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7pPr>
            <a:lvl8pPr marL="2439988" indent="-207963" defTabSz="449263" eaLnBrk="0" fontAlgn="base" hangingPunct="0">
              <a:lnSpc>
                <a:spcPct val="93000"/>
              </a:lnSpc>
              <a:spcBef>
                <a:spcPct val="0"/>
              </a:spcBef>
              <a:spcAft>
                <a:spcPct val="0"/>
              </a:spcAft>
              <a:buClr>
                <a:srgbClr val="000000"/>
              </a:buClr>
              <a:buSzPct val="45000"/>
              <a:buFont typeface="Wingding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8pPr>
            <a:lvl9pPr marL="2897188" indent="-207963" defTabSz="449263" eaLnBrk="0" fontAlgn="base" hangingPunct="0">
              <a:lnSpc>
                <a:spcPct val="93000"/>
              </a:lnSpc>
              <a:spcBef>
                <a:spcPct val="0"/>
              </a:spcBef>
              <a:spcAft>
                <a:spcPct val="0"/>
              </a:spcAft>
              <a:buClr>
                <a:srgbClr val="000000"/>
              </a:buClr>
              <a:buSzPct val="45000"/>
              <a:buFont typeface="Wingding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9pPr>
          </a:lstStyle>
          <a:p>
            <a:pPr eaLnBrk="1" hangingPunct="1">
              <a:lnSpc>
                <a:spcPct val="100000"/>
              </a:lnSpc>
              <a:buClr>
                <a:srgbClr val="17375E"/>
              </a:buClr>
              <a:buFont typeface="Tahoma" pitchFamily="32" charset="0"/>
              <a:buNone/>
            </a:pPr>
            <a:r>
              <a:rPr lang="en-GB" altLang="sl-SI" sz="2400" b="1" dirty="0">
                <a:solidFill>
                  <a:schemeClr val="bg2">
                    <a:lumMod val="25000"/>
                  </a:schemeClr>
                </a:solidFill>
              </a:rPr>
              <a:t>Cyber security and defence</a:t>
            </a:r>
          </a:p>
        </p:txBody>
      </p:sp>
      <p:sp>
        <p:nvSpPr>
          <p:cNvPr id="6149" name="Text Box 3"/>
          <p:cNvSpPr txBox="1">
            <a:spLocks noChangeArrowheads="1"/>
          </p:cNvSpPr>
          <p:nvPr/>
        </p:nvSpPr>
        <p:spPr bwMode="auto">
          <a:xfrm>
            <a:off x="326882" y="1054615"/>
            <a:ext cx="6693559" cy="5488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5pPr>
            <a:lvl6pPr marL="1525588" indent="-207963" defTabSz="449263" eaLnBrk="0" fontAlgn="base" hangingPunct="0">
              <a:lnSpc>
                <a:spcPct val="93000"/>
              </a:lnSpc>
              <a:spcBef>
                <a:spcPct val="0"/>
              </a:spcBef>
              <a:spcAft>
                <a:spcPct val="0"/>
              </a:spcAft>
              <a:buClr>
                <a:srgbClr val="000000"/>
              </a:buClr>
              <a:buSzPct val="45000"/>
              <a:buFont typeface="Wingding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6pPr>
            <a:lvl7pPr marL="1982788" indent="-207963" defTabSz="449263" eaLnBrk="0" fontAlgn="base" hangingPunct="0">
              <a:lnSpc>
                <a:spcPct val="93000"/>
              </a:lnSpc>
              <a:spcBef>
                <a:spcPct val="0"/>
              </a:spcBef>
              <a:spcAft>
                <a:spcPct val="0"/>
              </a:spcAft>
              <a:buClr>
                <a:srgbClr val="000000"/>
              </a:buClr>
              <a:buSzPct val="45000"/>
              <a:buFont typeface="Wingding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7pPr>
            <a:lvl8pPr marL="2439988" indent="-207963" defTabSz="449263" eaLnBrk="0" fontAlgn="base" hangingPunct="0">
              <a:lnSpc>
                <a:spcPct val="93000"/>
              </a:lnSpc>
              <a:spcBef>
                <a:spcPct val="0"/>
              </a:spcBef>
              <a:spcAft>
                <a:spcPct val="0"/>
              </a:spcAft>
              <a:buClr>
                <a:srgbClr val="000000"/>
              </a:buClr>
              <a:buSzPct val="45000"/>
              <a:buFont typeface="Wingding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8pPr>
            <a:lvl9pPr marL="2897188" indent="-207963" defTabSz="449263" eaLnBrk="0" fontAlgn="base" hangingPunct="0">
              <a:lnSpc>
                <a:spcPct val="93000"/>
              </a:lnSpc>
              <a:spcBef>
                <a:spcPct val="0"/>
              </a:spcBef>
              <a:spcAft>
                <a:spcPct val="0"/>
              </a:spcAft>
              <a:buClr>
                <a:srgbClr val="000000"/>
              </a:buClr>
              <a:buSzPct val="45000"/>
              <a:buFont typeface="Wingding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9pPr>
          </a:lstStyle>
          <a:p>
            <a:r>
              <a:rPr lang="en-GB" altLang="sl-SI" sz="1600" b="1" dirty="0">
                <a:solidFill>
                  <a:schemeClr val="tx1"/>
                </a:solidFill>
              </a:rPr>
              <a:t>Members of the EU Network of Centres of Excellence in Cybercrime (SENTER)</a:t>
            </a:r>
          </a:p>
          <a:p>
            <a:pPr lvl="1"/>
            <a:r>
              <a:rPr lang="en-GB" altLang="sl-SI" sz="1600" dirty="0">
                <a:solidFill>
                  <a:schemeClr val="tx1"/>
                </a:solidFill>
              </a:rPr>
              <a:t>Cybercrime research, education and training, awareness raising</a:t>
            </a:r>
          </a:p>
          <a:p>
            <a:pPr lvl="1"/>
            <a:r>
              <a:rPr lang="en-GB" altLang="sl-SI" sz="1600" dirty="0">
                <a:solidFill>
                  <a:schemeClr val="tx1"/>
                </a:solidFill>
              </a:rPr>
              <a:t>Open source intelligence (OSINT), digital forensics</a:t>
            </a:r>
          </a:p>
          <a:p>
            <a:endParaRPr lang="en-GB" altLang="sl-SI" sz="1600" dirty="0">
              <a:solidFill>
                <a:schemeClr val="tx1"/>
              </a:solidFill>
            </a:endParaRPr>
          </a:p>
          <a:p>
            <a:r>
              <a:rPr lang="en-GB" altLang="sl-SI" sz="1600" b="1" dirty="0">
                <a:solidFill>
                  <a:schemeClr val="tx1"/>
                </a:solidFill>
              </a:rPr>
              <a:t>DEFENDER</a:t>
            </a:r>
          </a:p>
          <a:p>
            <a:pPr lvl="1"/>
            <a:r>
              <a:rPr lang="en-GB" altLang="sl-SI" sz="1600" dirty="0">
                <a:solidFill>
                  <a:schemeClr val="tx1"/>
                </a:solidFill>
              </a:rPr>
              <a:t>Defending European Critical Energy Infrastructure. Combined cyber-physical threats</a:t>
            </a:r>
          </a:p>
          <a:p>
            <a:endParaRPr lang="en-GB" altLang="sl-SI" sz="1600" dirty="0">
              <a:solidFill>
                <a:schemeClr val="tx1"/>
              </a:solidFill>
            </a:endParaRPr>
          </a:p>
          <a:p>
            <a:r>
              <a:rPr lang="en-GB" altLang="sl-SI" sz="1600" b="1" dirty="0">
                <a:solidFill>
                  <a:schemeClr val="tx1"/>
                </a:solidFill>
              </a:rPr>
              <a:t>COURAGE</a:t>
            </a:r>
          </a:p>
          <a:p>
            <a:pPr lvl="1"/>
            <a:r>
              <a:rPr lang="en-GB" altLang="sl-SI" sz="1600" dirty="0">
                <a:solidFill>
                  <a:schemeClr val="tx1"/>
                </a:solidFill>
              </a:rPr>
              <a:t>EU research agenda and roadmap for the fight against cybercrime and cyberterrorism</a:t>
            </a:r>
          </a:p>
          <a:p>
            <a:endParaRPr lang="en-GB" altLang="sl-SI" sz="1600" dirty="0">
              <a:solidFill>
                <a:schemeClr val="tx1"/>
              </a:solidFill>
            </a:endParaRPr>
          </a:p>
          <a:p>
            <a:r>
              <a:rPr lang="en-GB" altLang="sl-SI" sz="1600" b="1" dirty="0">
                <a:solidFill>
                  <a:schemeClr val="tx1"/>
                </a:solidFill>
              </a:rPr>
              <a:t>SERENITY</a:t>
            </a:r>
          </a:p>
          <a:p>
            <a:pPr lvl="1"/>
            <a:r>
              <a:rPr lang="en-GB" altLang="sl-SI" sz="1600" dirty="0">
                <a:solidFill>
                  <a:schemeClr val="tx1"/>
                </a:solidFill>
              </a:rPr>
              <a:t>Adaptable security service and mechanisms for s</a:t>
            </a:r>
            <a:r>
              <a:rPr lang="en-GB" sz="1600" dirty="0">
                <a:solidFill>
                  <a:schemeClr val="tx1"/>
                </a:solidFill>
              </a:rPr>
              <a:t>ecurity and dependability provision in Ambient Intelligence Systems</a:t>
            </a:r>
            <a:endParaRPr lang="en-GB" altLang="sl-SI" sz="1600" dirty="0">
              <a:solidFill>
                <a:schemeClr val="tx1"/>
              </a:solidFill>
            </a:endParaRPr>
          </a:p>
          <a:p>
            <a:endParaRPr lang="en-GB" altLang="sl-SI" sz="1600" dirty="0">
              <a:solidFill>
                <a:schemeClr val="tx1"/>
              </a:solidFill>
            </a:endParaRPr>
          </a:p>
          <a:p>
            <a:r>
              <a:rPr lang="en-GB" altLang="sl-SI" sz="1600" b="1" dirty="0">
                <a:solidFill>
                  <a:schemeClr val="tx1"/>
                </a:solidFill>
              </a:rPr>
              <a:t>DIADEM</a:t>
            </a:r>
          </a:p>
          <a:p>
            <a:pPr lvl="1"/>
            <a:r>
              <a:rPr lang="en-GB" altLang="sl-SI" sz="1600" dirty="0">
                <a:solidFill>
                  <a:schemeClr val="tx1"/>
                </a:solidFill>
              </a:rPr>
              <a:t>Distributed firewall</a:t>
            </a:r>
          </a:p>
          <a:p>
            <a:endParaRPr lang="en-GB" altLang="sl-SI" sz="1600" dirty="0">
              <a:solidFill>
                <a:schemeClr val="tx1"/>
              </a:solidFill>
            </a:endParaRPr>
          </a:p>
          <a:p>
            <a:r>
              <a:rPr lang="en-GB" altLang="sl-SI" sz="1600" b="1" dirty="0">
                <a:solidFill>
                  <a:schemeClr val="tx1"/>
                </a:solidFill>
              </a:rPr>
              <a:t>Flex4Grid</a:t>
            </a:r>
          </a:p>
          <a:p>
            <a:pPr lvl="1"/>
            <a:r>
              <a:rPr lang="en-GB" altLang="sl-SI" sz="1600" dirty="0">
                <a:solidFill>
                  <a:schemeClr val="tx1"/>
                </a:solidFill>
              </a:rPr>
              <a:t>Secure cryptographic </a:t>
            </a:r>
            <a:r>
              <a:rPr lang="en-GB" altLang="sl-SI" sz="1600" dirty="0" err="1">
                <a:solidFill>
                  <a:schemeClr val="tx1"/>
                </a:solidFill>
              </a:rPr>
              <a:t>IoT</a:t>
            </a:r>
            <a:r>
              <a:rPr lang="en-GB" altLang="sl-SI" sz="1600" dirty="0">
                <a:solidFill>
                  <a:schemeClr val="tx1"/>
                </a:solidFill>
              </a:rPr>
              <a:t> backend database system</a:t>
            </a:r>
          </a:p>
          <a:p>
            <a:endParaRPr lang="en-GB" altLang="sl-SI" sz="1600" dirty="0">
              <a:solidFill>
                <a:schemeClr val="tx1"/>
              </a:solidFill>
            </a:endParaRPr>
          </a:p>
        </p:txBody>
      </p:sp>
      <p:pic>
        <p:nvPicPr>
          <p:cNvPr id="4" name="Picture 2" descr="SEN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3137" y="1132376"/>
            <a:ext cx="1351664" cy="6219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vica_IJS_E5_slik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7841" y="3536993"/>
            <a:ext cx="1126960" cy="16941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505501" y="2315539"/>
            <a:ext cx="2019300" cy="721085"/>
          </a:xfrm>
          <a:prstGeom prst="rect">
            <a:avLst/>
          </a:prstGeom>
          <a:noFill/>
          <a:ln w="9525">
            <a:noFill/>
            <a:miter lim="800000"/>
            <a:headEnd/>
            <a:tailEnd/>
          </a:ln>
        </p:spPr>
      </p:pic>
    </p:spTree>
    <p:extLst>
      <p:ext uri="{BB962C8B-B14F-4D97-AF65-F5344CB8AC3E}">
        <p14:creationId xmlns:p14="http://schemas.microsoft.com/office/powerpoint/2010/main" val="897507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1441" y="378391"/>
            <a:ext cx="6256841" cy="461665"/>
          </a:xfrm>
          <a:prstGeom prst="rect">
            <a:avLst/>
          </a:prstGeom>
          <a:noFill/>
        </p:spPr>
        <p:txBody>
          <a:bodyPr wrap="none" rtlCol="0">
            <a:spAutoFit/>
          </a:bodyPr>
          <a:lstStyle/>
          <a:p>
            <a:r>
              <a:rPr lang="en-GB" sz="2400" b="1" dirty="0">
                <a:solidFill>
                  <a:schemeClr val="bg2">
                    <a:lumMod val="25000"/>
                  </a:schemeClr>
                </a:solidFill>
                <a:latin typeface="Arial" panose="020B0604020202020204" pitchFamily="34" charset="0"/>
                <a:ea typeface="+mj-ea"/>
                <a:cs typeface="Arial" panose="020B0604020202020204" pitchFamily="34" charset="0"/>
              </a:rPr>
              <a:t>Department for </a:t>
            </a:r>
            <a:r>
              <a:rPr lang="en-GB" sz="2400" b="1">
                <a:solidFill>
                  <a:schemeClr val="bg2">
                    <a:lumMod val="25000"/>
                  </a:schemeClr>
                </a:solidFill>
                <a:latin typeface="Arial" panose="020B0604020202020204" pitchFamily="34" charset="0"/>
                <a:ea typeface="+mj-ea"/>
                <a:cs typeface="Arial" panose="020B0604020202020204" pitchFamily="34" charset="0"/>
              </a:rPr>
              <a:t>nanostructured materials</a:t>
            </a:r>
            <a:endParaRPr lang="en-GB" sz="2400" b="1" dirty="0">
              <a:solidFill>
                <a:schemeClr val="bg2">
                  <a:lumMod val="25000"/>
                </a:schemeClr>
              </a:solidFill>
              <a:latin typeface="Arial" panose="020B0604020202020204" pitchFamily="34" charset="0"/>
              <a:ea typeface="+mj-ea"/>
              <a:cs typeface="Arial" panose="020B0604020202020204" pitchFamily="34" charset="0"/>
            </a:endParaRPr>
          </a:p>
        </p:txBody>
      </p:sp>
      <p:pic>
        <p:nvPicPr>
          <p:cNvPr id="8" name="Picture 9" descr="C:\Users\mceh\Desktop\LUKA\LUKA CLANEK REAKOTR II\TOC.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809" y="5619992"/>
            <a:ext cx="1485000" cy="594000"/>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4238" y="5614563"/>
            <a:ext cx="1028076" cy="59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TextBox 14"/>
          <p:cNvSpPr txBox="1"/>
          <p:nvPr/>
        </p:nvSpPr>
        <p:spPr>
          <a:xfrm>
            <a:off x="433324" y="1790270"/>
            <a:ext cx="3498066" cy="3754874"/>
          </a:xfrm>
          <a:prstGeom prst="rect">
            <a:avLst/>
          </a:prstGeom>
          <a:noFill/>
        </p:spPr>
        <p:txBody>
          <a:bodyPr wrap="square" rtlCol="0">
            <a:spAutoFit/>
          </a:bodyPr>
          <a:lstStyle/>
          <a:p>
            <a:pPr algn="ctr"/>
            <a:r>
              <a:rPr lang="en-GB" sz="1400" b="1" i="1" dirty="0">
                <a:latin typeface="Arial" panose="020B0604020202020204" pitchFamily="34" charset="0"/>
                <a:cs typeface="Arial" panose="020B0604020202020204" pitchFamily="34" charset="0"/>
              </a:rPr>
              <a:t>Water purification</a:t>
            </a:r>
          </a:p>
          <a:p>
            <a:pPr algn="just"/>
            <a:endParaRPr lang="sl-SI" sz="1400" i="1" dirty="0">
              <a:latin typeface="Arial" panose="020B0604020202020204" pitchFamily="34" charset="0"/>
              <a:cs typeface="Arial" panose="020B0604020202020204" pitchFamily="34" charset="0"/>
            </a:endParaRPr>
          </a:p>
          <a:p>
            <a:pPr algn="just"/>
            <a:r>
              <a:rPr lang="en-GB" sz="1400" i="1" dirty="0">
                <a:latin typeface="Arial" panose="020B0604020202020204" pitchFamily="34" charset="0"/>
                <a:cs typeface="Arial" panose="020B0604020202020204" pitchFamily="34" charset="0"/>
              </a:rPr>
              <a:t>Our innovative water purification reactors are based on the process  of </a:t>
            </a:r>
            <a:r>
              <a:rPr lang="en-GB" sz="1400" i="1" dirty="0" err="1">
                <a:latin typeface="Arial" panose="020B0604020202020204" pitchFamily="34" charset="0"/>
                <a:cs typeface="Arial" panose="020B0604020202020204" pitchFamily="34" charset="0"/>
              </a:rPr>
              <a:t>photocatalysis</a:t>
            </a:r>
            <a:r>
              <a:rPr lang="sl-SI" sz="1400" i="1" dirty="0">
                <a:latin typeface="Arial" panose="020B0604020202020204" pitchFamily="34" charset="0"/>
                <a:cs typeface="Arial" panose="020B0604020202020204" pitchFamily="34" charset="0"/>
              </a:rPr>
              <a:t> </a:t>
            </a:r>
            <a:r>
              <a:rPr lang="en-GB" sz="1400" i="1" dirty="0">
                <a:latin typeface="Arial" panose="020B0604020202020204" pitchFamily="34" charset="0"/>
                <a:cs typeface="Arial" panose="020B0604020202020204" pitchFamily="34" charset="0"/>
              </a:rPr>
              <a:t>or</a:t>
            </a:r>
            <a:r>
              <a:rPr lang="sl-SI" sz="1400" i="1" dirty="0">
                <a:latin typeface="Arial" panose="020B0604020202020204" pitchFamily="34" charset="0"/>
                <a:cs typeface="Arial" panose="020B0604020202020204" pitchFamily="34" charset="0"/>
              </a:rPr>
              <a:t> </a:t>
            </a:r>
            <a:r>
              <a:rPr lang="en-GB" sz="1400" i="1" dirty="0" err="1">
                <a:latin typeface="Arial" panose="020B0604020202020204" pitchFamily="34" charset="0"/>
                <a:cs typeface="Arial" panose="020B0604020202020204" pitchFamily="34" charset="0"/>
              </a:rPr>
              <a:t>photoelectrocatalysis</a:t>
            </a:r>
            <a:r>
              <a:rPr lang="en-GB" sz="1400" i="1" dirty="0">
                <a:latin typeface="Arial" panose="020B0604020202020204" pitchFamily="34" charset="0"/>
                <a:cs typeface="Arial" panose="020B0604020202020204" pitchFamily="34" charset="0"/>
              </a:rPr>
              <a:t>. </a:t>
            </a:r>
            <a:endParaRPr lang="sl-SI" sz="1400" i="1" dirty="0">
              <a:latin typeface="Arial" panose="020B0604020202020204" pitchFamily="34" charset="0"/>
              <a:cs typeface="Arial" panose="020B0604020202020204" pitchFamily="34" charset="0"/>
            </a:endParaRPr>
          </a:p>
          <a:p>
            <a:pPr algn="just"/>
            <a:r>
              <a:rPr lang="en-GB" sz="1400" i="1" dirty="0">
                <a:latin typeface="Arial" panose="020B0604020202020204" pitchFamily="34" charset="0"/>
                <a:cs typeface="Arial" panose="020B0604020202020204" pitchFamily="34" charset="0"/>
              </a:rPr>
              <a:t>The active part of reactors is made of </a:t>
            </a:r>
            <a:r>
              <a:rPr lang="en-GB" sz="1400" i="1" dirty="0" err="1">
                <a:latin typeface="Arial" panose="020B0604020202020204" pitchFamily="34" charset="0"/>
                <a:cs typeface="Arial" panose="020B0604020202020204" pitchFamily="34" charset="0"/>
              </a:rPr>
              <a:t>photocatalytically</a:t>
            </a:r>
            <a:r>
              <a:rPr lang="en-GB" sz="1400" i="1" dirty="0">
                <a:latin typeface="Arial" panose="020B0604020202020204" pitchFamily="34" charset="0"/>
                <a:cs typeface="Arial" panose="020B0604020202020204" pitchFamily="34" charset="0"/>
              </a:rPr>
              <a:t> active film of  </a:t>
            </a:r>
            <a:r>
              <a:rPr lang="en-GB" sz="1400" i="1" dirty="0" err="1">
                <a:latin typeface="Arial" panose="020B0604020202020204" pitchFamily="34" charset="0"/>
                <a:cs typeface="Arial" panose="020B0604020202020204" pitchFamily="34" charset="0"/>
              </a:rPr>
              <a:t>titania</a:t>
            </a:r>
            <a:r>
              <a:rPr lang="en-GB" sz="1400" i="1" dirty="0">
                <a:latin typeface="Arial" panose="020B0604020202020204" pitchFamily="34" charset="0"/>
                <a:cs typeface="Arial" panose="020B0604020202020204" pitchFamily="34" charset="0"/>
              </a:rPr>
              <a:t> nanotubes that is firmly bound to metal substrate. Our water purification systems consist of custom made reactors of different sizes that are easily interconnected in order to treat desired volumes of water. Our water purification systems enable: </a:t>
            </a:r>
          </a:p>
          <a:p>
            <a:pPr algn="just"/>
            <a:r>
              <a:rPr lang="en-GB" sz="1400" i="1" dirty="0">
                <a:latin typeface="Arial" panose="020B0604020202020204" pitchFamily="34" charset="0"/>
                <a:cs typeface="Arial" panose="020B0604020202020204" pitchFamily="34" charset="0"/>
              </a:rPr>
              <a:t> </a:t>
            </a:r>
          </a:p>
          <a:p>
            <a:pPr marL="135731" indent="-135731" algn="just">
              <a:buFont typeface="Arial" panose="020B0604020202020204" pitchFamily="34" charset="0"/>
              <a:buChar char="•"/>
            </a:pPr>
            <a:r>
              <a:rPr lang="en-GB" sz="1400" i="1" dirty="0">
                <a:latin typeface="Arial" panose="020B0604020202020204" pitchFamily="34" charset="0"/>
                <a:cs typeface="Arial" panose="020B0604020202020204" pitchFamily="34" charset="0"/>
              </a:rPr>
              <a:t>providing clean drinking water</a:t>
            </a:r>
          </a:p>
          <a:p>
            <a:pPr marL="135731" indent="-135731" algn="just">
              <a:buFont typeface="Arial" panose="020B0604020202020204" pitchFamily="34" charset="0"/>
              <a:buChar char="•"/>
            </a:pPr>
            <a:r>
              <a:rPr lang="en-GB" sz="1400" i="1" dirty="0">
                <a:latin typeface="Arial" panose="020B0604020202020204" pitchFamily="34" charset="0"/>
                <a:cs typeface="Arial" panose="020B0604020202020204" pitchFamily="34" charset="0"/>
              </a:rPr>
              <a:t>treating waste waters</a:t>
            </a:r>
          </a:p>
        </p:txBody>
      </p:sp>
      <p:sp>
        <p:nvSpPr>
          <p:cNvPr id="18" name="Rectangle 17"/>
          <p:cNvSpPr/>
          <p:nvPr/>
        </p:nvSpPr>
        <p:spPr>
          <a:xfrm>
            <a:off x="433324" y="1749918"/>
            <a:ext cx="3498066" cy="4559402"/>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5" name="TextBox 4"/>
          <p:cNvSpPr txBox="1"/>
          <p:nvPr/>
        </p:nvSpPr>
        <p:spPr>
          <a:xfrm>
            <a:off x="6349862" y="2032315"/>
            <a:ext cx="184731" cy="369332"/>
          </a:xfrm>
          <a:prstGeom prst="rect">
            <a:avLst/>
          </a:prstGeom>
          <a:noFill/>
        </p:spPr>
        <p:txBody>
          <a:bodyPr wrap="none" rtlCol="0">
            <a:spAutoFit/>
          </a:bodyPr>
          <a:lstStyle/>
          <a:p>
            <a:endParaRPr lang="en-US" dirty="0"/>
          </a:p>
        </p:txBody>
      </p:sp>
      <p:sp>
        <p:nvSpPr>
          <p:cNvPr id="13" name="Rectangle 12"/>
          <p:cNvSpPr/>
          <p:nvPr/>
        </p:nvSpPr>
        <p:spPr>
          <a:xfrm>
            <a:off x="5251895" y="1743760"/>
            <a:ext cx="3490604" cy="4559401"/>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l-SI" sz="1400" b="1" i="1" dirty="0">
                <a:solidFill>
                  <a:schemeClr val="tx1"/>
                </a:solidFill>
                <a:latin typeface="Arial" panose="020B0604020202020204" pitchFamily="34" charset="0"/>
                <a:cs typeface="Arial" panose="020B0604020202020204" pitchFamily="34" charset="0"/>
              </a:rPr>
              <a:t>B</a:t>
            </a:r>
            <a:r>
              <a:rPr lang="en-US" sz="1400" b="1" i="1" dirty="0" err="1">
                <a:solidFill>
                  <a:schemeClr val="tx1"/>
                </a:solidFill>
                <a:latin typeface="Arial" panose="020B0604020202020204" pitchFamily="34" charset="0"/>
                <a:cs typeface="Arial" panose="020B0604020202020204" pitchFamily="34" charset="0"/>
              </a:rPr>
              <a:t>iochemical</a:t>
            </a:r>
            <a:r>
              <a:rPr lang="en-US" sz="1400" b="1" i="1" dirty="0">
                <a:solidFill>
                  <a:schemeClr val="tx1"/>
                </a:solidFill>
                <a:latin typeface="Arial" panose="020B0604020202020204" pitchFamily="34" charset="0"/>
                <a:cs typeface="Arial" panose="020B0604020202020204" pitchFamily="34" charset="0"/>
              </a:rPr>
              <a:t> warfare agents detection</a:t>
            </a:r>
            <a:endParaRPr lang="sl-SI" sz="1400" b="1" i="1" dirty="0">
              <a:solidFill>
                <a:schemeClr val="tx1"/>
              </a:solidFill>
              <a:latin typeface="Arial" panose="020B0604020202020204" pitchFamily="34" charset="0"/>
              <a:cs typeface="Arial" panose="020B0604020202020204" pitchFamily="34" charset="0"/>
            </a:endParaRPr>
          </a:p>
          <a:p>
            <a:pPr lvl="0" algn="just"/>
            <a:endParaRPr lang="sl-SI" sz="1400" b="1" i="1" dirty="0">
              <a:solidFill>
                <a:schemeClr val="tx1"/>
              </a:solidFill>
              <a:latin typeface="Arial" panose="020B0604020202020204" pitchFamily="34" charset="0"/>
              <a:cs typeface="Arial" panose="020B0604020202020204" pitchFamily="34" charset="0"/>
            </a:endParaRPr>
          </a:p>
          <a:p>
            <a:pPr lvl="0"/>
            <a:r>
              <a:rPr lang="sl-SI" sz="1400" dirty="0">
                <a:solidFill>
                  <a:schemeClr val="tx1"/>
                </a:solidFill>
                <a:latin typeface="Arial" panose="020B0604020202020204" pitchFamily="34" charset="0"/>
                <a:cs typeface="Arial" panose="020B0604020202020204" pitchFamily="34" charset="0"/>
              </a:rPr>
              <a:t>P</a:t>
            </a:r>
            <a:r>
              <a:rPr lang="en-US" sz="1400" dirty="0" err="1">
                <a:solidFill>
                  <a:schemeClr val="tx1"/>
                </a:solidFill>
                <a:latin typeface="Arial" panose="020B0604020202020204" pitchFamily="34" charset="0"/>
                <a:cs typeface="Arial" panose="020B0604020202020204" pitchFamily="34" charset="0"/>
              </a:rPr>
              <a:t>ortable</a:t>
            </a:r>
            <a:r>
              <a:rPr lang="en-US" sz="1400" dirty="0">
                <a:solidFill>
                  <a:schemeClr val="tx1"/>
                </a:solidFill>
                <a:latin typeface="Arial" panose="020B0604020202020204" pitchFamily="34" charset="0"/>
                <a:cs typeface="Arial" panose="020B0604020202020204" pitchFamily="34" charset="0"/>
              </a:rPr>
              <a:t> electrochemical sensors for numerous biochemical </a:t>
            </a:r>
            <a:r>
              <a:rPr lang="en-US" sz="1400" dirty="0" err="1">
                <a:solidFill>
                  <a:schemeClr val="tx1"/>
                </a:solidFill>
                <a:latin typeface="Arial" panose="020B0604020202020204" pitchFamily="34" charset="0"/>
                <a:cs typeface="Arial" panose="020B0604020202020204" pitchFamily="34" charset="0"/>
              </a:rPr>
              <a:t>analytes</a:t>
            </a:r>
            <a:r>
              <a:rPr lang="en-US" sz="1400" dirty="0">
                <a:solidFill>
                  <a:schemeClr val="tx1"/>
                </a:solidFill>
                <a:latin typeface="Arial" panose="020B0604020202020204" pitchFamily="34" charset="0"/>
                <a:cs typeface="Arial" panose="020B0604020202020204" pitchFamily="34" charset="0"/>
              </a:rPr>
              <a:t> based on modified screen printed electrodes</a:t>
            </a:r>
            <a:r>
              <a:rPr lang="sl-SI" sz="1400" dirty="0">
                <a:solidFill>
                  <a:schemeClr val="tx1"/>
                </a:solidFill>
                <a:latin typeface="Arial" panose="020B0604020202020204" pitchFamily="34" charset="0"/>
                <a:cs typeface="Arial" panose="020B0604020202020204" pitchFamily="34" charset="0"/>
              </a:rPr>
              <a:t> are </a:t>
            </a:r>
            <a:r>
              <a:rPr lang="sl-SI" sz="1400" dirty="0" err="1">
                <a:solidFill>
                  <a:schemeClr val="tx1"/>
                </a:solidFill>
                <a:latin typeface="Arial" panose="020B0604020202020204" pitchFamily="34" charset="0"/>
                <a:cs typeface="Arial" panose="020B0604020202020204" pitchFamily="34" charset="0"/>
              </a:rPr>
              <a:t>developed</a:t>
            </a:r>
            <a:r>
              <a:rPr lang="en-US" sz="1400" dirty="0">
                <a:solidFill>
                  <a:schemeClr val="tx1"/>
                </a:solidFill>
                <a:latin typeface="Arial" panose="020B0604020202020204" pitchFamily="34" charset="0"/>
                <a:cs typeface="Arial" panose="020B0604020202020204" pitchFamily="34" charset="0"/>
              </a:rPr>
              <a:t>. The receptor elements are based on nanostructured materials, such as complex hybrid nanoparticles (NPs), nanowires (NWs) and nanotubes (NTs)</a:t>
            </a:r>
            <a:r>
              <a:rPr lang="sl-SI" sz="1400" dirty="0">
                <a:solidFill>
                  <a:schemeClr val="tx1"/>
                </a:solidFill>
                <a:latin typeface="Arial" panose="020B0604020202020204" pitchFamily="34" charset="0"/>
                <a:cs typeface="Arial" panose="020B0604020202020204" pitchFamily="34" charset="0"/>
              </a:rPr>
              <a:t>.</a:t>
            </a:r>
            <a:r>
              <a:rPr lang="en-US" sz="1400" dirty="0">
                <a:solidFill>
                  <a:schemeClr val="tx1"/>
                </a:solidFill>
                <a:latin typeface="Arial" panose="020B0604020202020204" pitchFamily="34" charset="0"/>
                <a:cs typeface="Arial" panose="020B0604020202020204" pitchFamily="34" charset="0"/>
              </a:rPr>
              <a:t> </a:t>
            </a:r>
            <a:r>
              <a:rPr lang="sl-SI" sz="1400" dirty="0">
                <a:solidFill>
                  <a:schemeClr val="tx1"/>
                </a:solidFill>
                <a:latin typeface="Arial" panose="020B0604020202020204" pitchFamily="34" charset="0"/>
                <a:cs typeface="Arial" panose="020B0604020202020204" pitchFamily="34" charset="0"/>
              </a:rPr>
              <a:t>T</a:t>
            </a:r>
            <a:r>
              <a:rPr lang="en-US" sz="1400" dirty="0" err="1">
                <a:solidFill>
                  <a:schemeClr val="tx1"/>
                </a:solidFill>
                <a:latin typeface="Arial" panose="020B0604020202020204" pitchFamily="34" charset="0"/>
                <a:cs typeface="Arial" panose="020B0604020202020204" pitchFamily="34" charset="0"/>
              </a:rPr>
              <a:t>ransition</a:t>
            </a:r>
            <a:r>
              <a:rPr lang="en-US" sz="1400" dirty="0">
                <a:solidFill>
                  <a:schemeClr val="tx1"/>
                </a:solidFill>
                <a:latin typeface="Arial" panose="020B0604020202020204" pitchFamily="34" charset="0"/>
                <a:cs typeface="Arial" panose="020B0604020202020204" pitchFamily="34" charset="0"/>
              </a:rPr>
              <a:t> metals (Ni, Co and their redox couples) </a:t>
            </a:r>
            <a:r>
              <a:rPr lang="sl-SI" sz="1400" dirty="0">
                <a:solidFill>
                  <a:schemeClr val="tx1"/>
                </a:solidFill>
                <a:latin typeface="Arial" panose="020B0604020202020204" pitchFamily="34" charset="0"/>
                <a:cs typeface="Arial" panose="020B0604020202020204" pitchFamily="34" charset="0"/>
              </a:rPr>
              <a:t>are </a:t>
            </a:r>
            <a:r>
              <a:rPr lang="sl-SI" sz="1400" dirty="0" err="1">
                <a:solidFill>
                  <a:schemeClr val="tx1"/>
                </a:solidFill>
                <a:latin typeface="Arial" panose="020B0604020202020204" pitchFamily="34" charset="0"/>
                <a:cs typeface="Arial" panose="020B0604020202020204" pitchFamily="34" charset="0"/>
              </a:rPr>
              <a:t>combined</a:t>
            </a:r>
            <a:r>
              <a:rPr lang="sl-SI" sz="1400"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with noble metals like Pt or Au, which are known to exhibit </a:t>
            </a:r>
            <a:r>
              <a:rPr lang="en-US" sz="1400" dirty="0" err="1">
                <a:solidFill>
                  <a:schemeClr val="tx1"/>
                </a:solidFill>
                <a:latin typeface="Arial" panose="020B0604020202020204" pitchFamily="34" charset="0"/>
                <a:cs typeface="Arial" panose="020B0604020202020204" pitchFamily="34" charset="0"/>
              </a:rPr>
              <a:t>electrocatalytic</a:t>
            </a:r>
            <a:r>
              <a:rPr lang="en-US" sz="1400" dirty="0">
                <a:solidFill>
                  <a:schemeClr val="tx1"/>
                </a:solidFill>
                <a:latin typeface="Arial" panose="020B0604020202020204" pitchFamily="34" charset="0"/>
                <a:cs typeface="Arial" panose="020B0604020202020204" pitchFamily="34" charset="0"/>
              </a:rPr>
              <a:t> effects</a:t>
            </a:r>
            <a:r>
              <a:rPr lang="sl-SI" sz="1400"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The</a:t>
            </a:r>
            <a:r>
              <a:rPr lang="sl-SI" sz="1400" dirty="0">
                <a:solidFill>
                  <a:schemeClr val="tx1"/>
                </a:solidFill>
                <a:latin typeface="Arial" panose="020B0604020202020204" pitchFamily="34" charset="0"/>
                <a:cs typeface="Arial" panose="020B0604020202020204" pitchFamily="34" charset="0"/>
              </a:rPr>
              <a:t> s</a:t>
            </a:r>
            <a:r>
              <a:rPr lang="en-US" sz="1400" dirty="0" err="1">
                <a:solidFill>
                  <a:schemeClr val="tx1"/>
                </a:solidFill>
                <a:latin typeface="Arial" panose="020B0604020202020204" pitchFamily="34" charset="0"/>
                <a:cs typeface="Arial" panose="020B0604020202020204" pitchFamily="34" charset="0"/>
              </a:rPr>
              <a:t>ynthesized</a:t>
            </a:r>
            <a:r>
              <a:rPr lang="sl-SI" sz="1400"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nanostructures</a:t>
            </a:r>
            <a:r>
              <a:rPr lang="sl-SI" sz="1400"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are further immobilized with specific enzymes that increase the sensor sensitivity. </a:t>
            </a:r>
            <a:endParaRPr lang="sl-SI" sz="1400" dirty="0">
              <a:solidFill>
                <a:schemeClr val="tx1"/>
              </a:solidFill>
              <a:latin typeface="Arial" panose="020B0604020202020204" pitchFamily="34" charset="0"/>
              <a:cs typeface="Arial" panose="020B0604020202020204" pitchFamily="34" charset="0"/>
            </a:endParaRPr>
          </a:p>
          <a:p>
            <a:pPr algn="just"/>
            <a:endParaRPr lang="sl-SI" sz="1200" dirty="0">
              <a:solidFill>
                <a:schemeClr val="tx1"/>
              </a:solidFill>
            </a:endParaRPr>
          </a:p>
          <a:p>
            <a:pPr algn="just"/>
            <a:endParaRPr lang="sl-SI" sz="1200" dirty="0">
              <a:solidFill>
                <a:schemeClr val="tx1"/>
              </a:solidFill>
            </a:endParaRPr>
          </a:p>
          <a:p>
            <a:pPr algn="just"/>
            <a:endParaRPr lang="en-US" sz="1200" dirty="0">
              <a:solidFill>
                <a:schemeClr val="tx1"/>
              </a:solidFill>
            </a:endParaRPr>
          </a:p>
          <a:p>
            <a:pPr lvl="0" algn="just"/>
            <a:endParaRPr lang="en-GB" sz="1200" i="1" dirty="0">
              <a:solidFill>
                <a:schemeClr val="tx1"/>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7442" y="5496783"/>
            <a:ext cx="889724" cy="711780"/>
          </a:xfrm>
          <a:prstGeom prst="rect">
            <a:avLst/>
          </a:prstGeom>
        </p:spPr>
      </p:pic>
      <p:pic>
        <p:nvPicPr>
          <p:cNvPr id="22" name="Picture 2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6606" y="5495717"/>
            <a:ext cx="607839" cy="711779"/>
          </a:xfrm>
          <a:prstGeom prst="rect">
            <a:avLst/>
          </a:prstGeom>
          <a:noFill/>
          <a:ln>
            <a:noFill/>
          </a:ln>
        </p:spPr>
      </p:pic>
      <p:pic>
        <p:nvPicPr>
          <p:cNvPr id="23" name="Picture 13" descr="FePd-rods-3s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2379" y="5496783"/>
            <a:ext cx="889014" cy="71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Line 2"/>
          <p:cNvSpPr>
            <a:spLocks noChangeShapeType="1"/>
          </p:cNvSpPr>
          <p:nvPr/>
        </p:nvSpPr>
        <p:spPr bwMode="auto">
          <a:xfrm>
            <a:off x="361441" y="887509"/>
            <a:ext cx="8163360" cy="1440"/>
          </a:xfrm>
          <a:prstGeom prst="line">
            <a:avLst/>
          </a:prstGeom>
          <a:noFill/>
          <a:ln w="9360">
            <a:solidFill>
              <a:srgbClr val="99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GB" dirty="0"/>
          </a:p>
        </p:txBody>
      </p:sp>
    </p:spTree>
    <p:extLst>
      <p:ext uri="{BB962C8B-B14F-4D97-AF65-F5344CB8AC3E}">
        <p14:creationId xmlns:p14="http://schemas.microsoft.com/office/powerpoint/2010/main" val="144795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1441" y="378391"/>
            <a:ext cx="6256841" cy="461665"/>
          </a:xfrm>
          <a:prstGeom prst="rect">
            <a:avLst/>
          </a:prstGeom>
          <a:noFill/>
        </p:spPr>
        <p:txBody>
          <a:bodyPr wrap="none" rtlCol="0">
            <a:spAutoFit/>
          </a:bodyPr>
          <a:lstStyle/>
          <a:p>
            <a:r>
              <a:rPr lang="en-GB" sz="2400" b="1" dirty="0">
                <a:solidFill>
                  <a:schemeClr val="bg2">
                    <a:lumMod val="25000"/>
                  </a:schemeClr>
                </a:solidFill>
                <a:latin typeface="Arial" panose="020B0604020202020204" pitchFamily="34" charset="0"/>
                <a:ea typeface="+mj-ea"/>
                <a:cs typeface="Arial" panose="020B0604020202020204" pitchFamily="34" charset="0"/>
              </a:rPr>
              <a:t>Department for nanostructured materials</a:t>
            </a:r>
          </a:p>
        </p:txBody>
      </p:sp>
      <p:sp>
        <p:nvSpPr>
          <p:cNvPr id="16" name="Rectangle 15"/>
          <p:cNvSpPr/>
          <p:nvPr/>
        </p:nvSpPr>
        <p:spPr>
          <a:xfrm>
            <a:off x="1225365" y="1716126"/>
            <a:ext cx="5938923" cy="4576481"/>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i="1">
                <a:solidFill>
                  <a:prstClr val="black"/>
                </a:solidFill>
                <a:latin typeface="Arial" panose="020B0604020202020204" pitchFamily="34" charset="0"/>
                <a:cs typeface="Arial" panose="020B0604020202020204" pitchFamily="34" charset="0"/>
              </a:rPr>
              <a:t>Lightweight </a:t>
            </a:r>
            <a:r>
              <a:rPr lang="en-GB" sz="1600" b="1" i="1" dirty="0">
                <a:solidFill>
                  <a:prstClr val="black"/>
                </a:solidFill>
                <a:latin typeface="Arial" panose="020B0604020202020204" pitchFamily="34" charset="0"/>
                <a:cs typeface="Arial" panose="020B0604020202020204" pitchFamily="34" charset="0"/>
              </a:rPr>
              <a:t>armour plates</a:t>
            </a:r>
          </a:p>
          <a:p>
            <a:pPr lvl="0" algn="ctr"/>
            <a:endParaRPr lang="en-GB" sz="1600" i="1" dirty="0">
              <a:solidFill>
                <a:prstClr val="black"/>
              </a:solidFill>
            </a:endParaRPr>
          </a:p>
          <a:p>
            <a:pPr lvl="0" algn="just"/>
            <a:r>
              <a:rPr lang="en-GB" sz="1600" i="1" dirty="0">
                <a:solidFill>
                  <a:prstClr val="black"/>
                </a:solidFill>
                <a:latin typeface="Arial" panose="020B0604020202020204" pitchFamily="34" charset="0"/>
                <a:cs typeface="Arial" panose="020B0604020202020204" pitchFamily="34" charset="0"/>
              </a:rPr>
              <a:t>Hard-to-sinter carbide-based ceramic plates that are main constituents of outer tactical vests will be consolidated in our SPS (Spark Plasma Sintering) facility, where the </a:t>
            </a:r>
            <a:r>
              <a:rPr lang="sl-SI" sz="1600" i="1" dirty="0" err="1">
                <a:solidFill>
                  <a:prstClr val="black"/>
                </a:solidFill>
                <a:latin typeface="Arial" panose="020B0604020202020204" pitchFamily="34" charset="0"/>
                <a:cs typeface="Arial" panose="020B0604020202020204" pitchFamily="34" charset="0"/>
              </a:rPr>
              <a:t>powder</a:t>
            </a:r>
            <a:r>
              <a:rPr lang="sl-SI" sz="1600" i="1" dirty="0">
                <a:solidFill>
                  <a:prstClr val="black"/>
                </a:solidFill>
                <a:latin typeface="Arial" panose="020B0604020202020204" pitchFamily="34" charset="0"/>
                <a:cs typeface="Arial" panose="020B0604020202020204" pitchFamily="34" charset="0"/>
              </a:rPr>
              <a:t> </a:t>
            </a:r>
            <a:r>
              <a:rPr lang="sl-SI" sz="1600" i="1" dirty="0" err="1">
                <a:solidFill>
                  <a:prstClr val="black"/>
                </a:solidFill>
                <a:latin typeface="Arial" panose="020B0604020202020204" pitchFamily="34" charset="0"/>
                <a:cs typeface="Arial" panose="020B0604020202020204" pitchFamily="34" charset="0"/>
              </a:rPr>
              <a:t>precursors</a:t>
            </a:r>
            <a:r>
              <a:rPr lang="sl-SI" sz="1600" i="1" dirty="0">
                <a:solidFill>
                  <a:prstClr val="black"/>
                </a:solidFill>
                <a:latin typeface="Arial" panose="020B0604020202020204" pitchFamily="34" charset="0"/>
                <a:cs typeface="Arial" panose="020B0604020202020204" pitchFamily="34" charset="0"/>
              </a:rPr>
              <a:t> </a:t>
            </a:r>
            <a:r>
              <a:rPr lang="sl-SI" sz="1600" i="1" dirty="0" err="1">
                <a:solidFill>
                  <a:prstClr val="black"/>
                </a:solidFill>
                <a:latin typeface="Arial" panose="020B0604020202020204" pitchFamily="34" charset="0"/>
                <a:cs typeface="Arial" panose="020B0604020202020204" pitchFamily="34" charset="0"/>
              </a:rPr>
              <a:t>will</a:t>
            </a:r>
            <a:r>
              <a:rPr lang="sl-SI" sz="1600" i="1" dirty="0">
                <a:solidFill>
                  <a:prstClr val="black"/>
                </a:solidFill>
                <a:latin typeface="Arial" panose="020B0604020202020204" pitchFamily="34" charset="0"/>
                <a:cs typeface="Arial" panose="020B0604020202020204" pitchFamily="34" charset="0"/>
              </a:rPr>
              <a:t>  be</a:t>
            </a:r>
            <a:r>
              <a:rPr lang="en-GB" sz="1600" i="1" dirty="0">
                <a:solidFill>
                  <a:prstClr val="black"/>
                </a:solidFill>
                <a:latin typeface="Arial" panose="020B0604020202020204" pitchFamily="34" charset="0"/>
                <a:cs typeface="Arial" panose="020B0604020202020204" pitchFamily="34" charset="0"/>
              </a:rPr>
              <a:t> subjected to axial pressure and pulsed-electric current</a:t>
            </a:r>
            <a:r>
              <a:rPr lang="sl-SI" sz="1600" i="1" dirty="0">
                <a:solidFill>
                  <a:prstClr val="black"/>
                </a:solidFill>
                <a:latin typeface="Arial" panose="020B0604020202020204" pitchFamily="34" charset="0"/>
                <a:cs typeface="Arial" panose="020B0604020202020204" pitchFamily="34" charset="0"/>
              </a:rPr>
              <a:t>, </a:t>
            </a:r>
            <a:r>
              <a:rPr lang="sl-SI" sz="1600" i="1" dirty="0" err="1">
                <a:solidFill>
                  <a:prstClr val="black"/>
                </a:solidFill>
                <a:latin typeface="Arial" panose="020B0604020202020204" pitchFamily="34" charset="0"/>
                <a:cs typeface="Arial" panose="020B0604020202020204" pitchFamily="34" charset="0"/>
              </a:rPr>
              <a:t>which</a:t>
            </a:r>
            <a:r>
              <a:rPr lang="sl-SI" sz="1600" i="1" dirty="0">
                <a:solidFill>
                  <a:prstClr val="black"/>
                </a:solidFill>
                <a:latin typeface="Arial" panose="020B0604020202020204" pitchFamily="34" charset="0"/>
                <a:cs typeface="Arial" panose="020B0604020202020204" pitchFamily="34" charset="0"/>
              </a:rPr>
              <a:t> </a:t>
            </a:r>
            <a:r>
              <a:rPr lang="en-GB" sz="1600" i="1" dirty="0" err="1">
                <a:solidFill>
                  <a:prstClr val="black"/>
                </a:solidFill>
                <a:latin typeface="Arial" panose="020B0604020202020204" pitchFamily="34" charset="0"/>
                <a:cs typeface="Arial" panose="020B0604020202020204" pitchFamily="34" charset="0"/>
              </a:rPr>
              <a:t>enabl</a:t>
            </a:r>
            <a:r>
              <a:rPr lang="sl-SI" sz="1600" i="1" dirty="0">
                <a:solidFill>
                  <a:prstClr val="black"/>
                </a:solidFill>
                <a:latin typeface="Arial" panose="020B0604020202020204" pitchFamily="34" charset="0"/>
                <a:cs typeface="Arial" panose="020B0604020202020204" pitchFamily="34" charset="0"/>
              </a:rPr>
              <a:t>es</a:t>
            </a:r>
            <a:r>
              <a:rPr lang="en-GB" sz="1600" i="1" dirty="0">
                <a:solidFill>
                  <a:prstClr val="black"/>
                </a:solidFill>
                <a:latin typeface="Arial" panose="020B0604020202020204" pitchFamily="34" charset="0"/>
                <a:cs typeface="Arial" panose="020B0604020202020204" pitchFamily="34" charset="0"/>
              </a:rPr>
              <a:t> extremely high heating rates, short sintering times </a:t>
            </a:r>
            <a:r>
              <a:rPr lang="sl-SI" sz="1600" i="1" dirty="0" err="1">
                <a:solidFill>
                  <a:prstClr val="black"/>
                </a:solidFill>
                <a:latin typeface="Arial" panose="020B0604020202020204" pitchFamily="34" charset="0"/>
                <a:cs typeface="Arial" panose="020B0604020202020204" pitchFamily="34" charset="0"/>
              </a:rPr>
              <a:t>and</a:t>
            </a:r>
            <a:r>
              <a:rPr lang="en-GB" sz="1600" i="1" dirty="0">
                <a:solidFill>
                  <a:prstClr val="black"/>
                </a:solidFill>
                <a:latin typeface="Arial" panose="020B0604020202020204" pitchFamily="34" charset="0"/>
                <a:cs typeface="Arial" panose="020B0604020202020204" pitchFamily="34" charset="0"/>
              </a:rPr>
              <a:t> lowered sintering temperatures. Besides advanced sintering approach precursor powder mixtures will be prepared using polymer precursor route aimed at fabrication of high-performance </a:t>
            </a:r>
            <a:r>
              <a:rPr lang="en-GB" sz="1600" i="1" dirty="0" err="1">
                <a:solidFill>
                  <a:prstClr val="black"/>
                </a:solidFill>
                <a:latin typeface="Arial" panose="020B0604020202020204" pitchFamily="34" charset="0"/>
                <a:cs typeface="Arial" panose="020B0604020202020204" pitchFamily="34" charset="0"/>
              </a:rPr>
              <a:t>SiC</a:t>
            </a:r>
            <a:r>
              <a:rPr lang="en-GB" sz="1600" i="1" dirty="0">
                <a:solidFill>
                  <a:prstClr val="black"/>
                </a:solidFill>
                <a:latin typeface="Arial" panose="020B0604020202020204" pitchFamily="34" charset="0"/>
                <a:cs typeface="Arial" panose="020B0604020202020204" pitchFamily="34" charset="0"/>
              </a:rPr>
              <a:t>-infiltrated B</a:t>
            </a:r>
            <a:r>
              <a:rPr lang="en-GB" sz="1600" i="1" baseline="-25000" dirty="0">
                <a:solidFill>
                  <a:prstClr val="black"/>
                </a:solidFill>
                <a:latin typeface="Arial" panose="020B0604020202020204" pitchFamily="34" charset="0"/>
                <a:cs typeface="Arial" panose="020B0604020202020204" pitchFamily="34" charset="0"/>
              </a:rPr>
              <a:t>4</a:t>
            </a:r>
            <a:r>
              <a:rPr lang="en-GB" sz="1600" i="1" dirty="0">
                <a:solidFill>
                  <a:prstClr val="black"/>
                </a:solidFill>
                <a:latin typeface="Arial" panose="020B0604020202020204" pitchFamily="34" charset="0"/>
                <a:cs typeface="Arial" panose="020B0604020202020204" pitchFamily="34" charset="0"/>
              </a:rPr>
              <a:t>C-based composites with increased homogeneity. </a:t>
            </a:r>
          </a:p>
          <a:p>
            <a:pPr lvl="0" algn="just"/>
            <a:endParaRPr lang="sl-SI" sz="1600" i="1" dirty="0">
              <a:solidFill>
                <a:prstClr val="black"/>
              </a:solidFill>
            </a:endParaRPr>
          </a:p>
          <a:p>
            <a:pPr lvl="0" algn="just"/>
            <a:endParaRPr lang="sl-SI" sz="1600" i="1" dirty="0">
              <a:solidFill>
                <a:prstClr val="black"/>
              </a:solidFill>
            </a:endParaRPr>
          </a:p>
          <a:p>
            <a:pPr lvl="0" algn="just"/>
            <a:endParaRPr lang="sl-SI" sz="1600" i="1" dirty="0">
              <a:solidFill>
                <a:prstClr val="black"/>
              </a:solidFill>
            </a:endParaRPr>
          </a:p>
          <a:p>
            <a:pPr lvl="0" algn="just"/>
            <a:endParaRPr lang="sl-SI" sz="1600" i="1" dirty="0">
              <a:solidFill>
                <a:prstClr val="black"/>
              </a:solidFill>
            </a:endParaRPr>
          </a:p>
          <a:p>
            <a:pPr lvl="0" algn="just"/>
            <a:endParaRPr lang="en-GB" sz="1600" i="1" dirty="0">
              <a:solidFill>
                <a:prstClr val="black"/>
              </a:solidFill>
            </a:endParaRPr>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252548" y="5259584"/>
            <a:ext cx="1003618" cy="802895"/>
          </a:xfrm>
          <a:prstGeom prst="rect">
            <a:avLst/>
          </a:prstGeom>
        </p:spPr>
      </p:pic>
      <p:pic>
        <p:nvPicPr>
          <p:cNvPr id="3" name="Picture 2"/>
          <p:cNvPicPr>
            <a:picLocks noChangeAspect="1"/>
          </p:cNvPicPr>
          <p:nvPr/>
        </p:nvPicPr>
        <p:blipFill>
          <a:blip r:embed="rId4"/>
          <a:stretch>
            <a:fillRect/>
          </a:stretch>
        </p:blipFill>
        <p:spPr>
          <a:xfrm>
            <a:off x="1893123" y="5301208"/>
            <a:ext cx="614128" cy="802691"/>
          </a:xfrm>
          <a:prstGeom prst="rect">
            <a:avLst/>
          </a:prstGeom>
        </p:spPr>
      </p:pic>
      <p:pic>
        <p:nvPicPr>
          <p:cNvPr id="4" name="Picture 3"/>
          <p:cNvPicPr>
            <a:picLocks noChangeAspect="1"/>
          </p:cNvPicPr>
          <p:nvPr/>
        </p:nvPicPr>
        <p:blipFill>
          <a:blip r:embed="rId5"/>
          <a:stretch>
            <a:fillRect/>
          </a:stretch>
        </p:blipFill>
        <p:spPr>
          <a:xfrm>
            <a:off x="3489861" y="5259584"/>
            <a:ext cx="435350" cy="885937"/>
          </a:xfrm>
          <a:prstGeom prst="rect">
            <a:avLst/>
          </a:prstGeom>
        </p:spPr>
      </p:pic>
      <p:sp>
        <p:nvSpPr>
          <p:cNvPr id="5" name="TextBox 4"/>
          <p:cNvSpPr txBox="1"/>
          <p:nvPr/>
        </p:nvSpPr>
        <p:spPr>
          <a:xfrm>
            <a:off x="6581275" y="2006266"/>
            <a:ext cx="184731" cy="369332"/>
          </a:xfrm>
          <a:prstGeom prst="rect">
            <a:avLst/>
          </a:prstGeom>
          <a:noFill/>
        </p:spPr>
        <p:txBody>
          <a:bodyPr wrap="none" rtlCol="0">
            <a:spAutoFit/>
          </a:bodyPr>
          <a:lstStyle/>
          <a:p>
            <a:endParaRPr lang="en-US" dirty="0"/>
          </a:p>
        </p:txBody>
      </p:sp>
      <p:sp>
        <p:nvSpPr>
          <p:cNvPr id="17" name="Line 2"/>
          <p:cNvSpPr>
            <a:spLocks noChangeShapeType="1"/>
          </p:cNvSpPr>
          <p:nvPr/>
        </p:nvSpPr>
        <p:spPr bwMode="auto">
          <a:xfrm>
            <a:off x="361441" y="887509"/>
            <a:ext cx="8163360" cy="1440"/>
          </a:xfrm>
          <a:prstGeom prst="line">
            <a:avLst/>
          </a:prstGeom>
          <a:noFill/>
          <a:ln w="9360">
            <a:solidFill>
              <a:srgbClr val="99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GB" dirty="0"/>
          </a:p>
        </p:txBody>
      </p:sp>
    </p:spTree>
    <p:extLst>
      <p:ext uri="{BB962C8B-B14F-4D97-AF65-F5344CB8AC3E}">
        <p14:creationId xmlns:p14="http://schemas.microsoft.com/office/powerpoint/2010/main" val="1044248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txBox="1">
            <a:spLocks/>
          </p:cNvSpPr>
          <p:nvPr/>
        </p:nvSpPr>
        <p:spPr>
          <a:xfrm>
            <a:off x="53183" y="116632"/>
            <a:ext cx="9001000" cy="72008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sl-SI" sz="2000" b="1" dirty="0">
                <a:solidFill>
                  <a:schemeClr val="bg2">
                    <a:lumMod val="25000"/>
                  </a:schemeClr>
                </a:solidFill>
                <a:latin typeface="Arial" panose="020B0604020202020204" pitchFamily="34" charset="0"/>
                <a:cs typeface="Arial" panose="020B0604020202020204" pitchFamily="34" charset="0"/>
              </a:rPr>
              <a:t>Laboratory for electrical, thermal and magnetic testing </a:t>
            </a:r>
            <a:r>
              <a:rPr lang="sl-SI" sz="2000" b="1" dirty="0" err="1">
                <a:solidFill>
                  <a:schemeClr val="bg2">
                    <a:lumMod val="25000"/>
                  </a:schemeClr>
                </a:solidFill>
                <a:latin typeface="Arial" panose="020B0604020202020204" pitchFamily="34" charset="0"/>
                <a:cs typeface="Arial" panose="020B0604020202020204" pitchFamily="34" charset="0"/>
              </a:rPr>
              <a:t>of</a:t>
            </a:r>
            <a:r>
              <a:rPr lang="sl-SI" sz="2000" b="1" dirty="0">
                <a:solidFill>
                  <a:schemeClr val="bg2">
                    <a:lumMod val="25000"/>
                  </a:schemeClr>
                </a:solidFill>
                <a:latin typeface="Arial" panose="020B0604020202020204" pitchFamily="34" charset="0"/>
                <a:cs typeface="Arial" panose="020B0604020202020204" pitchFamily="34" charset="0"/>
              </a:rPr>
              <a:t> </a:t>
            </a:r>
            <a:r>
              <a:rPr lang="sl-SI" sz="2000" b="1" dirty="0" err="1">
                <a:solidFill>
                  <a:schemeClr val="bg2">
                    <a:lumMod val="25000"/>
                  </a:schemeClr>
                </a:solidFill>
                <a:latin typeface="Arial" panose="020B0604020202020204" pitchFamily="34" charset="0"/>
                <a:cs typeface="Arial" panose="020B0604020202020204" pitchFamily="34" charset="0"/>
              </a:rPr>
              <a:t>materials</a:t>
            </a:r>
            <a:endParaRPr lang="sl-SI" sz="2000" b="1" dirty="0">
              <a:solidFill>
                <a:schemeClr val="bg2">
                  <a:lumMod val="2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123304"/>
            <a:ext cx="2674358" cy="2449712"/>
          </a:xfrm>
          <a:prstGeom prst="rect">
            <a:avLst/>
          </a:prstGeom>
        </p:spPr>
      </p:pic>
      <p:sp>
        <p:nvSpPr>
          <p:cNvPr id="5" name="Content Placeholder 2"/>
          <p:cNvSpPr txBox="1">
            <a:spLocks/>
          </p:cNvSpPr>
          <p:nvPr/>
        </p:nvSpPr>
        <p:spPr>
          <a:xfrm>
            <a:off x="157717" y="3695178"/>
            <a:ext cx="5338936" cy="280831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l-SI" sz="1600" dirty="0" err="1">
                <a:solidFill>
                  <a:srgbClr val="808000"/>
                </a:solidFill>
                <a:latin typeface="Arial" panose="020B0604020202020204" pitchFamily="34" charset="0"/>
                <a:cs typeface="Arial" panose="020B0604020202020204" pitchFamily="34" charset="0"/>
              </a:rPr>
              <a:t>Magnetic</a:t>
            </a:r>
            <a:r>
              <a:rPr lang="sl-SI" sz="1600" dirty="0">
                <a:solidFill>
                  <a:srgbClr val="808000"/>
                </a:solidFill>
                <a:latin typeface="Arial" panose="020B0604020202020204" pitchFamily="34" charset="0"/>
                <a:cs typeface="Arial" panose="020B0604020202020204" pitchFamily="34" charset="0"/>
              </a:rPr>
              <a:t> </a:t>
            </a:r>
            <a:r>
              <a:rPr lang="sl-SI" sz="1600" dirty="0" err="1">
                <a:solidFill>
                  <a:srgbClr val="808000"/>
                </a:solidFill>
                <a:latin typeface="Arial" panose="020B0604020202020204" pitchFamily="34" charset="0"/>
                <a:cs typeface="Arial" panose="020B0604020202020204" pitchFamily="34" charset="0"/>
              </a:rPr>
              <a:t>fields</a:t>
            </a:r>
            <a:r>
              <a:rPr lang="sl-SI" sz="1600" dirty="0">
                <a:solidFill>
                  <a:srgbClr val="808000"/>
                </a:solidFill>
                <a:latin typeface="Arial" panose="020B0604020202020204" pitchFamily="34" charset="0"/>
                <a:cs typeface="Arial" panose="020B0604020202020204" pitchFamily="34" charset="0"/>
              </a:rPr>
              <a:t> </a:t>
            </a:r>
            <a:r>
              <a:rPr lang="sl-SI" sz="1600" dirty="0" err="1">
                <a:solidFill>
                  <a:srgbClr val="808000"/>
                </a:solidFill>
                <a:latin typeface="Arial" panose="020B0604020202020204" pitchFamily="34" charset="0"/>
                <a:cs typeface="Arial" panose="020B0604020202020204" pitchFamily="34" charset="0"/>
              </a:rPr>
              <a:t>from</a:t>
            </a:r>
            <a:r>
              <a:rPr lang="sl-SI" sz="1600" dirty="0">
                <a:solidFill>
                  <a:srgbClr val="808000"/>
                </a:solidFill>
                <a:latin typeface="Arial" panose="020B0604020202020204" pitchFamily="34" charset="0"/>
                <a:cs typeface="Arial" panose="020B0604020202020204" pitchFamily="34" charset="0"/>
              </a:rPr>
              <a:t> -7 T to + 7 T</a:t>
            </a:r>
          </a:p>
          <a:p>
            <a:r>
              <a:rPr lang="sl-SI" sz="1600" dirty="0">
                <a:solidFill>
                  <a:srgbClr val="808000"/>
                </a:solidFill>
                <a:latin typeface="Arial" panose="020B0604020202020204" pitchFamily="34" charset="0"/>
                <a:cs typeface="Arial" panose="020B0604020202020204" pitchFamily="34" charset="0"/>
              </a:rPr>
              <a:t>Temperature range </a:t>
            </a:r>
            <a:r>
              <a:rPr lang="sl-SI" sz="1600" dirty="0" err="1">
                <a:solidFill>
                  <a:srgbClr val="808000"/>
                </a:solidFill>
                <a:latin typeface="Arial" panose="020B0604020202020204" pitchFamily="34" charset="0"/>
                <a:cs typeface="Arial" panose="020B0604020202020204" pitchFamily="34" charset="0"/>
              </a:rPr>
              <a:t>from</a:t>
            </a:r>
            <a:r>
              <a:rPr lang="sl-SI" sz="1600" dirty="0">
                <a:solidFill>
                  <a:srgbClr val="808000"/>
                </a:solidFill>
                <a:latin typeface="Arial" panose="020B0604020202020204" pitchFamily="34" charset="0"/>
                <a:cs typeface="Arial" panose="020B0604020202020204" pitchFamily="34" charset="0"/>
              </a:rPr>
              <a:t> 1,8 K to 1000 K </a:t>
            </a:r>
          </a:p>
          <a:p>
            <a:r>
              <a:rPr lang="sl-SI" sz="1600" dirty="0" err="1">
                <a:solidFill>
                  <a:srgbClr val="808000"/>
                </a:solidFill>
                <a:latin typeface="Arial" panose="020B0604020202020204" pitchFamily="34" charset="0"/>
                <a:cs typeface="Arial" panose="020B0604020202020204" pitchFamily="34" charset="0"/>
              </a:rPr>
              <a:t>Hydrostatic</a:t>
            </a:r>
            <a:r>
              <a:rPr lang="sl-SI" sz="1600" dirty="0">
                <a:solidFill>
                  <a:srgbClr val="808000"/>
                </a:solidFill>
                <a:latin typeface="Arial" panose="020B0604020202020204" pitchFamily="34" charset="0"/>
                <a:cs typeface="Arial" panose="020B0604020202020204" pitchFamily="34" charset="0"/>
              </a:rPr>
              <a:t> </a:t>
            </a:r>
            <a:r>
              <a:rPr lang="sl-SI" sz="1600" dirty="0" err="1">
                <a:solidFill>
                  <a:srgbClr val="808000"/>
                </a:solidFill>
                <a:latin typeface="Arial" panose="020B0604020202020204" pitchFamily="34" charset="0"/>
                <a:cs typeface="Arial" panose="020B0604020202020204" pitchFamily="34" charset="0"/>
              </a:rPr>
              <a:t>pressure</a:t>
            </a:r>
            <a:r>
              <a:rPr lang="sl-SI" sz="1600" dirty="0">
                <a:solidFill>
                  <a:srgbClr val="808000"/>
                </a:solidFill>
                <a:latin typeface="Arial" panose="020B0604020202020204" pitchFamily="34" charset="0"/>
                <a:cs typeface="Arial" panose="020B0604020202020204" pitchFamily="34" charset="0"/>
              </a:rPr>
              <a:t> up to 1,3 </a:t>
            </a:r>
            <a:r>
              <a:rPr lang="sl-SI" sz="1600" dirty="0" err="1">
                <a:solidFill>
                  <a:srgbClr val="808000"/>
                </a:solidFill>
                <a:latin typeface="Arial" panose="020B0604020202020204" pitchFamily="34" charset="0"/>
                <a:cs typeface="Arial" panose="020B0604020202020204" pitchFamily="34" charset="0"/>
              </a:rPr>
              <a:t>GPa</a:t>
            </a:r>
            <a:endParaRPr lang="sl-SI" sz="1600" dirty="0">
              <a:solidFill>
                <a:srgbClr val="808000"/>
              </a:solidFill>
              <a:latin typeface="Arial" panose="020B0604020202020204" pitchFamily="34" charset="0"/>
              <a:cs typeface="Arial" panose="020B0604020202020204" pitchFamily="34" charset="0"/>
            </a:endParaRPr>
          </a:p>
          <a:p>
            <a:r>
              <a:rPr lang="sl-SI" sz="1600" dirty="0">
                <a:solidFill>
                  <a:srgbClr val="808000"/>
                </a:solidFill>
                <a:latin typeface="Arial" panose="020B0604020202020204" pitchFamily="34" charset="0"/>
                <a:cs typeface="Arial" panose="020B0604020202020204" pitchFamily="34" charset="0"/>
              </a:rPr>
              <a:t>DC </a:t>
            </a:r>
            <a:r>
              <a:rPr lang="sl-SI" sz="1600" dirty="0" err="1">
                <a:solidFill>
                  <a:srgbClr val="808000"/>
                </a:solidFill>
                <a:latin typeface="Arial" panose="020B0604020202020204" pitchFamily="34" charset="0"/>
                <a:cs typeface="Arial" panose="020B0604020202020204" pitchFamily="34" charset="0"/>
              </a:rPr>
              <a:t>or</a:t>
            </a:r>
            <a:r>
              <a:rPr lang="sl-SI" sz="1600" dirty="0">
                <a:solidFill>
                  <a:srgbClr val="808000"/>
                </a:solidFill>
                <a:latin typeface="Arial" panose="020B0604020202020204" pitchFamily="34" charset="0"/>
                <a:cs typeface="Arial" panose="020B0604020202020204" pitchFamily="34" charset="0"/>
              </a:rPr>
              <a:t> AC (</a:t>
            </a:r>
            <a:r>
              <a:rPr lang="sl-SI" sz="1600" dirty="0" err="1">
                <a:solidFill>
                  <a:srgbClr val="808000"/>
                </a:solidFill>
                <a:latin typeface="Arial" panose="020B0604020202020204" pitchFamily="34" charset="0"/>
                <a:cs typeface="Arial" panose="020B0604020202020204" pitchFamily="34" charset="0"/>
              </a:rPr>
              <a:t>sinusoidal</a:t>
            </a:r>
            <a:r>
              <a:rPr lang="sl-SI" sz="1600" dirty="0">
                <a:solidFill>
                  <a:srgbClr val="808000"/>
                </a:solidFill>
                <a:latin typeface="Arial" panose="020B0604020202020204" pitchFamily="34" charset="0"/>
                <a:cs typeface="Arial" panose="020B0604020202020204" pitchFamily="34" charset="0"/>
              </a:rPr>
              <a:t>) </a:t>
            </a:r>
            <a:r>
              <a:rPr lang="sl-SI" sz="1600" dirty="0" err="1">
                <a:solidFill>
                  <a:srgbClr val="808000"/>
                </a:solidFill>
                <a:latin typeface="Arial" panose="020B0604020202020204" pitchFamily="34" charset="0"/>
                <a:cs typeface="Arial" panose="020B0604020202020204" pitchFamily="34" charset="0"/>
              </a:rPr>
              <a:t>magnetic</a:t>
            </a:r>
            <a:r>
              <a:rPr lang="sl-SI" sz="1600" dirty="0">
                <a:solidFill>
                  <a:srgbClr val="808000"/>
                </a:solidFill>
                <a:latin typeface="Arial" panose="020B0604020202020204" pitchFamily="34" charset="0"/>
                <a:cs typeface="Arial" panose="020B0604020202020204" pitchFamily="34" charset="0"/>
              </a:rPr>
              <a:t> </a:t>
            </a:r>
            <a:r>
              <a:rPr lang="sl-SI" sz="1600" dirty="0" err="1">
                <a:solidFill>
                  <a:srgbClr val="808000"/>
                </a:solidFill>
                <a:latin typeface="Arial" panose="020B0604020202020204" pitchFamily="34" charset="0"/>
                <a:cs typeface="Arial" panose="020B0604020202020204" pitchFamily="34" charset="0"/>
              </a:rPr>
              <a:t>field</a:t>
            </a:r>
            <a:r>
              <a:rPr lang="sl-SI" sz="1600" dirty="0">
                <a:solidFill>
                  <a:srgbClr val="808000"/>
                </a:solidFill>
                <a:latin typeface="Arial" panose="020B0604020202020204" pitchFamily="34" charset="0"/>
                <a:cs typeface="Arial" panose="020B0604020202020204" pitchFamily="34" charset="0"/>
              </a:rPr>
              <a:t> </a:t>
            </a:r>
          </a:p>
          <a:p>
            <a:pPr marL="0" indent="0">
              <a:buNone/>
            </a:pPr>
            <a:endParaRPr lang="sl-SI" sz="1600" dirty="0">
              <a:solidFill>
                <a:srgbClr val="808000"/>
              </a:solidFill>
              <a:latin typeface="Arial" panose="020B0604020202020204" pitchFamily="34" charset="0"/>
              <a:cs typeface="Arial" panose="020B0604020202020204" pitchFamily="34" charset="0"/>
            </a:endParaRPr>
          </a:p>
          <a:p>
            <a:pPr marL="0" indent="0">
              <a:buNone/>
            </a:pPr>
            <a:r>
              <a:rPr lang="sl-SI" sz="1600" b="1" dirty="0" err="1">
                <a:solidFill>
                  <a:srgbClr val="808000"/>
                </a:solidFill>
                <a:latin typeface="Arial" panose="020B0604020202020204" pitchFamily="34" charset="0"/>
                <a:cs typeface="Arial" panose="020B0604020202020204" pitchFamily="34" charset="0"/>
              </a:rPr>
              <a:t>Types</a:t>
            </a:r>
            <a:r>
              <a:rPr lang="sl-SI" sz="1600" b="1" dirty="0">
                <a:solidFill>
                  <a:srgbClr val="808000"/>
                </a:solidFill>
                <a:latin typeface="Arial" panose="020B0604020202020204" pitchFamily="34" charset="0"/>
                <a:cs typeface="Arial" panose="020B0604020202020204" pitchFamily="34" charset="0"/>
              </a:rPr>
              <a:t> </a:t>
            </a:r>
            <a:r>
              <a:rPr lang="sl-SI" sz="1600" b="1" dirty="0" err="1">
                <a:solidFill>
                  <a:srgbClr val="808000"/>
                </a:solidFill>
                <a:latin typeface="Arial" panose="020B0604020202020204" pitchFamily="34" charset="0"/>
                <a:cs typeface="Arial" panose="020B0604020202020204" pitchFamily="34" charset="0"/>
              </a:rPr>
              <a:t>of</a:t>
            </a:r>
            <a:r>
              <a:rPr lang="sl-SI" sz="1600" b="1" dirty="0">
                <a:solidFill>
                  <a:srgbClr val="808000"/>
                </a:solidFill>
                <a:latin typeface="Arial" panose="020B0604020202020204" pitchFamily="34" charset="0"/>
                <a:cs typeface="Arial" panose="020B0604020202020204" pitchFamily="34" charset="0"/>
              </a:rPr>
              <a:t> </a:t>
            </a:r>
            <a:r>
              <a:rPr lang="sl-SI" sz="1600" b="1" dirty="0" err="1">
                <a:solidFill>
                  <a:srgbClr val="808000"/>
                </a:solidFill>
                <a:latin typeface="Arial" panose="020B0604020202020204" pitchFamily="34" charset="0"/>
                <a:cs typeface="Arial" panose="020B0604020202020204" pitchFamily="34" charset="0"/>
              </a:rPr>
              <a:t>measurements</a:t>
            </a:r>
            <a:r>
              <a:rPr lang="sl-SI" sz="1600" b="1" dirty="0">
                <a:solidFill>
                  <a:srgbClr val="808000"/>
                </a:solidFill>
                <a:latin typeface="Arial" panose="020B0604020202020204" pitchFamily="34" charset="0"/>
                <a:cs typeface="Arial" panose="020B0604020202020204" pitchFamily="34" charset="0"/>
              </a:rPr>
              <a:t>:</a:t>
            </a:r>
          </a:p>
          <a:p>
            <a:r>
              <a:rPr lang="sl-SI" sz="1600" dirty="0" err="1">
                <a:solidFill>
                  <a:srgbClr val="808000"/>
                </a:solidFill>
                <a:latin typeface="Arial" panose="020B0604020202020204" pitchFamily="34" charset="0"/>
                <a:cs typeface="Arial" panose="020B0604020202020204" pitchFamily="34" charset="0"/>
              </a:rPr>
              <a:t>Magnetization</a:t>
            </a:r>
            <a:r>
              <a:rPr lang="sl-SI" sz="1600" dirty="0">
                <a:solidFill>
                  <a:srgbClr val="808000"/>
                </a:solidFill>
                <a:latin typeface="Arial" panose="020B0604020202020204" pitchFamily="34" charset="0"/>
                <a:cs typeface="Arial" panose="020B0604020202020204" pitchFamily="34" charset="0"/>
              </a:rPr>
              <a:t> as a </a:t>
            </a:r>
            <a:r>
              <a:rPr lang="sl-SI" sz="1600" dirty="0" err="1">
                <a:solidFill>
                  <a:srgbClr val="808000"/>
                </a:solidFill>
                <a:latin typeface="Arial" panose="020B0604020202020204" pitchFamily="34" charset="0"/>
                <a:cs typeface="Arial" panose="020B0604020202020204" pitchFamily="34" charset="0"/>
              </a:rPr>
              <a:t>function</a:t>
            </a:r>
            <a:r>
              <a:rPr lang="sl-SI" sz="1600" dirty="0">
                <a:solidFill>
                  <a:srgbClr val="808000"/>
                </a:solidFill>
                <a:latin typeface="Arial" panose="020B0604020202020204" pitchFamily="34" charset="0"/>
                <a:cs typeface="Arial" panose="020B0604020202020204" pitchFamily="34" charset="0"/>
              </a:rPr>
              <a:t> </a:t>
            </a:r>
            <a:r>
              <a:rPr lang="sl-SI" sz="1600" dirty="0" err="1">
                <a:solidFill>
                  <a:srgbClr val="808000"/>
                </a:solidFill>
                <a:latin typeface="Arial" panose="020B0604020202020204" pitchFamily="34" charset="0"/>
                <a:cs typeface="Arial" panose="020B0604020202020204" pitchFamily="34" charset="0"/>
              </a:rPr>
              <a:t>of</a:t>
            </a:r>
            <a:r>
              <a:rPr lang="sl-SI" sz="1600" dirty="0">
                <a:solidFill>
                  <a:srgbClr val="808000"/>
                </a:solidFill>
                <a:latin typeface="Arial" panose="020B0604020202020204" pitchFamily="34" charset="0"/>
                <a:cs typeface="Arial" panose="020B0604020202020204" pitchFamily="34" charset="0"/>
              </a:rPr>
              <a:t> temperature</a:t>
            </a:r>
          </a:p>
          <a:p>
            <a:r>
              <a:rPr lang="sl-SI" sz="1600" dirty="0" err="1">
                <a:solidFill>
                  <a:srgbClr val="808000"/>
                </a:solidFill>
                <a:latin typeface="Arial" panose="020B0604020202020204" pitchFamily="34" charset="0"/>
                <a:cs typeface="Arial" panose="020B0604020202020204" pitchFamily="34" charset="0"/>
              </a:rPr>
              <a:t>Hysteresis</a:t>
            </a:r>
            <a:r>
              <a:rPr lang="sl-SI" sz="1600" dirty="0">
                <a:solidFill>
                  <a:srgbClr val="808000"/>
                </a:solidFill>
                <a:latin typeface="Arial" panose="020B0604020202020204" pitchFamily="34" charset="0"/>
                <a:cs typeface="Arial" panose="020B0604020202020204" pitchFamily="34" charset="0"/>
              </a:rPr>
              <a:t> </a:t>
            </a:r>
            <a:r>
              <a:rPr lang="sl-SI" sz="1600" dirty="0" err="1">
                <a:solidFill>
                  <a:srgbClr val="808000"/>
                </a:solidFill>
                <a:latin typeface="Arial" panose="020B0604020202020204" pitchFamily="34" charset="0"/>
                <a:cs typeface="Arial" panose="020B0604020202020204" pitchFamily="34" charset="0"/>
              </a:rPr>
              <a:t>curves</a:t>
            </a:r>
            <a:endParaRPr lang="sl-SI" sz="1600" dirty="0">
              <a:solidFill>
                <a:srgbClr val="808000"/>
              </a:solidFill>
              <a:latin typeface="Arial" panose="020B0604020202020204" pitchFamily="34" charset="0"/>
              <a:cs typeface="Arial" panose="020B0604020202020204" pitchFamily="34" charset="0"/>
            </a:endParaRPr>
          </a:p>
          <a:p>
            <a:r>
              <a:rPr lang="sl-SI" sz="1600" dirty="0" err="1">
                <a:solidFill>
                  <a:srgbClr val="808000"/>
                </a:solidFill>
                <a:latin typeface="Arial" panose="020B0604020202020204" pitchFamily="34" charset="0"/>
                <a:cs typeface="Arial" panose="020B0604020202020204" pitchFamily="34" charset="0"/>
              </a:rPr>
              <a:t>Orientation-dependent</a:t>
            </a:r>
            <a:r>
              <a:rPr lang="sl-SI" sz="1600" dirty="0">
                <a:solidFill>
                  <a:srgbClr val="808000"/>
                </a:solidFill>
                <a:latin typeface="Arial" panose="020B0604020202020204" pitchFamily="34" charset="0"/>
                <a:cs typeface="Arial" panose="020B0604020202020204" pitchFamily="34" charset="0"/>
              </a:rPr>
              <a:t> </a:t>
            </a:r>
            <a:r>
              <a:rPr lang="sl-SI" sz="1600" dirty="0" err="1">
                <a:solidFill>
                  <a:srgbClr val="808000"/>
                </a:solidFill>
                <a:latin typeface="Arial" panose="020B0604020202020204" pitchFamily="34" charset="0"/>
                <a:cs typeface="Arial" panose="020B0604020202020204" pitchFamily="34" charset="0"/>
              </a:rPr>
              <a:t>magnetic</a:t>
            </a:r>
            <a:r>
              <a:rPr lang="sl-SI" sz="1600" dirty="0">
                <a:solidFill>
                  <a:srgbClr val="808000"/>
                </a:solidFill>
                <a:latin typeface="Arial" panose="020B0604020202020204" pitchFamily="34" charset="0"/>
                <a:cs typeface="Arial" panose="020B0604020202020204" pitchFamily="34" charset="0"/>
              </a:rPr>
              <a:t> </a:t>
            </a:r>
            <a:r>
              <a:rPr lang="sl-SI" sz="1600" dirty="0" err="1">
                <a:solidFill>
                  <a:srgbClr val="808000"/>
                </a:solidFill>
                <a:latin typeface="Arial" panose="020B0604020202020204" pitchFamily="34" charset="0"/>
                <a:cs typeface="Arial" panose="020B0604020202020204" pitchFamily="34" charset="0"/>
              </a:rPr>
              <a:t>properties</a:t>
            </a:r>
            <a:endParaRPr lang="sl-SI" sz="1600" dirty="0">
              <a:solidFill>
                <a:srgbClr val="808000"/>
              </a:solidFill>
              <a:latin typeface="Arial" panose="020B0604020202020204" pitchFamily="34" charset="0"/>
              <a:cs typeface="Arial" panose="020B0604020202020204" pitchFamily="34" charset="0"/>
            </a:endParaRPr>
          </a:p>
          <a:p>
            <a:r>
              <a:rPr lang="sl-SI" sz="1600" dirty="0" err="1">
                <a:solidFill>
                  <a:srgbClr val="808000"/>
                </a:solidFill>
                <a:latin typeface="Arial" panose="020B0604020202020204" pitchFamily="34" charset="0"/>
                <a:cs typeface="Arial" panose="020B0604020202020204" pitchFamily="34" charset="0"/>
              </a:rPr>
              <a:t>Magnetic</a:t>
            </a:r>
            <a:r>
              <a:rPr lang="sl-SI" sz="1600" dirty="0">
                <a:solidFill>
                  <a:srgbClr val="808000"/>
                </a:solidFill>
                <a:latin typeface="Arial" panose="020B0604020202020204" pitchFamily="34" charset="0"/>
                <a:cs typeface="Arial" panose="020B0604020202020204" pitchFamily="34" charset="0"/>
              </a:rPr>
              <a:t> </a:t>
            </a:r>
            <a:r>
              <a:rPr lang="sl-SI" sz="1600" dirty="0" err="1">
                <a:solidFill>
                  <a:srgbClr val="808000"/>
                </a:solidFill>
                <a:latin typeface="Arial" panose="020B0604020202020204" pitchFamily="34" charset="0"/>
                <a:cs typeface="Arial" panose="020B0604020202020204" pitchFamily="34" charset="0"/>
              </a:rPr>
              <a:t>properties</a:t>
            </a:r>
            <a:r>
              <a:rPr lang="sl-SI" sz="1600" dirty="0">
                <a:solidFill>
                  <a:srgbClr val="808000"/>
                </a:solidFill>
                <a:latin typeface="Arial" panose="020B0604020202020204" pitchFamily="34" charset="0"/>
                <a:cs typeface="Arial" panose="020B0604020202020204" pitchFamily="34" charset="0"/>
              </a:rPr>
              <a:t> </a:t>
            </a:r>
            <a:r>
              <a:rPr lang="sl-SI" sz="1600" dirty="0" err="1">
                <a:solidFill>
                  <a:srgbClr val="808000"/>
                </a:solidFill>
                <a:latin typeface="Arial" panose="020B0604020202020204" pitchFamily="34" charset="0"/>
                <a:cs typeface="Arial" panose="020B0604020202020204" pitchFamily="34" charset="0"/>
              </a:rPr>
              <a:t>of</a:t>
            </a:r>
            <a:r>
              <a:rPr lang="sl-SI" sz="1600" dirty="0">
                <a:solidFill>
                  <a:srgbClr val="808000"/>
                </a:solidFill>
                <a:latin typeface="Arial" panose="020B0604020202020204" pitchFamily="34" charset="0"/>
                <a:cs typeface="Arial" panose="020B0604020202020204" pitchFamily="34" charset="0"/>
              </a:rPr>
              <a:t> </a:t>
            </a:r>
            <a:r>
              <a:rPr lang="sl-SI" sz="1600" dirty="0" err="1">
                <a:solidFill>
                  <a:srgbClr val="808000"/>
                </a:solidFill>
                <a:latin typeface="Arial" panose="020B0604020202020204" pitchFamily="34" charset="0"/>
                <a:cs typeface="Arial" panose="020B0604020202020204" pitchFamily="34" charset="0"/>
              </a:rPr>
              <a:t>ferromagnetic</a:t>
            </a:r>
            <a:r>
              <a:rPr lang="sl-SI" sz="1600" dirty="0">
                <a:solidFill>
                  <a:srgbClr val="808000"/>
                </a:solidFill>
                <a:latin typeface="Arial" panose="020B0604020202020204" pitchFamily="34" charset="0"/>
                <a:cs typeface="Arial" panose="020B0604020202020204" pitchFamily="34" charset="0"/>
              </a:rPr>
              <a:t> </a:t>
            </a:r>
            <a:r>
              <a:rPr lang="sl-SI" sz="1600" dirty="0" err="1">
                <a:solidFill>
                  <a:srgbClr val="808000"/>
                </a:solidFill>
                <a:latin typeface="Arial" panose="020B0604020202020204" pitchFamily="34" charset="0"/>
                <a:cs typeface="Arial" panose="020B0604020202020204" pitchFamily="34" charset="0"/>
              </a:rPr>
              <a:t>materials</a:t>
            </a:r>
            <a:endParaRPr lang="sl-SI" sz="1600" dirty="0">
              <a:solidFill>
                <a:srgbClr val="808000"/>
              </a:solidFill>
            </a:endParaRPr>
          </a:p>
          <a:p>
            <a:pPr marL="0" indent="0">
              <a:buNone/>
            </a:pPr>
            <a:endParaRPr lang="sl-SI" sz="1600" dirty="0">
              <a:solidFill>
                <a:srgbClr val="808000"/>
              </a:solidFill>
              <a:latin typeface="Arial" panose="020B0604020202020204" pitchFamily="34" charset="0"/>
              <a:cs typeface="Arial" panose="020B0604020202020204" pitchFamily="34" charset="0"/>
            </a:endParaRPr>
          </a:p>
          <a:p>
            <a:endParaRPr lang="sl-SI" sz="1600" dirty="0">
              <a:latin typeface="Arial" panose="020B0604020202020204" pitchFamily="34" charset="0"/>
              <a:cs typeface="Arial" panose="020B0604020202020204" pitchFamily="34" charset="0"/>
            </a:endParaRPr>
          </a:p>
          <a:p>
            <a:pPr marL="0" indent="0">
              <a:buNone/>
            </a:pPr>
            <a:endParaRPr lang="sl-SI" sz="1600" dirty="0">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160524" y="4822336"/>
            <a:ext cx="9001000" cy="191903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sl-SI" sz="1600" dirty="0"/>
          </a:p>
        </p:txBody>
      </p:sp>
      <p:sp>
        <p:nvSpPr>
          <p:cNvPr id="7" name="Line 2"/>
          <p:cNvSpPr>
            <a:spLocks noChangeShapeType="1"/>
          </p:cNvSpPr>
          <p:nvPr/>
        </p:nvSpPr>
        <p:spPr bwMode="auto">
          <a:xfrm>
            <a:off x="418312" y="476672"/>
            <a:ext cx="8163360" cy="1440"/>
          </a:xfrm>
          <a:prstGeom prst="line">
            <a:avLst/>
          </a:prstGeom>
          <a:noFill/>
          <a:ln w="9360">
            <a:solidFill>
              <a:srgbClr val="99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GB" dirty="0"/>
          </a:p>
        </p:txBody>
      </p:sp>
      <p:sp>
        <p:nvSpPr>
          <p:cNvPr id="3" name="TextBox 2"/>
          <p:cNvSpPr txBox="1"/>
          <p:nvPr/>
        </p:nvSpPr>
        <p:spPr>
          <a:xfrm>
            <a:off x="179512" y="548680"/>
            <a:ext cx="4441720" cy="646331"/>
          </a:xfrm>
          <a:prstGeom prst="rect">
            <a:avLst/>
          </a:prstGeom>
          <a:noFill/>
        </p:spPr>
        <p:txBody>
          <a:bodyPr wrap="square" rtlCol="0">
            <a:spAutoFit/>
          </a:bodyPr>
          <a:lstStyle/>
          <a:p>
            <a:r>
              <a:rPr lang="sl-SI" b="1" dirty="0">
                <a:solidFill>
                  <a:srgbClr val="808000"/>
                </a:solidFill>
                <a:latin typeface="Arial" panose="020B0604020202020204" pitchFamily="34" charset="0"/>
                <a:cs typeface="Arial" panose="020B0604020202020204" pitchFamily="34" charset="0"/>
              </a:rPr>
              <a:t>SQUID Magnetometer QD-MPMS3</a:t>
            </a:r>
          </a:p>
          <a:p>
            <a:endParaRPr lang="en-US" dirty="0"/>
          </a:p>
        </p:txBody>
      </p:sp>
      <p:sp>
        <p:nvSpPr>
          <p:cNvPr id="9" name="TextBox 8"/>
          <p:cNvSpPr txBox="1"/>
          <p:nvPr/>
        </p:nvSpPr>
        <p:spPr>
          <a:xfrm>
            <a:off x="4427984" y="548680"/>
            <a:ext cx="4441720" cy="923330"/>
          </a:xfrm>
          <a:prstGeom prst="rect">
            <a:avLst/>
          </a:prstGeom>
          <a:noFill/>
        </p:spPr>
        <p:txBody>
          <a:bodyPr wrap="square" rtlCol="0">
            <a:spAutoFit/>
          </a:bodyPr>
          <a:lstStyle/>
          <a:p>
            <a:r>
              <a:rPr lang="sl-SI" b="1" dirty="0" err="1">
                <a:latin typeface="Arial" panose="020B0604020202020204" pitchFamily="34" charset="0"/>
                <a:cs typeface="Arial" panose="020B0604020202020204" pitchFamily="34" charset="0"/>
              </a:rPr>
              <a:t>Electrical</a:t>
            </a:r>
            <a:r>
              <a:rPr lang="sl-SI" b="1" dirty="0">
                <a:latin typeface="Arial" panose="020B0604020202020204" pitchFamily="34" charset="0"/>
                <a:cs typeface="Arial" panose="020B0604020202020204" pitchFamily="34" charset="0"/>
              </a:rPr>
              <a:t> </a:t>
            </a:r>
            <a:r>
              <a:rPr lang="sl-SI" b="1" dirty="0" err="1">
                <a:latin typeface="Arial" panose="020B0604020202020204" pitchFamily="34" charset="0"/>
                <a:cs typeface="Arial" panose="020B0604020202020204" pitchFamily="34" charset="0"/>
              </a:rPr>
              <a:t>and</a:t>
            </a:r>
            <a:r>
              <a:rPr lang="sl-SI" b="1" dirty="0">
                <a:latin typeface="Arial" panose="020B0604020202020204" pitchFamily="34" charset="0"/>
                <a:cs typeface="Arial" panose="020B0604020202020204" pitchFamily="34" charset="0"/>
              </a:rPr>
              <a:t> </a:t>
            </a:r>
            <a:r>
              <a:rPr lang="sl-SI" b="1" dirty="0" err="1">
                <a:latin typeface="Arial" panose="020B0604020202020204" pitchFamily="34" charset="0"/>
                <a:cs typeface="Arial" panose="020B0604020202020204" pitchFamily="34" charset="0"/>
              </a:rPr>
              <a:t>thermal</a:t>
            </a:r>
            <a:r>
              <a:rPr lang="sl-SI" b="1" dirty="0">
                <a:latin typeface="Arial" panose="020B0604020202020204" pitchFamily="34" charset="0"/>
                <a:cs typeface="Arial" panose="020B0604020202020204" pitchFamily="34" charset="0"/>
              </a:rPr>
              <a:t> </a:t>
            </a:r>
            <a:r>
              <a:rPr lang="sl-SI" b="1" dirty="0" err="1">
                <a:latin typeface="Arial" panose="020B0604020202020204" pitchFamily="34" charset="0"/>
                <a:cs typeface="Arial" panose="020B0604020202020204" pitchFamily="34" charset="0"/>
              </a:rPr>
              <a:t>properties</a:t>
            </a:r>
            <a:r>
              <a:rPr lang="sl-SI" b="1" dirty="0">
                <a:latin typeface="Arial" panose="020B0604020202020204" pitchFamily="34" charset="0"/>
                <a:cs typeface="Arial" panose="020B0604020202020204" pitchFamily="34" charset="0"/>
              </a:rPr>
              <a:t> </a:t>
            </a:r>
          </a:p>
          <a:p>
            <a:pPr algn="ctr"/>
            <a:r>
              <a:rPr lang="sl-SI" b="1" dirty="0">
                <a:latin typeface="Arial" panose="020B0604020202020204" pitchFamily="34" charset="0"/>
                <a:cs typeface="Arial" panose="020B0604020202020204" pitchFamily="34" charset="0"/>
              </a:rPr>
              <a:t>QD-PPMS 9T</a:t>
            </a:r>
          </a:p>
          <a:p>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4344" y="1164080"/>
            <a:ext cx="3238056" cy="2428542"/>
          </a:xfrm>
          <a:prstGeom prst="rect">
            <a:avLst/>
          </a:prstGeom>
        </p:spPr>
      </p:pic>
      <p:sp>
        <p:nvSpPr>
          <p:cNvPr id="11" name="Content Placeholder 2"/>
          <p:cNvSpPr txBox="1">
            <a:spLocks/>
          </p:cNvSpPr>
          <p:nvPr/>
        </p:nvSpPr>
        <p:spPr>
          <a:xfrm>
            <a:off x="4788024" y="3718985"/>
            <a:ext cx="4896544" cy="2446319"/>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l-SI" sz="1600" dirty="0" err="1">
                <a:latin typeface="Arial" panose="020B0604020202020204" pitchFamily="34" charset="0"/>
                <a:cs typeface="Arial" panose="020B0604020202020204" pitchFamily="34" charset="0"/>
              </a:rPr>
              <a:t>Magnetic</a:t>
            </a:r>
            <a:r>
              <a:rPr lang="sl-SI" sz="1600" dirty="0">
                <a:latin typeface="Arial" panose="020B0604020202020204" pitchFamily="34" charset="0"/>
                <a:cs typeface="Arial" panose="020B0604020202020204" pitchFamily="34" charset="0"/>
              </a:rPr>
              <a:t> </a:t>
            </a:r>
            <a:r>
              <a:rPr lang="sl-SI" sz="1600" dirty="0" err="1">
                <a:latin typeface="Arial" panose="020B0604020202020204" pitchFamily="34" charset="0"/>
                <a:cs typeface="Arial" panose="020B0604020202020204" pitchFamily="34" charset="0"/>
              </a:rPr>
              <a:t>fields</a:t>
            </a:r>
            <a:r>
              <a:rPr lang="sl-SI" sz="1600" dirty="0">
                <a:latin typeface="Arial" panose="020B0604020202020204" pitchFamily="34" charset="0"/>
                <a:cs typeface="Arial" panose="020B0604020202020204" pitchFamily="34" charset="0"/>
              </a:rPr>
              <a:t> </a:t>
            </a:r>
            <a:r>
              <a:rPr lang="sl-SI" sz="1600" dirty="0" err="1">
                <a:latin typeface="Arial" panose="020B0604020202020204" pitchFamily="34" charset="0"/>
                <a:cs typeface="Arial" panose="020B0604020202020204" pitchFamily="34" charset="0"/>
              </a:rPr>
              <a:t>from</a:t>
            </a:r>
            <a:r>
              <a:rPr lang="sl-SI" sz="1600" dirty="0">
                <a:latin typeface="Arial" panose="020B0604020202020204" pitchFamily="34" charset="0"/>
                <a:cs typeface="Arial" panose="020B0604020202020204" pitchFamily="34" charset="0"/>
              </a:rPr>
              <a:t> -9 T to + 9 T</a:t>
            </a:r>
          </a:p>
          <a:p>
            <a:r>
              <a:rPr lang="sl-SI" sz="1600" dirty="0">
                <a:latin typeface="Arial" panose="020B0604020202020204" pitchFamily="34" charset="0"/>
                <a:cs typeface="Arial" panose="020B0604020202020204" pitchFamily="34" charset="0"/>
              </a:rPr>
              <a:t>Temperature range </a:t>
            </a:r>
            <a:r>
              <a:rPr lang="sl-SI" sz="1600" dirty="0" err="1">
                <a:latin typeface="Arial" panose="020B0604020202020204" pitchFamily="34" charset="0"/>
                <a:cs typeface="Arial" panose="020B0604020202020204" pitchFamily="34" charset="0"/>
              </a:rPr>
              <a:t>from</a:t>
            </a:r>
            <a:r>
              <a:rPr lang="sl-SI" sz="1600" dirty="0">
                <a:latin typeface="Arial" panose="020B0604020202020204" pitchFamily="34" charset="0"/>
                <a:cs typeface="Arial" panose="020B0604020202020204" pitchFamily="34" charset="0"/>
              </a:rPr>
              <a:t> 0,35 K to 400 K </a:t>
            </a:r>
            <a:endParaRPr lang="sl-SI" sz="1600" dirty="0"/>
          </a:p>
          <a:p>
            <a:pPr marL="0" indent="0">
              <a:buNone/>
            </a:pPr>
            <a:endParaRPr lang="sl-SI" sz="1600" dirty="0">
              <a:latin typeface="Arial" panose="020B0604020202020204" pitchFamily="34" charset="0"/>
              <a:cs typeface="Arial" panose="020B0604020202020204" pitchFamily="34" charset="0"/>
            </a:endParaRPr>
          </a:p>
          <a:p>
            <a:pPr marL="0" indent="0">
              <a:buNone/>
            </a:pPr>
            <a:r>
              <a:rPr lang="sl-SI" sz="1600" b="1" dirty="0" err="1">
                <a:latin typeface="Arial" panose="020B0604020202020204" pitchFamily="34" charset="0"/>
                <a:cs typeface="Arial" panose="020B0604020202020204" pitchFamily="34" charset="0"/>
              </a:rPr>
              <a:t>Types</a:t>
            </a:r>
            <a:r>
              <a:rPr lang="sl-SI" sz="1600" b="1" dirty="0">
                <a:latin typeface="Arial" panose="020B0604020202020204" pitchFamily="34" charset="0"/>
                <a:cs typeface="Arial" panose="020B0604020202020204" pitchFamily="34" charset="0"/>
              </a:rPr>
              <a:t> </a:t>
            </a:r>
            <a:r>
              <a:rPr lang="sl-SI" sz="1600" b="1" dirty="0" err="1">
                <a:latin typeface="Arial" panose="020B0604020202020204" pitchFamily="34" charset="0"/>
                <a:cs typeface="Arial" panose="020B0604020202020204" pitchFamily="34" charset="0"/>
              </a:rPr>
              <a:t>of</a:t>
            </a:r>
            <a:r>
              <a:rPr lang="sl-SI" sz="1600" b="1" dirty="0">
                <a:latin typeface="Arial" panose="020B0604020202020204" pitchFamily="34" charset="0"/>
                <a:cs typeface="Arial" panose="020B0604020202020204" pitchFamily="34" charset="0"/>
              </a:rPr>
              <a:t> </a:t>
            </a:r>
            <a:r>
              <a:rPr lang="sl-SI" sz="1600" b="1" dirty="0" err="1">
                <a:latin typeface="Arial" panose="020B0604020202020204" pitchFamily="34" charset="0"/>
                <a:cs typeface="Arial" panose="020B0604020202020204" pitchFamily="34" charset="0"/>
              </a:rPr>
              <a:t>measurements</a:t>
            </a:r>
            <a:r>
              <a:rPr lang="sl-SI" sz="1600" b="1" dirty="0">
                <a:latin typeface="Arial" panose="020B0604020202020204" pitchFamily="34" charset="0"/>
                <a:cs typeface="Arial" panose="020B0604020202020204" pitchFamily="34" charset="0"/>
              </a:rPr>
              <a:t>:</a:t>
            </a:r>
          </a:p>
          <a:p>
            <a:r>
              <a:rPr lang="sl-SI" sz="1600" dirty="0" err="1">
                <a:latin typeface="Arial" panose="020B0604020202020204" pitchFamily="34" charset="0"/>
                <a:cs typeface="Arial" panose="020B0604020202020204" pitchFamily="34" charset="0"/>
              </a:rPr>
              <a:t>Electrical</a:t>
            </a:r>
            <a:r>
              <a:rPr lang="sl-SI" sz="1600" dirty="0">
                <a:latin typeface="Arial" panose="020B0604020202020204" pitchFamily="34" charset="0"/>
                <a:cs typeface="Arial" panose="020B0604020202020204" pitchFamily="34" charset="0"/>
              </a:rPr>
              <a:t> </a:t>
            </a:r>
            <a:r>
              <a:rPr lang="sl-SI" sz="1600" dirty="0" err="1">
                <a:latin typeface="Arial" panose="020B0604020202020204" pitchFamily="34" charset="0"/>
                <a:cs typeface="Arial" panose="020B0604020202020204" pitchFamily="34" charset="0"/>
              </a:rPr>
              <a:t>resistivity</a:t>
            </a:r>
            <a:r>
              <a:rPr lang="sl-SI" sz="1600" dirty="0">
                <a:latin typeface="Arial" panose="020B0604020202020204" pitchFamily="34" charset="0"/>
                <a:cs typeface="Arial" panose="020B0604020202020204" pitchFamily="34" charset="0"/>
              </a:rPr>
              <a:t> </a:t>
            </a:r>
          </a:p>
          <a:p>
            <a:r>
              <a:rPr lang="sl-SI" sz="1600" dirty="0" err="1">
                <a:latin typeface="Arial" panose="020B0604020202020204" pitchFamily="34" charset="0"/>
                <a:cs typeface="Arial" panose="020B0604020202020204" pitchFamily="34" charset="0"/>
              </a:rPr>
              <a:t>Magnetoresistance</a:t>
            </a:r>
            <a:endParaRPr lang="sl-SI" sz="1600" dirty="0">
              <a:latin typeface="Arial" panose="020B0604020202020204" pitchFamily="34" charset="0"/>
              <a:cs typeface="Arial" panose="020B0604020202020204" pitchFamily="34" charset="0"/>
            </a:endParaRPr>
          </a:p>
          <a:p>
            <a:r>
              <a:rPr lang="sl-SI" sz="1600" dirty="0" err="1">
                <a:latin typeface="Arial" panose="020B0604020202020204" pitchFamily="34" charset="0"/>
                <a:cs typeface="Arial" panose="020B0604020202020204" pitchFamily="34" charset="0"/>
              </a:rPr>
              <a:t>Specific</a:t>
            </a:r>
            <a:r>
              <a:rPr lang="sl-SI" sz="1600" dirty="0">
                <a:latin typeface="Arial" panose="020B0604020202020204" pitchFamily="34" charset="0"/>
                <a:cs typeface="Arial" panose="020B0604020202020204" pitchFamily="34" charset="0"/>
              </a:rPr>
              <a:t> </a:t>
            </a:r>
            <a:r>
              <a:rPr lang="sl-SI" sz="1600" dirty="0" err="1">
                <a:latin typeface="Arial" panose="020B0604020202020204" pitchFamily="34" charset="0"/>
                <a:cs typeface="Arial" panose="020B0604020202020204" pitchFamily="34" charset="0"/>
              </a:rPr>
              <a:t>heat</a:t>
            </a:r>
            <a:endParaRPr lang="sl-SI" sz="1600" dirty="0">
              <a:latin typeface="Arial" panose="020B0604020202020204" pitchFamily="34" charset="0"/>
              <a:cs typeface="Arial" panose="020B0604020202020204" pitchFamily="34" charset="0"/>
            </a:endParaRPr>
          </a:p>
          <a:p>
            <a:r>
              <a:rPr lang="sl-SI" sz="1600" dirty="0">
                <a:latin typeface="Arial" panose="020B0604020202020204" pitchFamily="34" charset="0"/>
                <a:cs typeface="Arial" panose="020B0604020202020204" pitchFamily="34" charset="0"/>
              </a:rPr>
              <a:t>Hall </a:t>
            </a:r>
            <a:r>
              <a:rPr lang="sl-SI" sz="1600" dirty="0" err="1">
                <a:latin typeface="Arial" panose="020B0604020202020204" pitchFamily="34" charset="0"/>
                <a:cs typeface="Arial" panose="020B0604020202020204" pitchFamily="34" charset="0"/>
              </a:rPr>
              <a:t>coefficient</a:t>
            </a:r>
            <a:r>
              <a:rPr lang="sl-SI" sz="1600" dirty="0">
                <a:latin typeface="Arial" panose="020B0604020202020204" pitchFamily="34" charset="0"/>
                <a:cs typeface="Arial" panose="020B0604020202020204" pitchFamily="34" charset="0"/>
              </a:rPr>
              <a:t> </a:t>
            </a:r>
          </a:p>
          <a:p>
            <a:r>
              <a:rPr lang="sl-SI" sz="1600" dirty="0" err="1">
                <a:latin typeface="Arial" panose="020B0604020202020204" pitchFamily="34" charset="0"/>
                <a:cs typeface="Arial" panose="020B0604020202020204" pitchFamily="34" charset="0"/>
              </a:rPr>
              <a:t>Thermal</a:t>
            </a:r>
            <a:r>
              <a:rPr lang="sl-SI" sz="1600" dirty="0">
                <a:latin typeface="Arial" panose="020B0604020202020204" pitchFamily="34" charset="0"/>
                <a:cs typeface="Arial" panose="020B0604020202020204" pitchFamily="34" charset="0"/>
              </a:rPr>
              <a:t> </a:t>
            </a:r>
            <a:r>
              <a:rPr lang="sl-SI" sz="1600" dirty="0" err="1">
                <a:latin typeface="Arial" panose="020B0604020202020204" pitchFamily="34" charset="0"/>
                <a:cs typeface="Arial" panose="020B0604020202020204" pitchFamily="34" charset="0"/>
              </a:rPr>
              <a:t>conductivity</a:t>
            </a:r>
            <a:endParaRPr lang="sl-SI" sz="1600" dirty="0">
              <a:latin typeface="Arial" panose="020B0604020202020204" pitchFamily="34" charset="0"/>
              <a:cs typeface="Arial" panose="020B0604020202020204" pitchFamily="34" charset="0"/>
            </a:endParaRPr>
          </a:p>
          <a:p>
            <a:r>
              <a:rPr lang="sl-SI" sz="1600" dirty="0" err="1">
                <a:latin typeface="Arial" panose="020B0604020202020204" pitchFamily="34" charset="0"/>
                <a:cs typeface="Arial" panose="020B0604020202020204" pitchFamily="34" charset="0"/>
              </a:rPr>
              <a:t>Thermoelectric</a:t>
            </a:r>
            <a:r>
              <a:rPr lang="sl-SI" sz="1600" dirty="0">
                <a:latin typeface="Arial" panose="020B0604020202020204" pitchFamily="34" charset="0"/>
                <a:cs typeface="Arial" panose="020B0604020202020204" pitchFamily="34" charset="0"/>
              </a:rPr>
              <a:t> </a:t>
            </a:r>
            <a:r>
              <a:rPr lang="sl-SI" sz="1600" dirty="0" err="1">
                <a:latin typeface="Arial" panose="020B0604020202020204" pitchFamily="34" charset="0"/>
                <a:cs typeface="Arial" panose="020B0604020202020204" pitchFamily="34" charset="0"/>
              </a:rPr>
              <a:t>power</a:t>
            </a:r>
            <a:r>
              <a:rPr lang="sl-SI" sz="1600" dirty="0">
                <a:latin typeface="Arial" panose="020B0604020202020204" pitchFamily="34" charset="0"/>
                <a:cs typeface="Arial" panose="020B0604020202020204" pitchFamily="34" charset="0"/>
              </a:rPr>
              <a:t> (figure </a:t>
            </a:r>
            <a:r>
              <a:rPr lang="sl-SI" sz="1600" dirty="0" err="1">
                <a:latin typeface="Arial" panose="020B0604020202020204" pitchFamily="34" charset="0"/>
                <a:cs typeface="Arial" panose="020B0604020202020204" pitchFamily="34" charset="0"/>
              </a:rPr>
              <a:t>of</a:t>
            </a:r>
            <a:r>
              <a:rPr lang="sl-SI" sz="1600" dirty="0">
                <a:latin typeface="Arial" panose="020B0604020202020204" pitchFamily="34" charset="0"/>
                <a:cs typeface="Arial" panose="020B0604020202020204" pitchFamily="34" charset="0"/>
              </a:rPr>
              <a:t> merit ZT)</a:t>
            </a:r>
          </a:p>
          <a:p>
            <a:pPr marL="0" indent="0">
              <a:buNone/>
            </a:pPr>
            <a:endParaRPr lang="sl-SI" sz="1600" dirty="0"/>
          </a:p>
        </p:txBody>
      </p:sp>
    </p:spTree>
    <p:extLst>
      <p:ext uri="{BB962C8B-B14F-4D97-AF65-F5344CB8AC3E}">
        <p14:creationId xmlns:p14="http://schemas.microsoft.com/office/powerpoint/2010/main" val="1904514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4883</TotalTime>
  <Words>995</Words>
  <Application>Microsoft Macintosh PowerPoint</Application>
  <PresentationFormat>On-screen Show (4:3)</PresentationFormat>
  <Paragraphs>161</Paragraphs>
  <Slides>11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Symbol</vt:lpstr>
      <vt:lpstr>Tahoma</vt:lpstr>
      <vt:lpstr>Times New Roman</vt:lpstr>
      <vt:lpstr>Verdana</vt:lpstr>
      <vt:lpstr>Wingdings</vt:lpstr>
      <vt:lpstr>Office Theme</vt:lpstr>
      <vt:lpstr>PowerPoint Presentation</vt:lpstr>
      <vt:lpstr>Defence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Contacts (by topic):</vt:lpstr>
    </vt:vector>
  </TitlesOfParts>
  <Company>Inštitut Jožef Štefan</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 Jožef Stefan Odsek za avtomatiko biokibernetiko in robotiko</dc:title>
  <dc:creator>Jadran</dc:creator>
  <cp:lastModifiedBy>Microsoft Office User</cp:lastModifiedBy>
  <cp:revision>439</cp:revision>
  <dcterms:created xsi:type="dcterms:W3CDTF">2004-05-05T10:12:03Z</dcterms:created>
  <dcterms:modified xsi:type="dcterms:W3CDTF">2018-02-09T10:58:47Z</dcterms:modified>
</cp:coreProperties>
</file>