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08" r:id="rId2"/>
  </p:sldMasterIdLst>
  <p:notesMasterIdLst>
    <p:notesMasterId r:id="rId31"/>
  </p:notesMasterIdLst>
  <p:handoutMasterIdLst>
    <p:handoutMasterId r:id="rId32"/>
  </p:handoutMasterIdLst>
  <p:sldIdLst>
    <p:sldId id="256" r:id="rId3"/>
    <p:sldId id="277" r:id="rId4"/>
    <p:sldId id="281" r:id="rId5"/>
    <p:sldId id="282" r:id="rId6"/>
    <p:sldId id="283" r:id="rId7"/>
    <p:sldId id="272" r:id="rId8"/>
    <p:sldId id="262" r:id="rId9"/>
    <p:sldId id="279" r:id="rId10"/>
    <p:sldId id="280" r:id="rId11"/>
    <p:sldId id="296" r:id="rId12"/>
    <p:sldId id="294" r:id="rId13"/>
    <p:sldId id="285" r:id="rId14"/>
    <p:sldId id="286" r:id="rId15"/>
    <p:sldId id="287" r:id="rId16"/>
    <p:sldId id="288" r:id="rId17"/>
    <p:sldId id="293" r:id="rId18"/>
    <p:sldId id="302" r:id="rId19"/>
    <p:sldId id="292" r:id="rId20"/>
    <p:sldId id="295" r:id="rId21"/>
    <p:sldId id="297" r:id="rId22"/>
    <p:sldId id="305" r:id="rId23"/>
    <p:sldId id="298" r:id="rId24"/>
    <p:sldId id="300" r:id="rId25"/>
    <p:sldId id="299" r:id="rId26"/>
    <p:sldId id="301" r:id="rId27"/>
    <p:sldId id="270" r:id="rId28"/>
    <p:sldId id="271" r:id="rId29"/>
    <p:sldId id="259" r:id="rId30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5036" autoAdjust="0"/>
  </p:normalViewPr>
  <p:slideViewPr>
    <p:cSldViewPr>
      <p:cViewPr>
        <p:scale>
          <a:sx n="80" d="100"/>
          <a:sy n="80" d="100"/>
        </p:scale>
        <p:origin x="-178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11946898920592"/>
          <c:y val="8.7078585765014663E-2"/>
          <c:w val="0.68698449671283046"/>
          <c:h val="0.6869081364829395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startmaterial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Sheet1!$C$3:$E$3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</c:numCache>
            </c:numRef>
          </c:xVal>
          <c:yVal>
            <c:numRef>
              <c:f>Sheet1!$C$19:$E$19</c:f>
              <c:numCache>
                <c:formatCode>General</c:formatCode>
                <c:ptCount val="3"/>
                <c:pt idx="0">
                  <c:v>0.38</c:v>
                </c:pt>
                <c:pt idx="1">
                  <c:v>0.38</c:v>
                </c:pt>
                <c:pt idx="2">
                  <c:v>0.42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Sheet1!$B$22</c:f>
              <c:strCache>
                <c:ptCount val="1"/>
                <c:pt idx="0">
                  <c:v>druppelcoagulatie groen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Sheet1!$C$3:$E$3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</c:numCache>
            </c:numRef>
          </c:xVal>
          <c:yVal>
            <c:numRef>
              <c:f>Sheet1!$C$22:$E$22</c:f>
              <c:numCache>
                <c:formatCode>General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99584"/>
        <c:axId val="43301504"/>
      </c:scatterChart>
      <c:valAx>
        <c:axId val="43299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/>
                </a:pPr>
                <a:r>
                  <a:rPr lang="nl-BE" sz="800"/>
                  <a:t>adsorption</a:t>
                </a:r>
                <a:r>
                  <a:rPr lang="nl-BE" sz="800" baseline="0"/>
                  <a:t> time / min</a:t>
                </a:r>
                <a:endParaRPr lang="nl-BE" sz="800"/>
              </a:p>
            </c:rich>
          </c:tx>
          <c:layout>
            <c:manualLayout>
              <c:xMode val="edge"/>
              <c:yMode val="edge"/>
              <c:x val="0.41799765383024873"/>
              <c:y val="0.899882044156245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301504"/>
        <c:crosses val="autoZero"/>
        <c:crossBetween val="midCat"/>
      </c:valAx>
      <c:valAx>
        <c:axId val="43301504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/>
                </a:pPr>
                <a:r>
                  <a:rPr lang="nl-BE" sz="800"/>
                  <a:t>phosphate concentration / mg L</a:t>
                </a:r>
                <a:r>
                  <a:rPr lang="nl-BE" sz="800" baseline="30000"/>
                  <a:t>-1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329958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86F769-814F-4ADE-A5EC-25D1372EB68B}" type="doc">
      <dgm:prSet loTypeId="urn:microsoft.com/office/officeart/2005/8/layout/chevron1" loCatId="process" qsTypeId="urn:microsoft.com/office/officeart/2005/8/quickstyle/simple3" qsCatId="simple" csTypeId="urn:microsoft.com/office/officeart/2005/8/colors/colorful1" csCatId="colorful" phldr="1"/>
      <dgm:spPr/>
    </dgm:pt>
    <dgm:pt modelId="{9BB7CBD4-FBD9-47B6-B3D3-F3E6BE763027}">
      <dgm:prSet phldrT="[Text]" custT="1"/>
      <dgm:spPr/>
      <dgm:t>
        <a:bodyPr/>
        <a:lstStyle/>
        <a:p>
          <a:r>
            <a:rPr lang="nl-BE" sz="1200" b="1" dirty="0" smtClean="0">
              <a:latin typeface="Arial" panose="020B0604020202020204" pitchFamily="34" charset="0"/>
              <a:cs typeface="Arial" panose="020B0604020202020204" pitchFamily="34" charset="0"/>
            </a:rPr>
            <a:t>Dual Energy X-Ray</a:t>
          </a:r>
          <a:endParaRPr lang="nl-BE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A6F0C-D93B-4965-A048-F0A289649641}" type="parTrans" cxnId="{BBA8AFE6-D79C-412D-94E1-1096CC383539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0BAB6-6A80-4D6D-818D-469A747A1799}" type="sibTrans" cxnId="{BBA8AFE6-D79C-412D-94E1-1096CC383539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8A9A2D-DFAE-434E-A820-8D9F0623B111}">
      <dgm:prSet phldrT="[Text]" custT="1"/>
      <dgm:spPr>
        <a:gradFill rotWithShape="0">
          <a:gsLst>
            <a:gs pos="0">
              <a:srgbClr val="FF7575"/>
            </a:gs>
            <a:gs pos="35000">
              <a:srgbClr val="FFA3A3"/>
            </a:gs>
            <a:gs pos="100000">
              <a:schemeClr val="accent5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nl-BE" sz="1200" b="1" dirty="0" smtClean="0">
              <a:latin typeface="Arial" panose="020B0604020202020204" pitchFamily="34" charset="0"/>
              <a:cs typeface="Arial" panose="020B0604020202020204" pitchFamily="34" charset="0"/>
            </a:rPr>
            <a:t>3D Laser </a:t>
          </a:r>
          <a:r>
            <a:rPr lang="nl-BE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Triangulation</a:t>
          </a:r>
          <a:endParaRPr lang="nl-BE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B73962-68EE-40A9-BB95-A8FE1372D714}" type="parTrans" cxnId="{BA8EDD8B-EB18-46AD-8BCE-BA86D687F3D7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0F957D-1110-490B-A905-78373619C6D4}" type="sibTrans" cxnId="{BA8EDD8B-EB18-46AD-8BCE-BA86D687F3D7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A1FF8D-DBD8-4911-B81B-1C49C82B2DDA}">
      <dgm:prSet phldrT="[Text]" custT="1"/>
      <dgm:spPr/>
      <dgm:t>
        <a:bodyPr/>
        <a:lstStyle/>
        <a:p>
          <a:r>
            <a:rPr lang="nl-BE" sz="1200" b="1" dirty="0" smtClean="0">
              <a:latin typeface="Arial" panose="020B0604020202020204" pitchFamily="34" charset="0"/>
              <a:cs typeface="Arial" panose="020B0604020202020204" pitchFamily="34" charset="0"/>
            </a:rPr>
            <a:t>Online Data Processing</a:t>
          </a:r>
        </a:p>
      </dgm:t>
    </dgm:pt>
    <dgm:pt modelId="{E50B1F5C-7730-43D1-B285-958A0D6D1F86}" type="parTrans" cxnId="{EEC56D00-412E-4A35-9928-0A6DD6F274DC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2766C-7BBB-4BC4-8F1C-549D772DA732}" type="sibTrans" cxnId="{EEC56D00-412E-4A35-9928-0A6DD6F274DC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AD44A-F74D-472D-B823-F46D4A3F161C}">
      <dgm:prSet phldrT="[Text]" custT="1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</a:gradFill>
      </dgm:spPr>
      <dgm:t>
        <a:bodyPr/>
        <a:lstStyle/>
        <a:p>
          <a:r>
            <a:rPr lang="nl-BE" sz="12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Quality</a:t>
          </a:r>
          <a:r>
            <a:rPr lang="nl-BE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Management</a:t>
          </a:r>
        </a:p>
      </dgm:t>
    </dgm:pt>
    <dgm:pt modelId="{2ECF8D5C-F9CE-407C-B13C-BA36DE231EDC}" type="parTrans" cxnId="{E252E45D-ADE6-4094-B71C-D37448AAC48F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D2B813-5911-4D93-AF02-3043EB0A3EFB}" type="sibTrans" cxnId="{E252E45D-ADE6-4094-B71C-D37448AAC48F}">
      <dgm:prSet/>
      <dgm:spPr/>
      <dgm:t>
        <a:bodyPr/>
        <a:lstStyle/>
        <a:p>
          <a:endParaRPr lang="nl-BE" sz="11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C20BAA-FF41-4DF2-891B-5AF795611B27}" type="pres">
      <dgm:prSet presAssocID="{8F86F769-814F-4ADE-A5EC-25D1372EB68B}" presName="Name0" presStyleCnt="0">
        <dgm:presLayoutVars>
          <dgm:dir/>
          <dgm:animLvl val="lvl"/>
          <dgm:resizeHandles val="exact"/>
        </dgm:presLayoutVars>
      </dgm:prSet>
      <dgm:spPr/>
    </dgm:pt>
    <dgm:pt modelId="{7D4966DB-7739-42E1-B75C-5A7917449553}" type="pres">
      <dgm:prSet presAssocID="{9BB7CBD4-FBD9-47B6-B3D3-F3E6BE76302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7E1A503B-0556-48EB-850B-7702C0985ACA}" type="pres">
      <dgm:prSet presAssocID="{DDA0BAB6-6A80-4D6D-818D-469A747A1799}" presName="parTxOnlySpace" presStyleCnt="0"/>
      <dgm:spPr/>
    </dgm:pt>
    <dgm:pt modelId="{71B636B3-3B78-4E5E-97CF-195BD760BA23}" type="pres">
      <dgm:prSet presAssocID="{2D8A9A2D-DFAE-434E-A820-8D9F0623B111}" presName="parTxOnly" presStyleLbl="node1" presStyleIdx="1" presStyleCnt="4" custScaleX="100821" custLinFactNeighborY="11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3CAD6E9A-C9E2-449A-99EB-3BD640D6DAD9}" type="pres">
      <dgm:prSet presAssocID="{260F957D-1110-490B-A905-78373619C6D4}" presName="parTxOnlySpace" presStyleCnt="0"/>
      <dgm:spPr/>
    </dgm:pt>
    <dgm:pt modelId="{8D9DD3B0-878F-47A1-ADA6-C5470255FB86}" type="pres">
      <dgm:prSet presAssocID="{B5A1FF8D-DBD8-4911-B81B-1C49C82B2DDA}" presName="parTxOnly" presStyleLbl="node1" presStyleIdx="2" presStyleCnt="4" custScaleX="914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4591DA8E-A451-405A-BAB1-6C7B1C9570F5}" type="pres">
      <dgm:prSet presAssocID="{E4F2766C-7BBB-4BC4-8F1C-549D772DA732}" presName="parTxOnlySpace" presStyleCnt="0"/>
      <dgm:spPr/>
    </dgm:pt>
    <dgm:pt modelId="{E4C80EA2-A560-4D58-B756-ED13A552386D}" type="pres">
      <dgm:prSet presAssocID="{774AD44A-F74D-472D-B823-F46D4A3F161C}" presName="parTxOnly" presStyleLbl="node1" presStyleIdx="3" presStyleCnt="4" custScaleX="1434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901FE039-9EBE-45A1-82BF-0E96807F3999}" type="presOf" srcId="{8F86F769-814F-4ADE-A5EC-25D1372EB68B}" destId="{CEC20BAA-FF41-4DF2-891B-5AF795611B27}" srcOrd="0" destOrd="0" presId="urn:microsoft.com/office/officeart/2005/8/layout/chevron1"/>
    <dgm:cxn modelId="{BBA8AFE6-D79C-412D-94E1-1096CC383539}" srcId="{8F86F769-814F-4ADE-A5EC-25D1372EB68B}" destId="{9BB7CBD4-FBD9-47B6-B3D3-F3E6BE763027}" srcOrd="0" destOrd="0" parTransId="{F3BA6F0C-D93B-4965-A048-F0A289649641}" sibTransId="{DDA0BAB6-6A80-4D6D-818D-469A747A1799}"/>
    <dgm:cxn modelId="{E252E45D-ADE6-4094-B71C-D37448AAC48F}" srcId="{8F86F769-814F-4ADE-A5EC-25D1372EB68B}" destId="{774AD44A-F74D-472D-B823-F46D4A3F161C}" srcOrd="3" destOrd="0" parTransId="{2ECF8D5C-F9CE-407C-B13C-BA36DE231EDC}" sibTransId="{87D2B813-5911-4D93-AF02-3043EB0A3EFB}"/>
    <dgm:cxn modelId="{3D74208B-1AD8-4E60-A644-1D3650C43438}" type="presOf" srcId="{B5A1FF8D-DBD8-4911-B81B-1C49C82B2DDA}" destId="{8D9DD3B0-878F-47A1-ADA6-C5470255FB86}" srcOrd="0" destOrd="0" presId="urn:microsoft.com/office/officeart/2005/8/layout/chevron1"/>
    <dgm:cxn modelId="{F3EFA0CF-CEF9-40CD-8705-2C8CF10742FA}" type="presOf" srcId="{774AD44A-F74D-472D-B823-F46D4A3F161C}" destId="{E4C80EA2-A560-4D58-B756-ED13A552386D}" srcOrd="0" destOrd="0" presId="urn:microsoft.com/office/officeart/2005/8/layout/chevron1"/>
    <dgm:cxn modelId="{7E65C7CB-E9B1-45C6-AC58-B48EABF1EDF6}" type="presOf" srcId="{9BB7CBD4-FBD9-47B6-B3D3-F3E6BE763027}" destId="{7D4966DB-7739-42E1-B75C-5A7917449553}" srcOrd="0" destOrd="0" presId="urn:microsoft.com/office/officeart/2005/8/layout/chevron1"/>
    <dgm:cxn modelId="{BA8EDD8B-EB18-46AD-8BCE-BA86D687F3D7}" srcId="{8F86F769-814F-4ADE-A5EC-25D1372EB68B}" destId="{2D8A9A2D-DFAE-434E-A820-8D9F0623B111}" srcOrd="1" destOrd="0" parTransId="{28B73962-68EE-40A9-BB95-A8FE1372D714}" sibTransId="{260F957D-1110-490B-A905-78373619C6D4}"/>
    <dgm:cxn modelId="{BE7F301A-D8E4-48AC-889A-B7505CD52AA9}" type="presOf" srcId="{2D8A9A2D-DFAE-434E-A820-8D9F0623B111}" destId="{71B636B3-3B78-4E5E-97CF-195BD760BA23}" srcOrd="0" destOrd="0" presId="urn:microsoft.com/office/officeart/2005/8/layout/chevron1"/>
    <dgm:cxn modelId="{EEC56D00-412E-4A35-9928-0A6DD6F274DC}" srcId="{8F86F769-814F-4ADE-A5EC-25D1372EB68B}" destId="{B5A1FF8D-DBD8-4911-B81B-1C49C82B2DDA}" srcOrd="2" destOrd="0" parTransId="{E50B1F5C-7730-43D1-B285-958A0D6D1F86}" sibTransId="{E4F2766C-7BBB-4BC4-8F1C-549D772DA732}"/>
    <dgm:cxn modelId="{563CD30A-2B97-412C-A284-3070040AD9B8}" type="presParOf" srcId="{CEC20BAA-FF41-4DF2-891B-5AF795611B27}" destId="{7D4966DB-7739-42E1-B75C-5A7917449553}" srcOrd="0" destOrd="0" presId="urn:microsoft.com/office/officeart/2005/8/layout/chevron1"/>
    <dgm:cxn modelId="{8833AD76-E115-44F3-AF6E-0957E60FB915}" type="presParOf" srcId="{CEC20BAA-FF41-4DF2-891B-5AF795611B27}" destId="{7E1A503B-0556-48EB-850B-7702C0985ACA}" srcOrd="1" destOrd="0" presId="urn:microsoft.com/office/officeart/2005/8/layout/chevron1"/>
    <dgm:cxn modelId="{0566E58E-26C1-4BD1-9E5D-3EEA70BDAC7C}" type="presParOf" srcId="{CEC20BAA-FF41-4DF2-891B-5AF795611B27}" destId="{71B636B3-3B78-4E5E-97CF-195BD760BA23}" srcOrd="2" destOrd="0" presId="urn:microsoft.com/office/officeart/2005/8/layout/chevron1"/>
    <dgm:cxn modelId="{ADC9C836-402F-4969-8256-60108041542B}" type="presParOf" srcId="{CEC20BAA-FF41-4DF2-891B-5AF795611B27}" destId="{3CAD6E9A-C9E2-449A-99EB-3BD640D6DAD9}" srcOrd="3" destOrd="0" presId="urn:microsoft.com/office/officeart/2005/8/layout/chevron1"/>
    <dgm:cxn modelId="{30E27005-49F4-4106-825E-A2D870A574D1}" type="presParOf" srcId="{CEC20BAA-FF41-4DF2-891B-5AF795611B27}" destId="{8D9DD3B0-878F-47A1-ADA6-C5470255FB86}" srcOrd="4" destOrd="0" presId="urn:microsoft.com/office/officeart/2005/8/layout/chevron1"/>
    <dgm:cxn modelId="{BCFECB85-319F-4860-877C-280A20156C29}" type="presParOf" srcId="{CEC20BAA-FF41-4DF2-891B-5AF795611B27}" destId="{4591DA8E-A451-405A-BAB1-6C7B1C9570F5}" srcOrd="5" destOrd="0" presId="urn:microsoft.com/office/officeart/2005/8/layout/chevron1"/>
    <dgm:cxn modelId="{63050C2B-C7B3-426B-BE37-12B0A6684AE1}" type="presParOf" srcId="{CEC20BAA-FF41-4DF2-891B-5AF795611B27}" destId="{E4C80EA2-A560-4D58-B756-ED13A552386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4966DB-7739-42E1-B75C-5A7917449553}">
      <dsp:nvSpPr>
        <dsp:cNvPr id="0" name=""/>
        <dsp:cNvSpPr/>
      </dsp:nvSpPr>
      <dsp:spPr>
        <a:xfrm>
          <a:off x="2083" y="0"/>
          <a:ext cx="1501675" cy="411474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Dual Energy X-Ray</a:t>
          </a:r>
          <a:endParaRPr lang="nl-BE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820" y="0"/>
        <a:ext cx="1090201" cy="411474"/>
      </dsp:txXfrm>
    </dsp:sp>
    <dsp:sp modelId="{71B636B3-3B78-4E5E-97CF-195BD760BA23}">
      <dsp:nvSpPr>
        <dsp:cNvPr id="0" name=""/>
        <dsp:cNvSpPr/>
      </dsp:nvSpPr>
      <dsp:spPr>
        <a:xfrm>
          <a:off x="1353591" y="0"/>
          <a:ext cx="1514004" cy="411474"/>
        </a:xfrm>
        <a:prstGeom prst="chevron">
          <a:avLst/>
        </a:prstGeom>
        <a:gradFill rotWithShape="0">
          <a:gsLst>
            <a:gs pos="0">
              <a:srgbClr val="FF7575"/>
            </a:gs>
            <a:gs pos="35000">
              <a:srgbClr val="FFA3A3"/>
            </a:gs>
            <a:gs pos="100000">
              <a:schemeClr val="accent5">
                <a:lumMod val="20000"/>
                <a:lumOff val="8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3D Laser </a:t>
          </a:r>
          <a:r>
            <a:rPr lang="nl-BE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Triangulation</a:t>
          </a:r>
          <a:endParaRPr lang="nl-BE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59328" y="0"/>
        <a:ext cx="1102530" cy="411474"/>
      </dsp:txXfrm>
    </dsp:sp>
    <dsp:sp modelId="{8D9DD3B0-878F-47A1-ADA6-C5470255FB86}">
      <dsp:nvSpPr>
        <dsp:cNvPr id="0" name=""/>
        <dsp:cNvSpPr/>
      </dsp:nvSpPr>
      <dsp:spPr>
        <a:xfrm>
          <a:off x="2717428" y="0"/>
          <a:ext cx="1373057" cy="41147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Online Data Processing</a:t>
          </a:r>
        </a:p>
      </dsp:txBody>
      <dsp:txXfrm>
        <a:off x="2923165" y="0"/>
        <a:ext cx="961583" cy="411474"/>
      </dsp:txXfrm>
    </dsp:sp>
    <dsp:sp modelId="{E4C80EA2-A560-4D58-B756-ED13A552386D}">
      <dsp:nvSpPr>
        <dsp:cNvPr id="0" name=""/>
        <dsp:cNvSpPr/>
      </dsp:nvSpPr>
      <dsp:spPr>
        <a:xfrm>
          <a:off x="3940318" y="0"/>
          <a:ext cx="2153598" cy="411474"/>
        </a:xfrm>
        <a:prstGeom prst="chevron">
          <a:avLst/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35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Quality</a:t>
          </a:r>
          <a:r>
            <a:rPr lang="nl-BE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Management</a:t>
          </a:r>
        </a:p>
      </dsp:txBody>
      <dsp:txXfrm>
        <a:off x="4146055" y="0"/>
        <a:ext cx="1742124" cy="411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335E5-0FAC-467B-AB19-7938AADFB11C}" type="datetimeFigureOut">
              <a:rPr lang="nl-BE" smtClean="0"/>
              <a:t>28/03/2017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903C6-07EA-4814-9190-DEE0CAE2242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82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5BC4D-DF57-4A0B-A452-448A0C660343}" type="datetimeFigureOut">
              <a:rPr lang="nl-BE" smtClean="0"/>
              <a:t>28/03/2017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369F8-EFF0-48B2-9D5B-325BB45E67D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394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69F8-EFF0-48B2-9D5B-325BB45E67D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4385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mtClean="0"/>
              <a:t>Circula</a:t>
            </a:r>
            <a:r>
              <a:rPr lang="nl-BE" baseline="0" smtClean="0"/>
              <a:t>r economy takes a product perspective and looks at multiple loops. It focusses on ‘inner circles’ (3R) and sees recycling as the ultimate option.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69F8-EFF0-48B2-9D5B-325BB45E67D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438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69F8-EFF0-48B2-9D5B-325BB45E67DB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945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self</a:t>
            </a:r>
            <a:r>
              <a:rPr lang="nl-BE" dirty="0" smtClean="0"/>
              <a:t>-evident </a:t>
            </a:r>
            <a:r>
              <a:rPr lang="nl-BE" dirty="0" err="1" smtClean="0"/>
              <a:t>truth</a:t>
            </a:r>
            <a:r>
              <a:rPr lang="nl-BE" dirty="0" smtClean="0"/>
              <a:t> in the context of a CE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369F8-EFF0-48B2-9D5B-325BB45E67DB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660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file:///\\vito.local\VITO\_Stores\Store02\BeeldData\Logo's\__VITO\Iconen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file:///\\vito.local\VITO\_Stores\Store02\BeeldData\Foto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to-CorpTiteldia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757"/>
            <a:ext cx="686165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24323"/>
          <a:stretch/>
        </p:blipFill>
        <p:spPr>
          <a:xfrm>
            <a:off x="0" y="-1"/>
            <a:ext cx="9144000" cy="35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BRA MAT4CE - 29 March 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1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SBRA MAT4CE - 29 March 2017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697125"/>
            <a:ext cx="7487890" cy="4084399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1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0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ito-Titel+subtitel+bullets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0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704500"/>
            <a:ext cx="7487890" cy="406976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2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1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Vito-Titel+subtitel+bullets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990" y="1018640"/>
            <a:ext cx="7488010" cy="36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500" b="0" i="1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689811"/>
            <a:ext cx="7487890" cy="4091713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3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ito-Titel+bullets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EM&amp;IVF Ghent – 9 February 2017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1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1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36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ito-Titel+bullets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2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2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5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ito-Titel+bullets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 lIns="0" tIns="0" rIns="0" bIns="0" anchor="t" anchorCtr="0"/>
          <a:lstStyle>
            <a:lvl1pPr algn="l"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Voettekst invulling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90B3C938-B854-8048-B577-623D12B3138F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99" y="540001"/>
            <a:ext cx="8060525" cy="316799"/>
          </a:xfrm>
        </p:spPr>
        <p:txBody>
          <a:bodyPr wrap="none" lIns="0" tIns="0" rIns="0" bIns="0" anchor="t" anchorCtr="0">
            <a:noAutofit/>
          </a:bodyPr>
          <a:lstStyle>
            <a:lvl1pPr algn="l">
              <a:defRPr sz="1700" b="0" i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755999" y="1052287"/>
            <a:ext cx="7487890" cy="4729238"/>
          </a:xfrm>
        </p:spPr>
        <p:txBody>
          <a:bodyPr lIns="0" tIns="0" rIns="0" bIns="0">
            <a:noAutofit/>
          </a:bodyPr>
          <a:lstStyle>
            <a:lvl1pPr marL="216000" indent="-216000">
              <a:buClr>
                <a:schemeClr val="accent3"/>
              </a:buClr>
              <a:buFont typeface="Wingdings" charset="2"/>
              <a:buChar char="§"/>
              <a:defRPr sz="1500"/>
            </a:lvl1pPr>
            <a:lvl2pPr marL="432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2pPr>
            <a:lvl3pPr marL="648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3pPr>
            <a:lvl4pPr marL="864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4pPr>
            <a:lvl5pPr marL="1080000" indent="-216000">
              <a:spcBef>
                <a:spcPts val="0"/>
              </a:spcBef>
              <a:buClr>
                <a:schemeClr val="accent3"/>
              </a:buClr>
              <a:buFont typeface="Wingdings" charset="2"/>
              <a:buChar char="§"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Rechthoek 6"/>
          <p:cNvSpPr/>
          <p:nvPr userDrawn="1"/>
        </p:nvSpPr>
        <p:spPr>
          <a:xfrm>
            <a:off x="612000" y="540000"/>
            <a:ext cx="8532000" cy="316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1"/>
          <p:cNvCxnSpPr/>
          <p:nvPr userDrawn="1"/>
        </p:nvCxnSpPr>
        <p:spPr>
          <a:xfrm>
            <a:off x="612000" y="6084000"/>
            <a:ext cx="7920000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6" y="6126855"/>
            <a:ext cx="1238704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3907837" cy="442148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90889"/>
            <a:ext cx="8229600" cy="403577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1pPr>
            <a:lvl2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044457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 smtClean="0"/>
              <a:t>Click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edit</a:t>
            </a:r>
            <a:r>
              <a:rPr lang="nl-BE" dirty="0" smtClean="0"/>
              <a:t> Master </a:t>
            </a:r>
            <a:r>
              <a:rPr lang="nl-BE" dirty="0" err="1" smtClean="0"/>
              <a:t>text</a:t>
            </a:r>
            <a:r>
              <a:rPr lang="nl-BE" dirty="0" smtClean="0"/>
              <a:t> </a:t>
            </a:r>
            <a:r>
              <a:rPr lang="nl-BE" dirty="0" err="1" smtClean="0"/>
              <a:t>styles</a:t>
            </a:r>
            <a:endParaRPr lang="nl-BE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43991"/>
            <a:ext cx="1092200" cy="3429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115574" y="6424222"/>
            <a:ext cx="2571225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 dirty="0" err="1" smtClean="0"/>
              <a:t>NanotechITALY</a:t>
            </a:r>
            <a:r>
              <a:rPr lang="en-US" dirty="0" smtClean="0"/>
              <a:t> 2015_VITO_JM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056562" y="6425810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oto\Beeldendatabank\wetenschapper6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1317" y="4599886"/>
            <a:ext cx="3257452" cy="707886"/>
          </a:xfrm>
          <a:effectLst>
            <a:outerShdw blurRad="31750" dist="25400" dir="5400000" algn="tl" rotWithShape="0">
              <a:srgbClr val="000000">
                <a:alpha val="26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000" cap="all">
                <a:solidFill>
                  <a:schemeClr val="bg1"/>
                </a:solidFill>
              </a:defRPr>
            </a:lvl1pPr>
          </a:lstStyle>
          <a:p>
            <a:r>
              <a:rPr lang="nl-BE" dirty="0" smtClean="0"/>
              <a:t>Click to edit Master title style 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261317" y="4600743"/>
            <a:ext cx="32400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261317" y="5310280"/>
            <a:ext cx="3240000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75" y="-10126"/>
            <a:ext cx="2146425" cy="564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212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3907837" cy="442148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90889"/>
            <a:ext cx="8229600" cy="403577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1pPr>
            <a:lvl2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044457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nl-BE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43991"/>
            <a:ext cx="1092200" cy="34290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255656" y="6424222"/>
            <a:ext cx="2431143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Corporate presentation VITO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056562" y="6425810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43991"/>
            <a:ext cx="1092200" cy="342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9913" y="2305051"/>
            <a:ext cx="3192462" cy="0"/>
          </a:xfrm>
          <a:prstGeom prst="line">
            <a:avLst/>
          </a:prstGeom>
          <a:ln w="6350" cmpd="sng">
            <a:solidFill>
              <a:srgbClr val="3BB4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3907837" cy="442148"/>
          </a:xfrm>
          <a:solidFill>
            <a:srgbClr val="3BB4EB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3537185"/>
            <a:ext cx="8229600" cy="238948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1pPr>
            <a:lvl2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2pPr>
            <a:lvl3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3pPr>
            <a:lvl4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4pPr>
            <a:lvl5pPr>
              <a:buClr>
                <a:schemeClr val="accent2"/>
              </a:buCl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nl-BE" dirty="0" smtClean="0"/>
              <a:t>Click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edit</a:t>
            </a:r>
            <a:r>
              <a:rPr lang="nl-BE" dirty="0" smtClean="0"/>
              <a:t> Master </a:t>
            </a:r>
            <a:r>
              <a:rPr lang="nl-BE" dirty="0" err="1" smtClean="0"/>
              <a:t>text</a:t>
            </a:r>
            <a:r>
              <a:rPr lang="nl-BE" dirty="0" smtClean="0"/>
              <a:t> </a:t>
            </a:r>
            <a:r>
              <a:rPr lang="nl-BE" dirty="0" err="1" smtClean="0"/>
              <a:t>styles</a:t>
            </a:r>
            <a:endParaRPr lang="nl-BE" dirty="0" smtClean="0"/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err="1" smtClean="0"/>
              <a:t>Third</a:t>
            </a:r>
            <a:r>
              <a:rPr lang="nl-BE" dirty="0" smtClean="0"/>
              <a:t> level</a:t>
            </a:r>
          </a:p>
          <a:p>
            <a:pPr lvl="3"/>
            <a:r>
              <a:rPr lang="nl-BE" dirty="0" err="1" smtClean="0"/>
              <a:t>Fourth</a:t>
            </a:r>
            <a:r>
              <a:rPr lang="nl-BE" dirty="0" smtClean="0"/>
              <a:t> level</a:t>
            </a:r>
          </a:p>
          <a:p>
            <a:pPr lvl="4"/>
            <a:r>
              <a:rPr lang="nl-BE" dirty="0" err="1" smtClean="0"/>
              <a:t>Fifth</a:t>
            </a:r>
            <a:r>
              <a:rPr lang="nl-BE" dirty="0" smtClean="0"/>
              <a:t>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1" y="1109953"/>
            <a:ext cx="4585170" cy="1194859"/>
          </a:xfrm>
        </p:spPr>
        <p:txBody>
          <a:bodyPr>
            <a:noAutofit/>
          </a:bodyPr>
          <a:lstStyle>
            <a:lvl1pPr marL="0" indent="0">
              <a:buNone/>
              <a:defRPr sz="3000" cap="all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3BB4EB"/>
                </a:solidFill>
              </a:defRPr>
            </a:lvl2pPr>
            <a:lvl3pPr marL="914400" indent="0">
              <a:buNone/>
              <a:defRPr>
                <a:solidFill>
                  <a:srgbClr val="3BB4EB"/>
                </a:solidFill>
              </a:defRPr>
            </a:lvl3pPr>
            <a:lvl4pPr marL="1371600" indent="0">
              <a:buNone/>
              <a:defRPr>
                <a:solidFill>
                  <a:srgbClr val="3BB4EB"/>
                </a:solidFill>
              </a:defRPr>
            </a:lvl4pPr>
            <a:lvl5pPr marL="1828800" indent="0">
              <a:buNone/>
              <a:defRPr>
                <a:solidFill>
                  <a:srgbClr val="3BB4EB"/>
                </a:solidFill>
              </a:defRPr>
            </a:lvl5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2634309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3BB4EB"/>
                </a:solidFill>
              </a:defRPr>
            </a:lvl1pPr>
          </a:lstStyle>
          <a:p>
            <a:pPr lvl="0"/>
            <a:r>
              <a:rPr lang="nl-BE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056562" y="6425810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255656" y="6424222"/>
            <a:ext cx="2431143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 dirty="0" smtClean="0"/>
              <a:t>Corporate presentation VITO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to-CorpTiteldia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24323"/>
          <a:stretch/>
        </p:blipFill>
        <p:spPr>
          <a:xfrm>
            <a:off x="0" y="-1"/>
            <a:ext cx="9144000" cy="35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03"/>
          <a:stretch>
            <a:fillRect/>
          </a:stretch>
        </p:blipFill>
        <p:spPr bwMode="auto">
          <a:xfrm>
            <a:off x="0" y="3502025"/>
            <a:ext cx="1603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2103" y="3614569"/>
            <a:ext cx="6787663" cy="1390335"/>
          </a:xfrm>
        </p:spPr>
        <p:txBody>
          <a:bodyPr/>
          <a:lstStyle>
            <a:lvl1pPr>
              <a:defRPr b="0" cap="none" spc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6643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3907837" cy="442148"/>
          </a:xfrm>
          <a:solidFill>
            <a:srgbClr val="F58437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890889"/>
            <a:ext cx="8229600" cy="4035779"/>
          </a:xfrm>
        </p:spPr>
        <p:txBody>
          <a:bodyPr>
            <a:normAutofit/>
          </a:bodyPr>
          <a:lstStyle>
            <a:lvl1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1pPr>
            <a:lvl2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2pPr>
            <a:lvl3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3pPr>
            <a:lvl4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4pPr>
            <a:lvl5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1044457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F58437"/>
                </a:solidFill>
              </a:defRPr>
            </a:lvl1pPr>
          </a:lstStyle>
          <a:p>
            <a:pPr lvl="0"/>
            <a:r>
              <a:rPr lang="nl-BE" smtClean="0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rgbClr val="F584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43991"/>
            <a:ext cx="1092200" cy="342900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056562" y="6425810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>
                <a:solidFill>
                  <a:srgbClr val="F5822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5822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6255656" y="6424222"/>
            <a:ext cx="2431143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58220"/>
                </a:solidFill>
              </a:rPr>
              <a:t>Corporate presentation VITO</a:t>
            </a:r>
            <a:endParaRPr lang="en-US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600" y="6143991"/>
            <a:ext cx="1092200" cy="3429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9913" y="2305051"/>
            <a:ext cx="3192462" cy="0"/>
          </a:xfrm>
          <a:prstGeom prst="line">
            <a:avLst/>
          </a:prstGeom>
          <a:ln w="6350" cmpd="sng">
            <a:solidFill>
              <a:srgbClr val="3BB4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3907837" cy="442148"/>
          </a:xfrm>
          <a:solidFill>
            <a:srgbClr val="F58437"/>
          </a:solidFill>
        </p:spPr>
        <p:txBody>
          <a:bodyPr>
            <a:normAutofit/>
          </a:bodyPr>
          <a:lstStyle>
            <a:lvl1pPr>
              <a:defRPr sz="1800" b="0" cap="all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3537185"/>
            <a:ext cx="8229600" cy="2389483"/>
          </a:xfrm>
        </p:spPr>
        <p:txBody>
          <a:bodyPr>
            <a:normAutofit/>
          </a:bodyPr>
          <a:lstStyle>
            <a:lvl1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1pPr>
            <a:lvl2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2pPr>
            <a:lvl3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3pPr>
            <a:lvl4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4pPr>
            <a:lvl5pPr>
              <a:buClr>
                <a:srgbClr val="F58437"/>
              </a:buClr>
              <a:defRPr sz="1400">
                <a:solidFill>
                  <a:srgbClr val="4C4C4C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1" y="1109953"/>
            <a:ext cx="4585170" cy="1194859"/>
          </a:xfrm>
        </p:spPr>
        <p:txBody>
          <a:bodyPr>
            <a:noAutofit/>
          </a:bodyPr>
          <a:lstStyle>
            <a:lvl1pPr marL="0" indent="0">
              <a:buNone/>
              <a:defRPr sz="3000" cap="all">
                <a:solidFill>
                  <a:srgbClr val="F58437"/>
                </a:solidFill>
              </a:defRPr>
            </a:lvl1pPr>
            <a:lvl2pPr marL="457200" indent="0">
              <a:buNone/>
              <a:defRPr>
                <a:solidFill>
                  <a:srgbClr val="3BB4EB"/>
                </a:solidFill>
              </a:defRPr>
            </a:lvl2pPr>
            <a:lvl3pPr marL="914400" indent="0">
              <a:buNone/>
              <a:defRPr>
                <a:solidFill>
                  <a:srgbClr val="3BB4EB"/>
                </a:solidFill>
              </a:defRPr>
            </a:lvl3pPr>
            <a:lvl4pPr marL="1371600" indent="0">
              <a:buNone/>
              <a:defRPr>
                <a:solidFill>
                  <a:srgbClr val="3BB4EB"/>
                </a:solidFill>
              </a:defRPr>
            </a:lvl4pPr>
            <a:lvl5pPr marL="1828800" indent="0">
              <a:buNone/>
              <a:defRPr>
                <a:solidFill>
                  <a:srgbClr val="3BB4EB"/>
                </a:solidFill>
              </a:defRPr>
            </a:lvl5pPr>
          </a:lstStyle>
          <a:p>
            <a:pPr lvl="0"/>
            <a:r>
              <a:rPr lang="nl-BE" dirty="0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7200" y="2634309"/>
            <a:ext cx="8229600" cy="714728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F58437"/>
                </a:solidFill>
              </a:defRPr>
            </a:lvl1pPr>
          </a:lstStyle>
          <a:p>
            <a:pPr lvl="0"/>
            <a:r>
              <a:rPr lang="nl-BE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7202" y="5994768"/>
            <a:ext cx="8229598" cy="0"/>
          </a:xfrm>
          <a:prstGeom prst="line">
            <a:avLst/>
          </a:prstGeom>
          <a:ln w="6350" cmpd="sng">
            <a:solidFill>
              <a:srgbClr val="F584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056562" y="6425810"/>
            <a:ext cx="630238" cy="363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Trebuchet MS"/>
                <a:ea typeface="+mn-ea"/>
                <a:cs typeface="Trebuchet MS"/>
              </a:defRPr>
            </a:lvl1pPr>
          </a:lstStyle>
          <a:p>
            <a:pPr>
              <a:defRPr/>
            </a:pPr>
            <a:fld id="{030E6436-2F7B-CD41-916E-6D2EB371277A}" type="slidenum">
              <a:rPr lang="en-US" smtClean="0">
                <a:solidFill>
                  <a:srgbClr val="F5822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58220"/>
              </a:solidFill>
            </a:endParaRP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6255656" y="6424222"/>
            <a:ext cx="2431143" cy="365125"/>
          </a:xfrm>
          <a:prstGeom prst="rect">
            <a:avLst/>
          </a:prstGeom>
          <a:ln w="6350"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3BB4EB"/>
                </a:solidFill>
                <a:latin typeface="Trebuchet MS"/>
                <a:ea typeface="+mn-ea"/>
                <a:cs typeface="Trebuchet M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58220"/>
                </a:solidFill>
              </a:rPr>
              <a:t>Corporate presentation VITO</a:t>
            </a:r>
            <a:endParaRPr lang="en-US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to-CorpTiteldia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21898"/>
            <a:ext cx="686165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 b="24323"/>
          <a:stretch/>
        </p:blipFill>
        <p:spPr>
          <a:xfrm>
            <a:off x="0" y="-1"/>
            <a:ext cx="9144000" cy="35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5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to-Titeldia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  <p:sp>
        <p:nvSpPr>
          <p:cNvPr id="9" name="TextBox 5"/>
          <p:cNvSpPr txBox="1"/>
          <p:nvPr userDrawn="1"/>
        </p:nvSpPr>
        <p:spPr>
          <a:xfrm>
            <a:off x="1488501" y="3378781"/>
            <a:ext cx="675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" dirty="0" smtClean="0">
                <a:solidFill>
                  <a:srgbClr val="FF0000"/>
                </a:solidFill>
              </a:rPr>
              <a:t>VITO </a:t>
            </a:r>
            <a:r>
              <a:rPr lang="nl-BE" sz="800" dirty="0" err="1" smtClean="0">
                <a:solidFill>
                  <a:srgbClr val="FF0000"/>
                </a:solidFill>
              </a:rPr>
              <a:t>icons</a:t>
            </a:r>
            <a:r>
              <a:rPr lang="nl-BE" sz="800" dirty="0" smtClean="0">
                <a:solidFill>
                  <a:srgbClr val="FF0000"/>
                </a:solidFill>
              </a:rPr>
              <a:t> </a:t>
            </a:r>
            <a:r>
              <a:rPr lang="nl-BE" sz="800" dirty="0" err="1" smtClean="0">
                <a:solidFill>
                  <a:srgbClr val="FF0000"/>
                </a:solidFill>
              </a:rPr>
              <a:t>can</a:t>
            </a:r>
            <a:r>
              <a:rPr lang="nl-BE" sz="800" dirty="0" smtClean="0">
                <a:solidFill>
                  <a:srgbClr val="FF0000"/>
                </a:solidFill>
              </a:rPr>
              <a:t> </a:t>
            </a:r>
            <a:r>
              <a:rPr lang="nl-BE" sz="800" dirty="0" err="1" smtClean="0">
                <a:solidFill>
                  <a:srgbClr val="FF0000"/>
                </a:solidFill>
              </a:rPr>
              <a:t>be</a:t>
            </a:r>
            <a:r>
              <a:rPr lang="nl-BE" sz="800" dirty="0" smtClean="0">
                <a:solidFill>
                  <a:srgbClr val="FF0000"/>
                </a:solidFill>
              </a:rPr>
              <a:t> found </a:t>
            </a:r>
            <a:r>
              <a:rPr lang="nl-BE" sz="800" dirty="0">
                <a:solidFill>
                  <a:srgbClr val="FF0000"/>
                </a:solidFill>
              </a:rPr>
              <a:t>on</a:t>
            </a:r>
            <a:r>
              <a:rPr lang="nl-BE" sz="800" dirty="0" smtClean="0">
                <a:solidFill>
                  <a:srgbClr val="FF0000"/>
                </a:solidFill>
              </a:rPr>
              <a:t>: </a:t>
            </a:r>
            <a:r>
              <a:rPr lang="nl-BE" sz="800" dirty="0" smtClean="0">
                <a:solidFill>
                  <a:srgbClr val="FF0000"/>
                </a:solidFill>
                <a:hlinkClick r:id="rId3" action="ppaction://hlinkfile"/>
              </a:rPr>
              <a:t>Y</a:t>
            </a:r>
            <a:r>
              <a:rPr lang="nl-BE" sz="800" dirty="0">
                <a:solidFill>
                  <a:srgbClr val="FF0000"/>
                </a:solidFill>
                <a:hlinkClick r:id="rId3" action="ppaction://hlinkfile"/>
              </a:rPr>
              <a:t>:\_Stores\Store02\BeeldData\Logo's\__</a:t>
            </a:r>
            <a:r>
              <a:rPr lang="nl-BE" sz="800" dirty="0" smtClean="0">
                <a:solidFill>
                  <a:srgbClr val="FF0000"/>
                </a:solidFill>
                <a:hlinkClick r:id="rId3" action="ppaction://hlinkfile"/>
              </a:rPr>
              <a:t>VITO\Iconen</a:t>
            </a:r>
            <a:endParaRPr lang="nl-BE" sz="800" dirty="0">
              <a:solidFill>
                <a:srgbClr val="FF0000"/>
              </a:solidFill>
            </a:endParaRPr>
          </a:p>
        </p:txBody>
      </p:sp>
      <p:sp>
        <p:nvSpPr>
          <p:cNvPr id="10" name="TextBox 6"/>
          <p:cNvSpPr txBox="1"/>
          <p:nvPr userDrawn="1"/>
        </p:nvSpPr>
        <p:spPr>
          <a:xfrm>
            <a:off x="107504" y="188640"/>
            <a:ext cx="675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" dirty="0" smtClean="0">
                <a:solidFill>
                  <a:srgbClr val="FF0000"/>
                </a:solidFill>
              </a:rPr>
              <a:t>VITO pictures </a:t>
            </a:r>
            <a:r>
              <a:rPr lang="nl-BE" sz="800" dirty="0" err="1" smtClean="0">
                <a:solidFill>
                  <a:srgbClr val="FF0000"/>
                </a:solidFill>
              </a:rPr>
              <a:t>can</a:t>
            </a:r>
            <a:r>
              <a:rPr lang="nl-BE" sz="800" dirty="0" smtClean="0">
                <a:solidFill>
                  <a:srgbClr val="FF0000"/>
                </a:solidFill>
              </a:rPr>
              <a:t> </a:t>
            </a:r>
            <a:r>
              <a:rPr lang="nl-BE" sz="800" dirty="0" err="1" smtClean="0">
                <a:solidFill>
                  <a:srgbClr val="FF0000"/>
                </a:solidFill>
              </a:rPr>
              <a:t>be</a:t>
            </a:r>
            <a:r>
              <a:rPr lang="nl-BE" sz="800" dirty="0" smtClean="0">
                <a:solidFill>
                  <a:srgbClr val="FF0000"/>
                </a:solidFill>
              </a:rPr>
              <a:t> found </a:t>
            </a:r>
            <a:r>
              <a:rPr lang="nl-BE" sz="800" dirty="0">
                <a:solidFill>
                  <a:srgbClr val="FF0000"/>
                </a:solidFill>
              </a:rPr>
              <a:t>on: </a:t>
            </a:r>
            <a:r>
              <a:rPr lang="nl-BE" sz="800" dirty="0">
                <a:solidFill>
                  <a:srgbClr val="FF0000"/>
                </a:solidFill>
                <a:hlinkClick r:id="rId4" action="ppaction://hlinkfile"/>
              </a:rPr>
              <a:t>Y:\_Stores\Store02\BeeldData\Foto</a:t>
            </a:r>
            <a:endParaRPr lang="nl-BE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3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to-Titeldia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67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to-Titeldia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10572" y="3595051"/>
            <a:ext cx="755327" cy="93422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0993" y="3884737"/>
            <a:ext cx="6688139" cy="57138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200" b="1" cap="all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4114" y="4668277"/>
            <a:ext cx="7465017" cy="854701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1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auteur powerpoint</a:t>
            </a:r>
            <a:endParaRPr lang="nl-NL" dirty="0"/>
          </a:p>
        </p:txBody>
      </p:sp>
      <p:sp>
        <p:nvSpPr>
          <p:cNvPr id="21" name="Tijdelijke aanduiding voor afbeelding 20"/>
          <p:cNvSpPr>
            <a:spLocks noGrp="1"/>
          </p:cNvSpPr>
          <p:nvPr>
            <p:ph type="pic" sz="quarter" idx="11"/>
          </p:nvPr>
        </p:nvSpPr>
        <p:spPr>
          <a:xfrm>
            <a:off x="684115" y="3694176"/>
            <a:ext cx="603360" cy="7315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nl-NL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287475" y="4514641"/>
            <a:ext cx="6861657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9" y="5903366"/>
            <a:ext cx="2186677" cy="828615"/>
          </a:xfrm>
          <a:prstGeom prst="rect">
            <a:avLst/>
          </a:prstGeom>
        </p:spPr>
      </p:pic>
      <p:sp>
        <p:nvSpPr>
          <p:cNvPr id="8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9568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67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to-Tussenslide-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1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16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to-Tussenslide-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2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578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to-Tussenslide-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52" y="637200"/>
            <a:ext cx="1238704" cy="469392"/>
          </a:xfrm>
          <a:prstGeom prst="rect">
            <a:avLst/>
          </a:prstGeom>
        </p:spPr>
      </p:pic>
      <p:cxnSp>
        <p:nvCxnSpPr>
          <p:cNvPr id="19" name="Rechte verbindingslijn 18"/>
          <p:cNvCxnSpPr/>
          <p:nvPr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5603442" y="2254980"/>
            <a:ext cx="3182113" cy="321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900" cap="all">
                <a:solidFill>
                  <a:schemeClr val="accent3"/>
                </a:solidFill>
              </a:defRPr>
            </a:lvl1pPr>
            <a:lvl2pPr>
              <a:defRPr sz="1900" cap="all">
                <a:solidFill>
                  <a:schemeClr val="bg1"/>
                </a:solidFill>
              </a:defRPr>
            </a:lvl2pPr>
            <a:lvl3pPr>
              <a:defRPr sz="1900" cap="all">
                <a:solidFill>
                  <a:schemeClr val="bg1"/>
                </a:solidFill>
              </a:defRPr>
            </a:lvl3pPr>
            <a:lvl4pPr>
              <a:defRPr sz="1900" cap="all">
                <a:solidFill>
                  <a:schemeClr val="bg1"/>
                </a:solidFill>
              </a:defRPr>
            </a:lvl4pPr>
            <a:lvl5pPr>
              <a:defRPr sz="1900" cap="all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18"/>
          <p:cNvCxnSpPr/>
          <p:nvPr userDrawn="1"/>
        </p:nvCxnSpPr>
        <p:spPr>
          <a:xfrm>
            <a:off x="5603443" y="5551200"/>
            <a:ext cx="3182113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11"/>
          <p:cNvCxnSpPr/>
          <p:nvPr userDrawn="1"/>
        </p:nvCxnSpPr>
        <p:spPr>
          <a:xfrm>
            <a:off x="5603443" y="2167200"/>
            <a:ext cx="3182113" cy="0"/>
          </a:xfrm>
          <a:prstGeom prst="line">
            <a:avLst/>
          </a:prstGeom>
          <a:ln w="63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167200"/>
            <a:ext cx="5537200" cy="338428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 smtClean="0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578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Voettekst invulling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3C938-B854-8048-B577-623D12B313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632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01" r:id="rId2"/>
    <p:sldLayoutId id="2147483702" r:id="rId3"/>
    <p:sldLayoutId id="2147483700" r:id="rId4"/>
    <p:sldLayoutId id="2147483698" r:id="rId5"/>
    <p:sldLayoutId id="2147483699" r:id="rId6"/>
    <p:sldLayoutId id="2147483683" r:id="rId7"/>
    <p:sldLayoutId id="2147483703" r:id="rId8"/>
    <p:sldLayoutId id="2147483704" r:id="rId9"/>
    <p:sldLayoutId id="2147483692" r:id="rId10"/>
    <p:sldLayoutId id="2147483693" r:id="rId11"/>
    <p:sldLayoutId id="2147483694" r:id="rId12"/>
    <p:sldLayoutId id="2147483705" r:id="rId13"/>
    <p:sldLayoutId id="2147483706" r:id="rId14"/>
    <p:sldLayoutId id="2147483707" r:id="rId15"/>
    <p:sldLayoutId id="2147483715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5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500" kern="1200">
          <a:solidFill>
            <a:schemeClr val="tx2"/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1"/>
        </a:buClr>
        <a:buFont typeface="Lucida Grande"/>
        <a:buChar char="»"/>
        <a:defRPr sz="2000" kern="1200">
          <a:solidFill>
            <a:srgbClr val="4C4C4C"/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»"/>
        <a:defRPr sz="2000" kern="1200">
          <a:solidFill>
            <a:srgbClr val="4C4C4C"/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://metgrowplus.eu/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hyperlink" Target="https://www.youtube.com/watch?v=vAi3fUlMdHk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graphene-flagship.eu/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cid:image002.jpg@01D00971.295DC530" TargetMode="Externa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wmf"/><Relationship Id="rId7" Type="http://schemas.openxmlformats.org/officeDocument/2006/relationships/diagramColors" Target="../diagrams/colors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8.jpeg"/><Relationship Id="rId4" Type="http://schemas.openxmlformats.org/officeDocument/2006/relationships/diagramData" Target="../diagrams/data1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ternet_access" TargetMode="External"/><Relationship Id="rId3" Type="http://schemas.openxmlformats.org/officeDocument/2006/relationships/hyperlink" Target="https://en.wikipedia.org/wiki/Smart_device" TargetMode="External"/><Relationship Id="rId7" Type="http://schemas.openxmlformats.org/officeDocument/2006/relationships/hyperlink" Target="https://en.wikipedia.org/wiki/Sensor" TargetMode="External"/><Relationship Id="rId2" Type="http://schemas.openxmlformats.org/officeDocument/2006/relationships/hyperlink" Target="https://en.wikipedia.org/wiki/Internetworking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n.wikipedia.org/wiki/Software" TargetMode="External"/><Relationship Id="rId5" Type="http://schemas.openxmlformats.org/officeDocument/2006/relationships/hyperlink" Target="https://en.wikipedia.org/wiki/Electronics" TargetMode="External"/><Relationship Id="rId4" Type="http://schemas.openxmlformats.org/officeDocument/2006/relationships/hyperlink" Target="https://en.wikipedia.org/wiki/Embedded_syste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://www.imec-int.com/en/home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jan.meneve@vito.b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advanced</a:t>
            </a:r>
            <a:r>
              <a:rPr lang="nl-BE" dirty="0" smtClean="0"/>
              <a:t> </a:t>
            </a:r>
            <a:r>
              <a:rPr lang="nl-BE" dirty="0" err="1" smtClean="0"/>
              <a:t>materials</a:t>
            </a:r>
            <a:r>
              <a:rPr lang="nl-BE" dirty="0" smtClean="0"/>
              <a:t> &amp; </a:t>
            </a:r>
            <a:r>
              <a:rPr lang="nl-BE" dirty="0" err="1" smtClean="0"/>
              <a:t>technologies</a:t>
            </a:r>
            <a:r>
              <a:rPr lang="nl-BE" dirty="0" smtClean="0"/>
              <a:t> </a:t>
            </a:r>
            <a:br>
              <a:rPr lang="nl-BE" dirty="0" smtClean="0"/>
            </a:br>
            <a:r>
              <a:rPr lang="nl-BE" dirty="0" err="1" smtClean="0"/>
              <a:t>for</a:t>
            </a:r>
            <a:r>
              <a:rPr lang="nl-BE" dirty="0" smtClean="0"/>
              <a:t> a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1800" dirty="0" smtClean="0"/>
              <a:t>Jan Meneve</a:t>
            </a:r>
          </a:p>
          <a:p>
            <a:r>
              <a:rPr lang="nl-BE" sz="1800" dirty="0" smtClean="0"/>
              <a:t>VITO </a:t>
            </a:r>
            <a:r>
              <a:rPr lang="nl-BE" sz="1800" dirty="0" err="1" smtClean="0"/>
              <a:t>Vision</a:t>
            </a:r>
            <a:r>
              <a:rPr lang="nl-BE" sz="1800" dirty="0" smtClean="0"/>
              <a:t> on Technology</a:t>
            </a:r>
          </a:p>
          <a:p>
            <a:r>
              <a:rPr lang="nl-BE" sz="1800" dirty="0" smtClean="0"/>
              <a:t>Belgium</a:t>
            </a:r>
            <a:endParaRPr lang="nl-BE" sz="1800" dirty="0"/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611560" y="6174910"/>
            <a:ext cx="6063667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 smtClean="0"/>
              <a:t>SBRA MAT4CE </a:t>
            </a:r>
            <a:r>
              <a:rPr lang="nl-NL" sz="1400" dirty="0"/>
              <a:t>-</a:t>
            </a:r>
            <a:r>
              <a:rPr lang="nl-NL" sz="1400" dirty="0" smtClean="0"/>
              <a:t> 29 </a:t>
            </a:r>
            <a:r>
              <a:rPr lang="nl-NL" sz="1400" dirty="0" err="1" smtClean="0"/>
              <a:t>March</a:t>
            </a:r>
            <a:r>
              <a:rPr lang="nl-NL" sz="1400" dirty="0" smtClean="0"/>
              <a:t> 2017</a:t>
            </a:r>
            <a:endParaRPr lang="nl-NL" sz="1400" dirty="0"/>
          </a:p>
        </p:txBody>
      </p:sp>
      <p:pic>
        <p:nvPicPr>
          <p:cNvPr id="7" name="Picture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9" b="13189"/>
          <a:stretch>
            <a:fillRect/>
          </a:stretch>
        </p:blipFill>
        <p:spPr>
          <a:xfrm>
            <a:off x="0" y="0"/>
            <a:ext cx="9144000" cy="35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55991" y="1018640"/>
            <a:ext cx="7488010" cy="610160"/>
          </a:xfrm>
        </p:spPr>
        <p:txBody>
          <a:bodyPr/>
          <a:lstStyle/>
          <a:p>
            <a:r>
              <a:rPr lang="nl-BE" dirty="0" smtClean="0"/>
              <a:t>H2020 </a:t>
            </a:r>
            <a:r>
              <a:rPr lang="nl-BE" dirty="0" err="1" smtClean="0"/>
              <a:t>MetGROW</a:t>
            </a:r>
            <a:r>
              <a:rPr lang="nl-BE" dirty="0" smtClean="0"/>
              <a:t>+ project </a:t>
            </a:r>
            <a:br>
              <a:rPr lang="nl-BE" dirty="0" smtClean="0"/>
            </a:br>
            <a:r>
              <a:rPr lang="nl-BE" dirty="0" smtClean="0">
                <a:hlinkClick r:id="rId2"/>
              </a:rPr>
              <a:t>http</a:t>
            </a:r>
            <a:r>
              <a:rPr lang="nl-BE" dirty="0">
                <a:hlinkClick r:id="rId2"/>
              </a:rPr>
              <a:t>://metgrowplus.eu</a:t>
            </a:r>
            <a:r>
              <a:rPr lang="nl-BE" dirty="0" smtClean="0">
                <a:hlinkClick r:id="rId2"/>
              </a:rPr>
              <a:t>/</a:t>
            </a:r>
            <a:r>
              <a:rPr lang="nl-BE" dirty="0" smtClean="0"/>
              <a:t> </a:t>
            </a:r>
          </a:p>
          <a:p>
            <a:endParaRPr lang="nl-B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BE" dirty="0" err="1" smtClean="0"/>
              <a:t>sustainable</a:t>
            </a:r>
            <a:r>
              <a:rPr lang="nl-BE" dirty="0" smtClean="0"/>
              <a:t> </a:t>
            </a:r>
            <a:r>
              <a:rPr lang="nl-BE" dirty="0" err="1" smtClean="0"/>
              <a:t>mining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develop new metallurgical unit operations for metal extraction, with a focus on economically important (Ni, Co, Zn, Cu, Fe) and critical metals (In, Ga, Ge, Cr, Sb and Co). </a:t>
            </a:r>
            <a:endParaRPr lang="en-US" dirty="0" smtClean="0"/>
          </a:p>
          <a:p>
            <a:r>
              <a:rPr lang="en-US" dirty="0" smtClean="0"/>
              <a:t>A metallurgical toolbox is being developed for the zero waste exploitation of </a:t>
            </a:r>
            <a:br>
              <a:rPr lang="en-US" dirty="0" smtClean="0"/>
            </a:br>
            <a:r>
              <a:rPr lang="en-US" dirty="0" smtClean="0"/>
              <a:t>complex, low grade ores and industrial residues, including novel bio- &amp; </a:t>
            </a:r>
            <a:r>
              <a:rPr lang="en-US" dirty="0" err="1" smtClean="0"/>
              <a:t>solvometallurgy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plasma-pyro technologies,</a:t>
            </a:r>
            <a:endParaRPr lang="en-US" dirty="0"/>
          </a:p>
          <a:p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33620"/>
            <a:ext cx="7884368" cy="198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Laser additive manufacturing</a:t>
            </a:r>
            <a:br>
              <a:rPr lang="nl-BE" dirty="0" smtClean="0"/>
            </a:br>
            <a:r>
              <a:rPr lang="nl-BE" dirty="0" smtClean="0"/>
              <a:t>VITO, 2012, </a:t>
            </a:r>
            <a:r>
              <a:rPr lang="nl-BE" dirty="0" smtClean="0">
                <a:hlinkClick r:id="rId2"/>
              </a:rPr>
              <a:t>YouTube</a:t>
            </a:r>
            <a:endParaRPr lang="nl-BE" dirty="0" smtClean="0"/>
          </a:p>
          <a:p>
            <a:endParaRPr lang="nl-BE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nl-BE" dirty="0" smtClean="0"/>
              <a:t>resource efficiency</a:t>
            </a:r>
            <a:endParaRPr lang="nl-BE" dirty="0"/>
          </a:p>
        </p:txBody>
      </p:sp>
      <p:grpSp>
        <p:nvGrpSpPr>
          <p:cNvPr id="8" name="Group 7"/>
          <p:cNvGrpSpPr/>
          <p:nvPr/>
        </p:nvGrpSpPr>
        <p:grpSpPr>
          <a:xfrm>
            <a:off x="1396286" y="1949731"/>
            <a:ext cx="9754663" cy="3962167"/>
            <a:chOff x="0" y="0"/>
            <a:chExt cx="9601200" cy="3762375"/>
          </a:xfrm>
        </p:grpSpPr>
        <p:pic>
          <p:nvPicPr>
            <p:cNvPr id="9" name="Picture 8" descr="manifold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5033" y="392354"/>
              <a:ext cx="1303305" cy="1053976"/>
            </a:xfrm>
            <a:prstGeom prst="rect">
              <a:avLst/>
            </a:prstGeom>
            <a:noFill/>
          </p:spPr>
        </p:pic>
        <p:pic>
          <p:nvPicPr>
            <p:cNvPr id="10" name="Picture 9" descr="manifolddc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3748" y="392354"/>
              <a:ext cx="1613653" cy="1042151"/>
            </a:xfrm>
            <a:prstGeom prst="rect">
              <a:avLst/>
            </a:prstGeom>
            <a:noFill/>
          </p:spPr>
        </p:pic>
        <p:pic>
          <p:nvPicPr>
            <p:cNvPr id="11" name="Picture 10" descr="vlcsnap-2011-07-07-09h21m38s15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95884" y="448404"/>
              <a:ext cx="1287065" cy="965299"/>
            </a:xfrm>
            <a:prstGeom prst="rect">
              <a:avLst/>
            </a:prstGeom>
            <a:noFill/>
          </p:spPr>
        </p:pic>
        <p:pic>
          <p:nvPicPr>
            <p:cNvPr id="12" name="Picture 11" descr="manif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8348" y="1849337"/>
              <a:ext cx="1895400" cy="1289493"/>
            </a:xfrm>
            <a:prstGeom prst="rect">
              <a:avLst/>
            </a:prstGeom>
            <a:noFill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8912" y="1786545"/>
              <a:ext cx="1541939" cy="1352285"/>
            </a:xfrm>
            <a:prstGeom prst="rect">
              <a:avLst/>
            </a:prstGeom>
            <a:noFill/>
          </p:spPr>
        </p:pic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1576611" y="876300"/>
              <a:ext cx="619125" cy="180975"/>
            </a:xfrm>
            <a:prstGeom prst="rightArrow">
              <a:avLst>
                <a:gd name="adj1" fmla="val 50000"/>
                <a:gd name="adj2" fmla="val 85526"/>
              </a:avLst>
            </a:prstGeom>
            <a:gradFill rotWithShape="0">
              <a:gsLst>
                <a:gs pos="0">
                  <a:srgbClr val="A7E2F9"/>
                </a:gs>
                <a:gs pos="50000">
                  <a:srgbClr val="6DCFF6"/>
                </a:gs>
                <a:gs pos="100000">
                  <a:srgbClr val="A7E2F9"/>
                </a:gs>
              </a:gsLst>
              <a:lin ang="5400000" scaled="1"/>
            </a:gradFill>
            <a:ln w="12700">
              <a:solidFill>
                <a:srgbClr val="6DCFF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0A79A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4096891" y="876300"/>
              <a:ext cx="619125" cy="180975"/>
            </a:xfrm>
            <a:prstGeom prst="rightArrow">
              <a:avLst>
                <a:gd name="adj1" fmla="val 50000"/>
                <a:gd name="adj2" fmla="val 85526"/>
              </a:avLst>
            </a:prstGeom>
            <a:gradFill rotWithShape="0">
              <a:gsLst>
                <a:gs pos="0">
                  <a:srgbClr val="A7E2F9"/>
                </a:gs>
                <a:gs pos="50000">
                  <a:srgbClr val="6DCFF6"/>
                </a:gs>
                <a:gs pos="100000">
                  <a:srgbClr val="A7E2F9"/>
                </a:gs>
              </a:gsLst>
              <a:lin ang="5400000" scaled="1"/>
            </a:gradFill>
            <a:ln w="12700">
              <a:solidFill>
                <a:srgbClr val="6DCFF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0A79A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16" name="AutoShape 3"/>
            <p:cNvSpPr>
              <a:spLocks noChangeArrowheads="1"/>
            </p:cNvSpPr>
            <p:nvPr/>
          </p:nvSpPr>
          <p:spPr bwMode="auto">
            <a:xfrm rot="8448039">
              <a:off x="4927472" y="2007104"/>
              <a:ext cx="619125" cy="180975"/>
            </a:xfrm>
            <a:prstGeom prst="rightArrow">
              <a:avLst>
                <a:gd name="adj1" fmla="val 50000"/>
                <a:gd name="adj2" fmla="val 85526"/>
              </a:avLst>
            </a:prstGeom>
            <a:gradFill rotWithShape="0">
              <a:gsLst>
                <a:gs pos="0">
                  <a:srgbClr val="A7E2F9"/>
                </a:gs>
                <a:gs pos="50000">
                  <a:srgbClr val="6DCFF6"/>
                </a:gs>
                <a:gs pos="100000">
                  <a:srgbClr val="A7E2F9"/>
                </a:gs>
              </a:gsLst>
              <a:lin ang="5400000" scaled="1"/>
            </a:gradFill>
            <a:ln w="12700">
              <a:solidFill>
                <a:srgbClr val="6DCFF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0A79A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 rot="10800000">
              <a:off x="2422525" y="2415605"/>
              <a:ext cx="619125" cy="180975"/>
            </a:xfrm>
            <a:prstGeom prst="rightArrow">
              <a:avLst>
                <a:gd name="adj1" fmla="val 50000"/>
                <a:gd name="adj2" fmla="val 85526"/>
              </a:avLst>
            </a:prstGeom>
            <a:gradFill rotWithShape="0">
              <a:gsLst>
                <a:gs pos="0">
                  <a:srgbClr val="A7E2F9"/>
                </a:gs>
                <a:gs pos="50000">
                  <a:srgbClr val="6DCFF6"/>
                </a:gs>
                <a:gs pos="100000">
                  <a:srgbClr val="A7E2F9"/>
                </a:gs>
              </a:gsLst>
              <a:lin ang="5400000" scaled="1"/>
            </a:gradFill>
            <a:ln w="12700">
              <a:solidFill>
                <a:srgbClr val="6DCFF6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0A79A6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0" y="45720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0" y="134302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    			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0" y="222885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 		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0" y="1503161"/>
              <a:ext cx="7092921" cy="395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45720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CAD-design	                 DCAM slicing and tool path generation	</a:t>
              </a:r>
              <a:r>
                <a:rPr kumimoji="0" lang="en-US" sz="900" b="0" i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                  </a:t>
              </a: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Additive process</a:t>
              </a:r>
              <a:endParaRPr kumimoji="0" lang="nl-BE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57200" y="2971800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nl-BE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57200" y="3762375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4572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			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493421" y="3194880"/>
              <a:ext cx="2458616" cy="28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nl-B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45720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Lucida Sans Unicode" pitchFamily="34" charset="0"/>
                  <a:ea typeface="Times New Roman" pitchFamily="18" charset="0"/>
                  <a:cs typeface="Lucida Sans Unicode" pitchFamily="34" charset="0"/>
                </a:rPr>
                <a:t>  Final component			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21" y="558627"/>
            <a:ext cx="292576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2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The EC Graphene </a:t>
            </a:r>
            <a:r>
              <a:rPr lang="nl-BE" dirty="0" err="1" smtClean="0"/>
              <a:t>flagship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>
                <a:hlinkClick r:id="rId2"/>
              </a:rPr>
              <a:t>http</a:t>
            </a:r>
            <a:r>
              <a:rPr lang="nl-BE" dirty="0">
                <a:hlinkClick r:id="rId2"/>
              </a:rPr>
              <a:t>://graphene-flagship.eu</a:t>
            </a:r>
            <a:r>
              <a:rPr lang="nl-BE" dirty="0" smtClean="0">
                <a:hlinkClick r:id="rId2"/>
              </a:rPr>
              <a:t>/</a:t>
            </a:r>
            <a:r>
              <a:rPr lang="nl-BE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 err="1"/>
              <a:t>Substitution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7607300" cy="3636963"/>
          </a:xfrm>
        </p:spPr>
      </p:pic>
    </p:spTree>
    <p:extLst>
      <p:ext uri="{BB962C8B-B14F-4D97-AF65-F5344CB8AC3E}">
        <p14:creationId xmlns:p14="http://schemas.microsoft.com/office/powerpoint/2010/main" val="2980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Multi </a:t>
            </a:r>
            <a:r>
              <a:rPr lang="nl-BE" dirty="0" err="1" smtClean="0"/>
              <a:t>scale</a:t>
            </a:r>
            <a:r>
              <a:rPr lang="nl-BE" dirty="0" smtClean="0"/>
              <a:t> </a:t>
            </a:r>
            <a:r>
              <a:rPr lang="nl-BE" dirty="0" err="1" smtClean="0"/>
              <a:t>modelling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err="1" smtClean="0"/>
              <a:t>EuMaT</a:t>
            </a:r>
            <a:r>
              <a:rPr lang="nl-BE" dirty="0" smtClean="0"/>
              <a:t> SRA,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 err="1"/>
              <a:t>Substitution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8" y="1772272"/>
            <a:ext cx="5027327" cy="316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6306" y="3102517"/>
            <a:ext cx="444049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51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Plasma </a:t>
            </a:r>
            <a:r>
              <a:rPr lang="nl-BE" dirty="0" err="1" smtClean="0"/>
              <a:t>surface</a:t>
            </a:r>
            <a:r>
              <a:rPr lang="nl-BE" dirty="0" smtClean="0"/>
              <a:t> engineering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bioplastics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food </a:t>
            </a:r>
            <a:r>
              <a:rPr lang="nl-BE" dirty="0" err="1" smtClean="0"/>
              <a:t>packaging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VITO,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 err="1"/>
              <a:t>Substitution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7" y="2771775"/>
            <a:ext cx="79057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10" y="1988587"/>
            <a:ext cx="2461408" cy="1696067"/>
          </a:xfrm>
          <a:prstGeom prst="rect">
            <a:avLst/>
          </a:prstGeom>
          <a:noFill/>
        </p:spPr>
      </p:pic>
      <p:pic>
        <p:nvPicPr>
          <p:cNvPr id="11" name="Picture 10" descr="cid:image002.jpg@01D00971.295DC53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52" y="1988587"/>
            <a:ext cx="2354153" cy="1696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2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Element </a:t>
            </a:r>
            <a:r>
              <a:rPr lang="nl-BE" dirty="0" err="1" smtClean="0"/>
              <a:t>speciation</a:t>
            </a:r>
            <a:r>
              <a:rPr lang="nl-BE" dirty="0" smtClean="0"/>
              <a:t> in waste streams</a:t>
            </a:r>
            <a:br>
              <a:rPr lang="nl-BE" dirty="0" smtClean="0"/>
            </a:br>
            <a:r>
              <a:rPr lang="nl-BE" dirty="0" smtClean="0"/>
              <a:t>VITO,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/>
              <a:t>resource recovery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93" y="4457165"/>
            <a:ext cx="3363234" cy="227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 descr="DSC094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61" y="2398648"/>
            <a:ext cx="192905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 bwMode="auto">
          <a:xfrm>
            <a:off x="7452320" y="1894592"/>
            <a:ext cx="432048" cy="432048"/>
          </a:xfrm>
          <a:prstGeom prst="downArrow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7452320" y="3910816"/>
            <a:ext cx="432048" cy="432048"/>
          </a:xfrm>
          <a:prstGeom prst="downArrow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8" descr=" Erts 40%~42% van het ch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95" y="332716"/>
            <a:ext cx="1907317" cy="14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pectrolive.com/files/Xepos-_User_13x18_S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7" y="1894592"/>
            <a:ext cx="4237023" cy="2830332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l_fi" descr="http://www.dijkstra.net/product/Berghof%20DBA.400x400.jpeg?q=85&amp;e=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6349" y="4984222"/>
            <a:ext cx="207195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59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Sorting</a:t>
            </a:r>
            <a:r>
              <a:rPr lang="nl-BE" dirty="0" smtClean="0"/>
              <a:t> of waste streams</a:t>
            </a:r>
            <a:br>
              <a:rPr lang="nl-BE" dirty="0" smtClean="0"/>
            </a:br>
            <a:r>
              <a:rPr lang="nl-BE" dirty="0" smtClean="0"/>
              <a:t>VITO,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/>
              <a:t>resource recovery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000508" y="4041838"/>
            <a:ext cx="365755" cy="0"/>
          </a:xfrm>
          <a:prstGeom prst="straightConnector1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1726371" y="4214465"/>
            <a:ext cx="221083" cy="439668"/>
            <a:chOff x="2557672" y="1340768"/>
            <a:chExt cx="348205" cy="1229286"/>
          </a:xfrm>
        </p:grpSpPr>
        <p:sp>
          <p:nvSpPr>
            <p:cNvPr id="17" name="Freeform 16"/>
            <p:cNvSpPr/>
            <p:nvPr/>
          </p:nvSpPr>
          <p:spPr bwMode="auto">
            <a:xfrm>
              <a:off x="2557672" y="1340768"/>
              <a:ext cx="348205" cy="661657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0" fmla="*/ 1 w 2018582"/>
                <a:gd name="connsiteY0" fmla="*/ 0 h 2544793"/>
                <a:gd name="connsiteX1" fmla="*/ 2018582 w 2018582"/>
                <a:gd name="connsiteY1" fmla="*/ 353683 h 2544793"/>
                <a:gd name="connsiteX2" fmla="*/ 8627 w 2018582"/>
                <a:gd name="connsiteY2" fmla="*/ 715992 h 2544793"/>
                <a:gd name="connsiteX3" fmla="*/ 2018582 w 2018582"/>
                <a:gd name="connsiteY3" fmla="*/ 1086928 h 2544793"/>
                <a:gd name="connsiteX4" fmla="*/ 1 w 2018582"/>
                <a:gd name="connsiteY4" fmla="*/ 1457864 h 2544793"/>
                <a:gd name="connsiteX5" fmla="*/ 2018582 w 2018582"/>
                <a:gd name="connsiteY5" fmla="*/ 1820173 h 2544793"/>
                <a:gd name="connsiteX6" fmla="*/ 1 w 2018582"/>
                <a:gd name="connsiteY6" fmla="*/ 2182483 h 2544793"/>
                <a:gd name="connsiteX7" fmla="*/ 2018582 w 2018582"/>
                <a:gd name="connsiteY7" fmla="*/ 2544792 h 25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582" h="2544793">
                  <a:moveTo>
                    <a:pt x="1" y="0"/>
                  </a:moveTo>
                  <a:cubicBezTo>
                    <a:pt x="1008572" y="117175"/>
                    <a:pt x="2017144" y="234351"/>
                    <a:pt x="2018582" y="353683"/>
                  </a:cubicBezTo>
                  <a:cubicBezTo>
                    <a:pt x="2020020" y="473015"/>
                    <a:pt x="8627" y="593785"/>
                    <a:pt x="8627" y="715992"/>
                  </a:cubicBezTo>
                  <a:cubicBezTo>
                    <a:pt x="8627" y="838199"/>
                    <a:pt x="2020020" y="963283"/>
                    <a:pt x="2018582" y="1086928"/>
                  </a:cubicBezTo>
                  <a:cubicBezTo>
                    <a:pt x="2017144" y="1210573"/>
                    <a:pt x="1" y="1335657"/>
                    <a:pt x="1" y="1457864"/>
                  </a:cubicBezTo>
                  <a:cubicBezTo>
                    <a:pt x="1" y="1580071"/>
                    <a:pt x="2018582" y="1699403"/>
                    <a:pt x="2018582" y="1820173"/>
                  </a:cubicBezTo>
                  <a:cubicBezTo>
                    <a:pt x="2018582" y="1940943"/>
                    <a:pt x="1" y="2061713"/>
                    <a:pt x="1" y="2182483"/>
                  </a:cubicBezTo>
                  <a:cubicBezTo>
                    <a:pt x="1" y="2303253"/>
                    <a:pt x="2020020" y="2421147"/>
                    <a:pt x="2018582" y="2544792"/>
                  </a:cubicBezTo>
                </a:path>
              </a:pathLst>
            </a:custGeom>
            <a:noFill/>
            <a:ln w="19050" cap="flat" cmpd="sng" algn="ctr">
              <a:solidFill>
                <a:srgbClr val="69FFA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557672" y="2000356"/>
              <a:ext cx="348205" cy="569698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rgbClr val="69FFA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77873" y="4334096"/>
            <a:ext cx="221083" cy="319415"/>
            <a:chOff x="3137200" y="3212976"/>
            <a:chExt cx="348205" cy="503078"/>
          </a:xfrm>
        </p:grpSpPr>
        <p:sp>
          <p:nvSpPr>
            <p:cNvPr id="20" name="Freeform 19"/>
            <p:cNvSpPr/>
            <p:nvPr/>
          </p:nvSpPr>
          <p:spPr bwMode="auto">
            <a:xfrm>
              <a:off x="3137200" y="3212976"/>
              <a:ext cx="348205" cy="270779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0" fmla="*/ 1 w 2018582"/>
                <a:gd name="connsiteY0" fmla="*/ 0 h 2544793"/>
                <a:gd name="connsiteX1" fmla="*/ 2018582 w 2018582"/>
                <a:gd name="connsiteY1" fmla="*/ 353683 h 2544793"/>
                <a:gd name="connsiteX2" fmla="*/ 8627 w 2018582"/>
                <a:gd name="connsiteY2" fmla="*/ 715992 h 2544793"/>
                <a:gd name="connsiteX3" fmla="*/ 2018582 w 2018582"/>
                <a:gd name="connsiteY3" fmla="*/ 1086928 h 2544793"/>
                <a:gd name="connsiteX4" fmla="*/ 1 w 2018582"/>
                <a:gd name="connsiteY4" fmla="*/ 1457864 h 2544793"/>
                <a:gd name="connsiteX5" fmla="*/ 2018582 w 2018582"/>
                <a:gd name="connsiteY5" fmla="*/ 1820173 h 2544793"/>
                <a:gd name="connsiteX6" fmla="*/ 1 w 2018582"/>
                <a:gd name="connsiteY6" fmla="*/ 2182483 h 2544793"/>
                <a:gd name="connsiteX7" fmla="*/ 2018582 w 2018582"/>
                <a:gd name="connsiteY7" fmla="*/ 2544792 h 25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582" h="2544793">
                  <a:moveTo>
                    <a:pt x="1" y="0"/>
                  </a:moveTo>
                  <a:cubicBezTo>
                    <a:pt x="1008572" y="117175"/>
                    <a:pt x="2017144" y="234351"/>
                    <a:pt x="2018582" y="353683"/>
                  </a:cubicBezTo>
                  <a:cubicBezTo>
                    <a:pt x="2020020" y="473015"/>
                    <a:pt x="8627" y="593785"/>
                    <a:pt x="8627" y="715992"/>
                  </a:cubicBezTo>
                  <a:cubicBezTo>
                    <a:pt x="8627" y="838199"/>
                    <a:pt x="2020020" y="963283"/>
                    <a:pt x="2018582" y="1086928"/>
                  </a:cubicBezTo>
                  <a:cubicBezTo>
                    <a:pt x="2017144" y="1210573"/>
                    <a:pt x="1" y="1335657"/>
                    <a:pt x="1" y="1457864"/>
                  </a:cubicBezTo>
                  <a:cubicBezTo>
                    <a:pt x="1" y="1580071"/>
                    <a:pt x="2018582" y="1699403"/>
                    <a:pt x="2018582" y="1820173"/>
                  </a:cubicBezTo>
                  <a:cubicBezTo>
                    <a:pt x="2018582" y="1940943"/>
                    <a:pt x="1" y="2061713"/>
                    <a:pt x="1" y="2182483"/>
                  </a:cubicBezTo>
                  <a:cubicBezTo>
                    <a:pt x="1" y="2303253"/>
                    <a:pt x="2020020" y="2421147"/>
                    <a:pt x="2018582" y="2544792"/>
                  </a:cubicBezTo>
                </a:path>
              </a:pathLst>
            </a:custGeom>
            <a:noFill/>
            <a:ln w="19050" cap="flat" cmpd="sng" algn="ctr">
              <a:solidFill>
                <a:srgbClr val="89CAE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3137200" y="3482908"/>
              <a:ext cx="348205" cy="233146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rgbClr val="89CAE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</p:grpSp>
      <p:sp>
        <p:nvSpPr>
          <p:cNvPr id="22" name="Oval 15"/>
          <p:cNvSpPr/>
          <p:nvPr/>
        </p:nvSpPr>
        <p:spPr bwMode="auto">
          <a:xfrm>
            <a:off x="277471" y="3918773"/>
            <a:ext cx="3246057" cy="670432"/>
          </a:xfrm>
          <a:custGeom>
            <a:avLst/>
            <a:gdLst>
              <a:gd name="connsiteX0" fmla="*/ 0 w 360040"/>
              <a:gd name="connsiteY0" fmla="*/ 180020 h 360040"/>
              <a:gd name="connsiteX1" fmla="*/ 180020 w 360040"/>
              <a:gd name="connsiteY1" fmla="*/ 0 h 360040"/>
              <a:gd name="connsiteX2" fmla="*/ 360040 w 360040"/>
              <a:gd name="connsiteY2" fmla="*/ 180020 h 360040"/>
              <a:gd name="connsiteX3" fmla="*/ 180020 w 360040"/>
              <a:gd name="connsiteY3" fmla="*/ 360040 h 360040"/>
              <a:gd name="connsiteX4" fmla="*/ 0 w 360040"/>
              <a:gd name="connsiteY4" fmla="*/ 180020 h 360040"/>
              <a:gd name="connsiteX0" fmla="*/ 0 w 180020"/>
              <a:gd name="connsiteY0" fmla="*/ 365044 h 370048"/>
              <a:gd name="connsiteX1" fmla="*/ 0 w 180020"/>
              <a:gd name="connsiteY1" fmla="*/ 5004 h 370048"/>
              <a:gd name="connsiteX2" fmla="*/ 180020 w 180020"/>
              <a:gd name="connsiteY2" fmla="*/ 185024 h 370048"/>
              <a:gd name="connsiteX3" fmla="*/ 0 w 180020"/>
              <a:gd name="connsiteY3" fmla="*/ 365044 h 370048"/>
              <a:gd name="connsiteX0" fmla="*/ 3406 w 394967"/>
              <a:gd name="connsiteY0" fmla="*/ 230936 h 255023"/>
              <a:gd name="connsiteX1" fmla="*/ 214947 w 394967"/>
              <a:gd name="connsiteY1" fmla="*/ 550 h 255023"/>
              <a:gd name="connsiteX2" fmla="*/ 394967 w 394967"/>
              <a:gd name="connsiteY2" fmla="*/ 180570 h 255023"/>
              <a:gd name="connsiteX3" fmla="*/ 3406 w 394967"/>
              <a:gd name="connsiteY3" fmla="*/ 230936 h 255023"/>
              <a:gd name="connsiteX0" fmla="*/ 10536 w 238324"/>
              <a:gd name="connsiteY0" fmla="*/ 251878 h 268979"/>
              <a:gd name="connsiteX1" fmla="*/ 58304 w 238324"/>
              <a:gd name="connsiteY1" fmla="*/ 1021 h 268979"/>
              <a:gd name="connsiteX2" fmla="*/ 238324 w 238324"/>
              <a:gd name="connsiteY2" fmla="*/ 181041 h 268979"/>
              <a:gd name="connsiteX3" fmla="*/ 10536 w 238324"/>
              <a:gd name="connsiteY3" fmla="*/ 251878 h 268979"/>
              <a:gd name="connsiteX0" fmla="*/ 2980 w 428661"/>
              <a:gd name="connsiteY0" fmla="*/ 196331 h 237674"/>
              <a:gd name="connsiteX1" fmla="*/ 248641 w 428661"/>
              <a:gd name="connsiteY1" fmla="*/ 65 h 237674"/>
              <a:gd name="connsiteX2" fmla="*/ 428661 w 428661"/>
              <a:gd name="connsiteY2" fmla="*/ 180085 h 237674"/>
              <a:gd name="connsiteX3" fmla="*/ 2980 w 428661"/>
              <a:gd name="connsiteY3" fmla="*/ 196331 h 237674"/>
              <a:gd name="connsiteX0" fmla="*/ 2980 w 428661"/>
              <a:gd name="connsiteY0" fmla="*/ 265901 h 279678"/>
              <a:gd name="connsiteX1" fmla="*/ 248641 w 428661"/>
              <a:gd name="connsiteY1" fmla="*/ 1396 h 279678"/>
              <a:gd name="connsiteX2" fmla="*/ 428661 w 428661"/>
              <a:gd name="connsiteY2" fmla="*/ 181416 h 279678"/>
              <a:gd name="connsiteX3" fmla="*/ 2980 w 428661"/>
              <a:gd name="connsiteY3" fmla="*/ 265901 h 279678"/>
              <a:gd name="connsiteX0" fmla="*/ 2980 w 428801"/>
              <a:gd name="connsiteY0" fmla="*/ 265445 h 293566"/>
              <a:gd name="connsiteX1" fmla="*/ 248641 w 428801"/>
              <a:gd name="connsiteY1" fmla="*/ 940 h 293566"/>
              <a:gd name="connsiteX2" fmla="*/ 428661 w 428801"/>
              <a:gd name="connsiteY2" fmla="*/ 180960 h 293566"/>
              <a:gd name="connsiteX3" fmla="*/ 220507 w 428801"/>
              <a:gd name="connsiteY3" fmla="*/ 276397 h 293566"/>
              <a:gd name="connsiteX4" fmla="*/ 2980 w 428801"/>
              <a:gd name="connsiteY4" fmla="*/ 265445 h 293566"/>
              <a:gd name="connsiteX0" fmla="*/ 292588 w 718409"/>
              <a:gd name="connsiteY0" fmla="*/ 265445 h 1068197"/>
              <a:gd name="connsiteX1" fmla="*/ 538249 w 718409"/>
              <a:gd name="connsiteY1" fmla="*/ 940 h 1068197"/>
              <a:gd name="connsiteX2" fmla="*/ 718269 w 718409"/>
              <a:gd name="connsiteY2" fmla="*/ 180960 h 1068197"/>
              <a:gd name="connsiteX3" fmla="*/ 11972 w 718409"/>
              <a:gd name="connsiteY3" fmla="*/ 1067968 h 1068197"/>
              <a:gd name="connsiteX4" fmla="*/ 292588 w 718409"/>
              <a:gd name="connsiteY4" fmla="*/ 265445 h 1068197"/>
              <a:gd name="connsiteX0" fmla="*/ 36074 w 816874"/>
              <a:gd name="connsiteY0" fmla="*/ 685230 h 1085745"/>
              <a:gd name="connsiteX1" fmla="*/ 636577 w 816874"/>
              <a:gd name="connsiteY1" fmla="*/ 18116 h 1085745"/>
              <a:gd name="connsiteX2" fmla="*/ 816597 w 816874"/>
              <a:gd name="connsiteY2" fmla="*/ 198136 h 1085745"/>
              <a:gd name="connsiteX3" fmla="*/ 110300 w 816874"/>
              <a:gd name="connsiteY3" fmla="*/ 1085144 h 1085745"/>
              <a:gd name="connsiteX4" fmla="*/ 36074 w 816874"/>
              <a:gd name="connsiteY4" fmla="*/ 685230 h 1085745"/>
              <a:gd name="connsiteX0" fmla="*/ 36074 w 818721"/>
              <a:gd name="connsiteY0" fmla="*/ 667309 h 1067824"/>
              <a:gd name="connsiteX1" fmla="*/ 636577 w 818721"/>
              <a:gd name="connsiteY1" fmla="*/ 195 h 1067824"/>
              <a:gd name="connsiteX2" fmla="*/ 816597 w 818721"/>
              <a:gd name="connsiteY2" fmla="*/ 180215 h 1067824"/>
              <a:gd name="connsiteX3" fmla="*/ 110300 w 818721"/>
              <a:gd name="connsiteY3" fmla="*/ 1067223 h 1067824"/>
              <a:gd name="connsiteX4" fmla="*/ 36074 w 818721"/>
              <a:gd name="connsiteY4" fmla="*/ 667309 h 1067824"/>
              <a:gd name="connsiteX0" fmla="*/ 36074 w 817178"/>
              <a:gd name="connsiteY0" fmla="*/ 667309 h 1067824"/>
              <a:gd name="connsiteX1" fmla="*/ 636577 w 817178"/>
              <a:gd name="connsiteY1" fmla="*/ 195 h 1067824"/>
              <a:gd name="connsiteX2" fmla="*/ 816597 w 817178"/>
              <a:gd name="connsiteY2" fmla="*/ 180215 h 1067824"/>
              <a:gd name="connsiteX3" fmla="*/ 110300 w 817178"/>
              <a:gd name="connsiteY3" fmla="*/ 1067223 h 1067824"/>
              <a:gd name="connsiteX4" fmla="*/ 36074 w 817178"/>
              <a:gd name="connsiteY4" fmla="*/ 667309 h 1067824"/>
              <a:gd name="connsiteX0" fmla="*/ 36074 w 817178"/>
              <a:gd name="connsiteY0" fmla="*/ 667309 h 1067824"/>
              <a:gd name="connsiteX1" fmla="*/ 636577 w 817178"/>
              <a:gd name="connsiteY1" fmla="*/ 195 h 1067824"/>
              <a:gd name="connsiteX2" fmla="*/ 816597 w 817178"/>
              <a:gd name="connsiteY2" fmla="*/ 180215 h 1067824"/>
              <a:gd name="connsiteX3" fmla="*/ 110300 w 817178"/>
              <a:gd name="connsiteY3" fmla="*/ 1067223 h 1067824"/>
              <a:gd name="connsiteX4" fmla="*/ 36074 w 817178"/>
              <a:gd name="connsiteY4" fmla="*/ 667309 h 1067824"/>
              <a:gd name="connsiteX0" fmla="*/ 22463 w 803567"/>
              <a:gd name="connsiteY0" fmla="*/ 667309 h 1020171"/>
              <a:gd name="connsiteX1" fmla="*/ 622966 w 803567"/>
              <a:gd name="connsiteY1" fmla="*/ 195 h 1020171"/>
              <a:gd name="connsiteX2" fmla="*/ 802986 w 803567"/>
              <a:gd name="connsiteY2" fmla="*/ 180215 h 1020171"/>
              <a:gd name="connsiteX3" fmla="*/ 158104 w 803567"/>
              <a:gd name="connsiteY3" fmla="*/ 1019456 h 1020171"/>
              <a:gd name="connsiteX4" fmla="*/ 22463 w 803567"/>
              <a:gd name="connsiteY4" fmla="*/ 667309 h 1020171"/>
              <a:gd name="connsiteX0" fmla="*/ 23670 w 804774"/>
              <a:gd name="connsiteY0" fmla="*/ 667309 h 1040588"/>
              <a:gd name="connsiteX1" fmla="*/ 624173 w 804774"/>
              <a:gd name="connsiteY1" fmla="*/ 195 h 1040588"/>
              <a:gd name="connsiteX2" fmla="*/ 804193 w 804774"/>
              <a:gd name="connsiteY2" fmla="*/ 180215 h 1040588"/>
              <a:gd name="connsiteX3" fmla="*/ 152487 w 804774"/>
              <a:gd name="connsiteY3" fmla="*/ 1039927 h 1040588"/>
              <a:gd name="connsiteX4" fmla="*/ 23670 w 804774"/>
              <a:gd name="connsiteY4" fmla="*/ 667309 h 1040588"/>
              <a:gd name="connsiteX0" fmla="*/ 40056 w 821160"/>
              <a:gd name="connsiteY0" fmla="*/ 667309 h 1039927"/>
              <a:gd name="connsiteX1" fmla="*/ 640559 w 821160"/>
              <a:gd name="connsiteY1" fmla="*/ 195 h 1039927"/>
              <a:gd name="connsiteX2" fmla="*/ 820579 w 821160"/>
              <a:gd name="connsiteY2" fmla="*/ 180215 h 1039927"/>
              <a:gd name="connsiteX3" fmla="*/ 168873 w 821160"/>
              <a:gd name="connsiteY3" fmla="*/ 1039927 h 1039927"/>
              <a:gd name="connsiteX4" fmla="*/ 40056 w 821160"/>
              <a:gd name="connsiteY4" fmla="*/ 667309 h 1039927"/>
              <a:gd name="connsiteX0" fmla="*/ 50168 w 831272"/>
              <a:gd name="connsiteY0" fmla="*/ 667309 h 1039927"/>
              <a:gd name="connsiteX1" fmla="*/ 650671 w 831272"/>
              <a:gd name="connsiteY1" fmla="*/ 195 h 1039927"/>
              <a:gd name="connsiteX2" fmla="*/ 830691 w 831272"/>
              <a:gd name="connsiteY2" fmla="*/ 180215 h 1039927"/>
              <a:gd name="connsiteX3" fmla="*/ 151690 w 831272"/>
              <a:gd name="connsiteY3" fmla="*/ 1039927 h 1039927"/>
              <a:gd name="connsiteX4" fmla="*/ 50168 w 831272"/>
              <a:gd name="connsiteY4" fmla="*/ 667309 h 1039927"/>
              <a:gd name="connsiteX0" fmla="*/ 59507 w 840318"/>
              <a:gd name="connsiteY0" fmla="*/ 685841 h 1058459"/>
              <a:gd name="connsiteX1" fmla="*/ 45022 w 840318"/>
              <a:gd name="connsiteY1" fmla="*/ 696793 h 1058459"/>
              <a:gd name="connsiteX2" fmla="*/ 660010 w 840318"/>
              <a:gd name="connsiteY2" fmla="*/ 18727 h 1058459"/>
              <a:gd name="connsiteX3" fmla="*/ 840030 w 840318"/>
              <a:gd name="connsiteY3" fmla="*/ 198747 h 1058459"/>
              <a:gd name="connsiteX4" fmla="*/ 161029 w 840318"/>
              <a:gd name="connsiteY4" fmla="*/ 1058459 h 1058459"/>
              <a:gd name="connsiteX5" fmla="*/ 59507 w 840318"/>
              <a:gd name="connsiteY5" fmla="*/ 685841 h 1058459"/>
              <a:gd name="connsiteX0" fmla="*/ 1174389 w 1988899"/>
              <a:gd name="connsiteY0" fmla="*/ 681391 h 1054009"/>
              <a:gd name="connsiteX1" fmla="*/ 6668 w 1988899"/>
              <a:gd name="connsiteY1" fmla="*/ 610457 h 1054009"/>
              <a:gd name="connsiteX2" fmla="*/ 1774892 w 1988899"/>
              <a:gd name="connsiteY2" fmla="*/ 14277 h 1054009"/>
              <a:gd name="connsiteX3" fmla="*/ 1954912 w 1988899"/>
              <a:gd name="connsiteY3" fmla="*/ 194297 h 1054009"/>
              <a:gd name="connsiteX4" fmla="*/ 1275911 w 1988899"/>
              <a:gd name="connsiteY4" fmla="*/ 1054009 h 1054009"/>
              <a:gd name="connsiteX5" fmla="*/ 1174389 w 1988899"/>
              <a:gd name="connsiteY5" fmla="*/ 681391 h 1054009"/>
              <a:gd name="connsiteX0" fmla="*/ 1228674 w 1988593"/>
              <a:gd name="connsiteY0" fmla="*/ 729158 h 1054009"/>
              <a:gd name="connsiteX1" fmla="*/ 6362 w 1988593"/>
              <a:gd name="connsiteY1" fmla="*/ 610457 h 1054009"/>
              <a:gd name="connsiteX2" fmla="*/ 1774586 w 1988593"/>
              <a:gd name="connsiteY2" fmla="*/ 14277 h 1054009"/>
              <a:gd name="connsiteX3" fmla="*/ 1954606 w 1988593"/>
              <a:gd name="connsiteY3" fmla="*/ 194297 h 1054009"/>
              <a:gd name="connsiteX4" fmla="*/ 1275605 w 1988593"/>
              <a:gd name="connsiteY4" fmla="*/ 1054009 h 1054009"/>
              <a:gd name="connsiteX5" fmla="*/ 1228674 w 1988593"/>
              <a:gd name="connsiteY5" fmla="*/ 729158 h 1054009"/>
              <a:gd name="connsiteX0" fmla="*/ 1228674 w 1988593"/>
              <a:gd name="connsiteY0" fmla="*/ 729158 h 1054009"/>
              <a:gd name="connsiteX1" fmla="*/ 6362 w 1988593"/>
              <a:gd name="connsiteY1" fmla="*/ 610457 h 1054009"/>
              <a:gd name="connsiteX2" fmla="*/ 1774586 w 1988593"/>
              <a:gd name="connsiteY2" fmla="*/ 14277 h 1054009"/>
              <a:gd name="connsiteX3" fmla="*/ 1954606 w 1988593"/>
              <a:gd name="connsiteY3" fmla="*/ 194297 h 1054009"/>
              <a:gd name="connsiteX4" fmla="*/ 1275605 w 1988593"/>
              <a:gd name="connsiteY4" fmla="*/ 1054009 h 1054009"/>
              <a:gd name="connsiteX5" fmla="*/ 1228674 w 1988593"/>
              <a:gd name="connsiteY5" fmla="*/ 729158 h 1054009"/>
              <a:gd name="connsiteX0" fmla="*/ 1227967 w 1987886"/>
              <a:gd name="connsiteY0" fmla="*/ 729158 h 1054009"/>
              <a:gd name="connsiteX1" fmla="*/ 5655 w 1987886"/>
              <a:gd name="connsiteY1" fmla="*/ 610457 h 1054009"/>
              <a:gd name="connsiteX2" fmla="*/ 1773879 w 1987886"/>
              <a:gd name="connsiteY2" fmla="*/ 14277 h 1054009"/>
              <a:gd name="connsiteX3" fmla="*/ 1953899 w 1987886"/>
              <a:gd name="connsiteY3" fmla="*/ 194297 h 1054009"/>
              <a:gd name="connsiteX4" fmla="*/ 1274898 w 1987886"/>
              <a:gd name="connsiteY4" fmla="*/ 1054009 h 1054009"/>
              <a:gd name="connsiteX5" fmla="*/ 1227967 w 1987886"/>
              <a:gd name="connsiteY5" fmla="*/ 729158 h 1054009"/>
              <a:gd name="connsiteX0" fmla="*/ 1241557 w 1987828"/>
              <a:gd name="connsiteY0" fmla="*/ 749630 h 1054009"/>
              <a:gd name="connsiteX1" fmla="*/ 5597 w 1987828"/>
              <a:gd name="connsiteY1" fmla="*/ 610457 h 1054009"/>
              <a:gd name="connsiteX2" fmla="*/ 1773821 w 1987828"/>
              <a:gd name="connsiteY2" fmla="*/ 14277 h 1054009"/>
              <a:gd name="connsiteX3" fmla="*/ 1953841 w 1987828"/>
              <a:gd name="connsiteY3" fmla="*/ 194297 h 1054009"/>
              <a:gd name="connsiteX4" fmla="*/ 1274840 w 1987828"/>
              <a:gd name="connsiteY4" fmla="*/ 1054009 h 1054009"/>
              <a:gd name="connsiteX5" fmla="*/ 1241557 w 1987828"/>
              <a:gd name="connsiteY5" fmla="*/ 749630 h 1054009"/>
              <a:gd name="connsiteX0" fmla="*/ 4260961 w 5216027"/>
              <a:gd name="connsiteY0" fmla="*/ 755234 h 1059613"/>
              <a:gd name="connsiteX1" fmla="*/ 2022 w 5216027"/>
              <a:gd name="connsiteY1" fmla="*/ 718420 h 1059613"/>
              <a:gd name="connsiteX2" fmla="*/ 4793225 w 5216027"/>
              <a:gd name="connsiteY2" fmla="*/ 19881 h 1059613"/>
              <a:gd name="connsiteX3" fmla="*/ 4973245 w 5216027"/>
              <a:gd name="connsiteY3" fmla="*/ 199901 h 1059613"/>
              <a:gd name="connsiteX4" fmla="*/ 4294244 w 5216027"/>
              <a:gd name="connsiteY4" fmla="*/ 1059613 h 1059613"/>
              <a:gd name="connsiteX5" fmla="*/ 4260961 w 5216027"/>
              <a:gd name="connsiteY5" fmla="*/ 755234 h 1059613"/>
              <a:gd name="connsiteX0" fmla="*/ 4260679 w 5215745"/>
              <a:gd name="connsiteY0" fmla="*/ 755234 h 1059613"/>
              <a:gd name="connsiteX1" fmla="*/ 1740 w 5215745"/>
              <a:gd name="connsiteY1" fmla="*/ 718420 h 1059613"/>
              <a:gd name="connsiteX2" fmla="*/ 4792943 w 5215745"/>
              <a:gd name="connsiteY2" fmla="*/ 19881 h 1059613"/>
              <a:gd name="connsiteX3" fmla="*/ 4972963 w 5215745"/>
              <a:gd name="connsiteY3" fmla="*/ 199901 h 1059613"/>
              <a:gd name="connsiteX4" fmla="*/ 4293962 w 5215745"/>
              <a:gd name="connsiteY4" fmla="*/ 1059613 h 1059613"/>
              <a:gd name="connsiteX5" fmla="*/ 4260679 w 5215745"/>
              <a:gd name="connsiteY5" fmla="*/ 755234 h 1059613"/>
              <a:gd name="connsiteX0" fmla="*/ 4267782 w 5223342"/>
              <a:gd name="connsiteY0" fmla="*/ 752567 h 1056946"/>
              <a:gd name="connsiteX1" fmla="*/ 2019 w 5223342"/>
              <a:gd name="connsiteY1" fmla="*/ 667986 h 1056946"/>
              <a:gd name="connsiteX2" fmla="*/ 4800046 w 5223342"/>
              <a:gd name="connsiteY2" fmla="*/ 17214 h 1056946"/>
              <a:gd name="connsiteX3" fmla="*/ 4980066 w 5223342"/>
              <a:gd name="connsiteY3" fmla="*/ 197234 h 1056946"/>
              <a:gd name="connsiteX4" fmla="*/ 4301065 w 5223342"/>
              <a:gd name="connsiteY4" fmla="*/ 1056946 h 1056946"/>
              <a:gd name="connsiteX5" fmla="*/ 4267782 w 5223342"/>
              <a:gd name="connsiteY5" fmla="*/ 752567 h 1056946"/>
              <a:gd name="connsiteX0" fmla="*/ 4492940 w 5388925"/>
              <a:gd name="connsiteY0" fmla="*/ 743582 h 1047961"/>
              <a:gd name="connsiteX1" fmla="*/ 227177 w 5388925"/>
              <a:gd name="connsiteY1" fmla="*/ 659001 h 1047961"/>
              <a:gd name="connsiteX2" fmla="*/ 1052866 w 5388925"/>
              <a:gd name="connsiteY2" fmla="*/ 481578 h 1047961"/>
              <a:gd name="connsiteX3" fmla="*/ 5025204 w 5388925"/>
              <a:gd name="connsiteY3" fmla="*/ 8229 h 1047961"/>
              <a:gd name="connsiteX4" fmla="*/ 5205224 w 5388925"/>
              <a:gd name="connsiteY4" fmla="*/ 188249 h 1047961"/>
              <a:gd name="connsiteX5" fmla="*/ 4526223 w 5388925"/>
              <a:gd name="connsiteY5" fmla="*/ 1047961 h 1047961"/>
              <a:gd name="connsiteX6" fmla="*/ 4492940 w 5388925"/>
              <a:gd name="connsiteY6" fmla="*/ 743582 h 1047961"/>
              <a:gd name="connsiteX0" fmla="*/ 4542602 w 5454766"/>
              <a:gd name="connsiteY0" fmla="*/ 794074 h 1098453"/>
              <a:gd name="connsiteX1" fmla="*/ 276839 w 5454766"/>
              <a:gd name="connsiteY1" fmla="*/ 709493 h 1098453"/>
              <a:gd name="connsiteX2" fmla="*/ 877340 w 5454766"/>
              <a:gd name="connsiteY2" fmla="*/ 54398 h 1098453"/>
              <a:gd name="connsiteX3" fmla="*/ 5074866 w 5454766"/>
              <a:gd name="connsiteY3" fmla="*/ 58721 h 1098453"/>
              <a:gd name="connsiteX4" fmla="*/ 5254886 w 5454766"/>
              <a:gd name="connsiteY4" fmla="*/ 238741 h 1098453"/>
              <a:gd name="connsiteX5" fmla="*/ 4575885 w 5454766"/>
              <a:gd name="connsiteY5" fmla="*/ 1098453 h 1098453"/>
              <a:gd name="connsiteX6" fmla="*/ 4542602 w 5454766"/>
              <a:gd name="connsiteY6" fmla="*/ 794074 h 1098453"/>
              <a:gd name="connsiteX0" fmla="*/ 4542602 w 5454766"/>
              <a:gd name="connsiteY0" fmla="*/ 794074 h 1098453"/>
              <a:gd name="connsiteX1" fmla="*/ 276839 w 5454766"/>
              <a:gd name="connsiteY1" fmla="*/ 709493 h 1098453"/>
              <a:gd name="connsiteX2" fmla="*/ 877340 w 5454766"/>
              <a:gd name="connsiteY2" fmla="*/ 54398 h 1098453"/>
              <a:gd name="connsiteX3" fmla="*/ 5074866 w 5454766"/>
              <a:gd name="connsiteY3" fmla="*/ 58721 h 1098453"/>
              <a:gd name="connsiteX4" fmla="*/ 5254886 w 5454766"/>
              <a:gd name="connsiteY4" fmla="*/ 238741 h 1098453"/>
              <a:gd name="connsiteX5" fmla="*/ 4575885 w 5454766"/>
              <a:gd name="connsiteY5" fmla="*/ 1098453 h 1098453"/>
              <a:gd name="connsiteX6" fmla="*/ 4542602 w 5454766"/>
              <a:gd name="connsiteY6" fmla="*/ 794074 h 1098453"/>
              <a:gd name="connsiteX0" fmla="*/ 4544123 w 5456287"/>
              <a:gd name="connsiteY0" fmla="*/ 745083 h 1049462"/>
              <a:gd name="connsiteX1" fmla="*/ 278360 w 5456287"/>
              <a:gd name="connsiteY1" fmla="*/ 660502 h 1049462"/>
              <a:gd name="connsiteX2" fmla="*/ 878861 w 5456287"/>
              <a:gd name="connsiteY2" fmla="*/ 5407 h 1049462"/>
              <a:gd name="connsiteX3" fmla="*/ 5076387 w 5456287"/>
              <a:gd name="connsiteY3" fmla="*/ 9730 h 1049462"/>
              <a:gd name="connsiteX4" fmla="*/ 5256407 w 5456287"/>
              <a:gd name="connsiteY4" fmla="*/ 189750 h 1049462"/>
              <a:gd name="connsiteX5" fmla="*/ 4577406 w 5456287"/>
              <a:gd name="connsiteY5" fmla="*/ 1049462 h 1049462"/>
              <a:gd name="connsiteX6" fmla="*/ 4544123 w 5456287"/>
              <a:gd name="connsiteY6" fmla="*/ 745083 h 1049462"/>
              <a:gd name="connsiteX0" fmla="*/ 4544123 w 5456287"/>
              <a:gd name="connsiteY0" fmla="*/ 745083 h 1049462"/>
              <a:gd name="connsiteX1" fmla="*/ 278360 w 5456287"/>
              <a:gd name="connsiteY1" fmla="*/ 660502 h 1049462"/>
              <a:gd name="connsiteX2" fmla="*/ 878861 w 5456287"/>
              <a:gd name="connsiteY2" fmla="*/ 5407 h 1049462"/>
              <a:gd name="connsiteX3" fmla="*/ 5076387 w 5456287"/>
              <a:gd name="connsiteY3" fmla="*/ 9730 h 1049462"/>
              <a:gd name="connsiteX4" fmla="*/ 5256407 w 5456287"/>
              <a:gd name="connsiteY4" fmla="*/ 189750 h 1049462"/>
              <a:gd name="connsiteX5" fmla="*/ 4577406 w 5456287"/>
              <a:gd name="connsiteY5" fmla="*/ 1049462 h 1049462"/>
              <a:gd name="connsiteX6" fmla="*/ 4544123 w 5456287"/>
              <a:gd name="connsiteY6" fmla="*/ 745083 h 1049462"/>
              <a:gd name="connsiteX0" fmla="*/ 4544123 w 5456287"/>
              <a:gd name="connsiteY0" fmla="*/ 740585 h 1044964"/>
              <a:gd name="connsiteX1" fmla="*/ 278360 w 5456287"/>
              <a:gd name="connsiteY1" fmla="*/ 656004 h 1044964"/>
              <a:gd name="connsiteX2" fmla="*/ 878861 w 5456287"/>
              <a:gd name="connsiteY2" fmla="*/ 909 h 1044964"/>
              <a:gd name="connsiteX3" fmla="*/ 5076387 w 5456287"/>
              <a:gd name="connsiteY3" fmla="*/ 5232 h 1044964"/>
              <a:gd name="connsiteX4" fmla="*/ 5256407 w 5456287"/>
              <a:gd name="connsiteY4" fmla="*/ 185252 h 1044964"/>
              <a:gd name="connsiteX5" fmla="*/ 4577406 w 5456287"/>
              <a:gd name="connsiteY5" fmla="*/ 1044964 h 1044964"/>
              <a:gd name="connsiteX6" fmla="*/ 4544123 w 5456287"/>
              <a:gd name="connsiteY6" fmla="*/ 740585 h 1044964"/>
              <a:gd name="connsiteX0" fmla="*/ 4466774 w 5378938"/>
              <a:gd name="connsiteY0" fmla="*/ 739676 h 1044055"/>
              <a:gd name="connsiteX1" fmla="*/ 201011 w 5378938"/>
              <a:gd name="connsiteY1" fmla="*/ 655095 h 1044055"/>
              <a:gd name="connsiteX2" fmla="*/ 801512 w 5378938"/>
              <a:gd name="connsiteY2" fmla="*/ 0 h 1044055"/>
              <a:gd name="connsiteX3" fmla="*/ 4999038 w 5378938"/>
              <a:gd name="connsiteY3" fmla="*/ 4323 h 1044055"/>
              <a:gd name="connsiteX4" fmla="*/ 5179058 w 5378938"/>
              <a:gd name="connsiteY4" fmla="*/ 184343 h 1044055"/>
              <a:gd name="connsiteX5" fmla="*/ 4500057 w 5378938"/>
              <a:gd name="connsiteY5" fmla="*/ 1044055 h 1044055"/>
              <a:gd name="connsiteX6" fmla="*/ 4466774 w 5378938"/>
              <a:gd name="connsiteY6" fmla="*/ 739676 h 1044055"/>
              <a:gd name="connsiteX0" fmla="*/ 4588218 w 5500382"/>
              <a:gd name="connsiteY0" fmla="*/ 739676 h 1044055"/>
              <a:gd name="connsiteX1" fmla="*/ 322455 w 5500382"/>
              <a:gd name="connsiteY1" fmla="*/ 655095 h 1044055"/>
              <a:gd name="connsiteX2" fmla="*/ 370222 w 5500382"/>
              <a:gd name="connsiteY2" fmla="*/ 232011 h 1044055"/>
              <a:gd name="connsiteX3" fmla="*/ 922956 w 5500382"/>
              <a:gd name="connsiteY3" fmla="*/ 0 h 1044055"/>
              <a:gd name="connsiteX4" fmla="*/ 5120482 w 5500382"/>
              <a:gd name="connsiteY4" fmla="*/ 4323 h 1044055"/>
              <a:gd name="connsiteX5" fmla="*/ 5300502 w 5500382"/>
              <a:gd name="connsiteY5" fmla="*/ 184343 h 1044055"/>
              <a:gd name="connsiteX6" fmla="*/ 4621501 w 5500382"/>
              <a:gd name="connsiteY6" fmla="*/ 1044055 h 1044055"/>
              <a:gd name="connsiteX7" fmla="*/ 4588218 w 5500382"/>
              <a:gd name="connsiteY7" fmla="*/ 739676 h 1044055"/>
              <a:gd name="connsiteX0" fmla="*/ 4540651 w 5452815"/>
              <a:gd name="connsiteY0" fmla="*/ 739676 h 1044055"/>
              <a:gd name="connsiteX1" fmla="*/ 274888 w 5452815"/>
              <a:gd name="connsiteY1" fmla="*/ 655095 h 1044055"/>
              <a:gd name="connsiteX2" fmla="*/ 527372 w 5452815"/>
              <a:gd name="connsiteY2" fmla="*/ 341193 h 1044055"/>
              <a:gd name="connsiteX3" fmla="*/ 875389 w 5452815"/>
              <a:gd name="connsiteY3" fmla="*/ 0 h 1044055"/>
              <a:gd name="connsiteX4" fmla="*/ 5072915 w 5452815"/>
              <a:gd name="connsiteY4" fmla="*/ 4323 h 1044055"/>
              <a:gd name="connsiteX5" fmla="*/ 5252935 w 5452815"/>
              <a:gd name="connsiteY5" fmla="*/ 184343 h 1044055"/>
              <a:gd name="connsiteX6" fmla="*/ 4573934 w 5452815"/>
              <a:gd name="connsiteY6" fmla="*/ 1044055 h 1044055"/>
              <a:gd name="connsiteX7" fmla="*/ 4540651 w 5452815"/>
              <a:gd name="connsiteY7" fmla="*/ 739676 h 1044055"/>
              <a:gd name="connsiteX0" fmla="*/ 4540651 w 5452815"/>
              <a:gd name="connsiteY0" fmla="*/ 739676 h 1044055"/>
              <a:gd name="connsiteX1" fmla="*/ 274888 w 5452815"/>
              <a:gd name="connsiteY1" fmla="*/ 655095 h 1044055"/>
              <a:gd name="connsiteX2" fmla="*/ 527372 w 5452815"/>
              <a:gd name="connsiteY2" fmla="*/ 341193 h 1044055"/>
              <a:gd name="connsiteX3" fmla="*/ 875389 w 5452815"/>
              <a:gd name="connsiteY3" fmla="*/ 0 h 1044055"/>
              <a:gd name="connsiteX4" fmla="*/ 5072915 w 5452815"/>
              <a:gd name="connsiteY4" fmla="*/ 4323 h 1044055"/>
              <a:gd name="connsiteX5" fmla="*/ 5252935 w 5452815"/>
              <a:gd name="connsiteY5" fmla="*/ 184343 h 1044055"/>
              <a:gd name="connsiteX6" fmla="*/ 4573934 w 5452815"/>
              <a:gd name="connsiteY6" fmla="*/ 1044055 h 1044055"/>
              <a:gd name="connsiteX7" fmla="*/ 4540651 w 5452815"/>
              <a:gd name="connsiteY7" fmla="*/ 739676 h 1044055"/>
              <a:gd name="connsiteX0" fmla="*/ 4267783 w 5179947"/>
              <a:gd name="connsiteY0" fmla="*/ 739676 h 1044055"/>
              <a:gd name="connsiteX1" fmla="*/ 2020 w 5179947"/>
              <a:gd name="connsiteY1" fmla="*/ 655095 h 1044055"/>
              <a:gd name="connsiteX2" fmla="*/ 254504 w 5179947"/>
              <a:gd name="connsiteY2" fmla="*/ 341193 h 1044055"/>
              <a:gd name="connsiteX3" fmla="*/ 602521 w 5179947"/>
              <a:gd name="connsiteY3" fmla="*/ 0 h 1044055"/>
              <a:gd name="connsiteX4" fmla="*/ 4800047 w 5179947"/>
              <a:gd name="connsiteY4" fmla="*/ 4323 h 1044055"/>
              <a:gd name="connsiteX5" fmla="*/ 4980067 w 5179947"/>
              <a:gd name="connsiteY5" fmla="*/ 184343 h 1044055"/>
              <a:gd name="connsiteX6" fmla="*/ 4301066 w 5179947"/>
              <a:gd name="connsiteY6" fmla="*/ 1044055 h 1044055"/>
              <a:gd name="connsiteX7" fmla="*/ 4267783 w 5179947"/>
              <a:gd name="connsiteY7" fmla="*/ 739676 h 1044055"/>
              <a:gd name="connsiteX0" fmla="*/ 4397379 w 5309543"/>
              <a:gd name="connsiteY0" fmla="*/ 739676 h 1044055"/>
              <a:gd name="connsiteX1" fmla="*/ 1962 w 5309543"/>
              <a:gd name="connsiteY1" fmla="*/ 798396 h 1044055"/>
              <a:gd name="connsiteX2" fmla="*/ 384100 w 5309543"/>
              <a:gd name="connsiteY2" fmla="*/ 341193 h 1044055"/>
              <a:gd name="connsiteX3" fmla="*/ 732117 w 5309543"/>
              <a:gd name="connsiteY3" fmla="*/ 0 h 1044055"/>
              <a:gd name="connsiteX4" fmla="*/ 4929643 w 5309543"/>
              <a:gd name="connsiteY4" fmla="*/ 4323 h 1044055"/>
              <a:gd name="connsiteX5" fmla="*/ 5109663 w 5309543"/>
              <a:gd name="connsiteY5" fmla="*/ 184343 h 1044055"/>
              <a:gd name="connsiteX6" fmla="*/ 4430662 w 5309543"/>
              <a:gd name="connsiteY6" fmla="*/ 1044055 h 1044055"/>
              <a:gd name="connsiteX7" fmla="*/ 4397379 w 5309543"/>
              <a:gd name="connsiteY7" fmla="*/ 739676 h 1044055"/>
              <a:gd name="connsiteX0" fmla="*/ 4395417 w 5307581"/>
              <a:gd name="connsiteY0" fmla="*/ 739676 h 1044055"/>
              <a:gd name="connsiteX1" fmla="*/ 0 w 5307581"/>
              <a:gd name="connsiteY1" fmla="*/ 798396 h 1044055"/>
              <a:gd name="connsiteX2" fmla="*/ 382138 w 5307581"/>
              <a:gd name="connsiteY2" fmla="*/ 341193 h 1044055"/>
              <a:gd name="connsiteX3" fmla="*/ 730155 w 5307581"/>
              <a:gd name="connsiteY3" fmla="*/ 0 h 1044055"/>
              <a:gd name="connsiteX4" fmla="*/ 4927681 w 5307581"/>
              <a:gd name="connsiteY4" fmla="*/ 4323 h 1044055"/>
              <a:gd name="connsiteX5" fmla="*/ 5107701 w 5307581"/>
              <a:gd name="connsiteY5" fmla="*/ 184343 h 1044055"/>
              <a:gd name="connsiteX6" fmla="*/ 4428700 w 5307581"/>
              <a:gd name="connsiteY6" fmla="*/ 1044055 h 1044055"/>
              <a:gd name="connsiteX7" fmla="*/ 4395417 w 5307581"/>
              <a:gd name="connsiteY7" fmla="*/ 739676 h 1044055"/>
              <a:gd name="connsiteX0" fmla="*/ 4454141 w 5366305"/>
              <a:gd name="connsiteY0" fmla="*/ 739676 h 1044055"/>
              <a:gd name="connsiteX1" fmla="*/ 488629 w 5366305"/>
              <a:gd name="connsiteY1" fmla="*/ 668739 h 1044055"/>
              <a:gd name="connsiteX2" fmla="*/ 58724 w 5366305"/>
              <a:gd name="connsiteY2" fmla="*/ 798396 h 1044055"/>
              <a:gd name="connsiteX3" fmla="*/ 440862 w 5366305"/>
              <a:gd name="connsiteY3" fmla="*/ 341193 h 1044055"/>
              <a:gd name="connsiteX4" fmla="*/ 788879 w 5366305"/>
              <a:gd name="connsiteY4" fmla="*/ 0 h 1044055"/>
              <a:gd name="connsiteX5" fmla="*/ 4986405 w 5366305"/>
              <a:gd name="connsiteY5" fmla="*/ 4323 h 1044055"/>
              <a:gd name="connsiteX6" fmla="*/ 5166425 w 5366305"/>
              <a:gd name="connsiteY6" fmla="*/ 184343 h 1044055"/>
              <a:gd name="connsiteX7" fmla="*/ 4487424 w 5366305"/>
              <a:gd name="connsiteY7" fmla="*/ 1044055 h 1044055"/>
              <a:gd name="connsiteX8" fmla="*/ 4454141 w 5366305"/>
              <a:gd name="connsiteY8" fmla="*/ 739676 h 1044055"/>
              <a:gd name="connsiteX0" fmla="*/ 4504279 w 5416443"/>
              <a:gd name="connsiteY0" fmla="*/ 739676 h 1044055"/>
              <a:gd name="connsiteX1" fmla="*/ 436409 w 5416443"/>
              <a:gd name="connsiteY1" fmla="*/ 723330 h 1044055"/>
              <a:gd name="connsiteX2" fmla="*/ 108862 w 5416443"/>
              <a:gd name="connsiteY2" fmla="*/ 798396 h 1044055"/>
              <a:gd name="connsiteX3" fmla="*/ 491000 w 5416443"/>
              <a:gd name="connsiteY3" fmla="*/ 341193 h 1044055"/>
              <a:gd name="connsiteX4" fmla="*/ 839017 w 5416443"/>
              <a:gd name="connsiteY4" fmla="*/ 0 h 1044055"/>
              <a:gd name="connsiteX5" fmla="*/ 5036543 w 5416443"/>
              <a:gd name="connsiteY5" fmla="*/ 4323 h 1044055"/>
              <a:gd name="connsiteX6" fmla="*/ 5216563 w 5416443"/>
              <a:gd name="connsiteY6" fmla="*/ 184343 h 1044055"/>
              <a:gd name="connsiteX7" fmla="*/ 4537562 w 5416443"/>
              <a:gd name="connsiteY7" fmla="*/ 1044055 h 1044055"/>
              <a:gd name="connsiteX8" fmla="*/ 4504279 w 5416443"/>
              <a:gd name="connsiteY8" fmla="*/ 739676 h 1044055"/>
              <a:gd name="connsiteX0" fmla="*/ 4395417 w 5307581"/>
              <a:gd name="connsiteY0" fmla="*/ 739676 h 1044055"/>
              <a:gd name="connsiteX1" fmla="*/ 32754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395417 w 5307581"/>
              <a:gd name="connsiteY8" fmla="*/ 739676 h 1044055"/>
              <a:gd name="connsiteX0" fmla="*/ 4395417 w 5307581"/>
              <a:gd name="connsiteY0" fmla="*/ 739676 h 1044055"/>
              <a:gd name="connsiteX1" fmla="*/ 32754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395417 w 5307581"/>
              <a:gd name="connsiteY8" fmla="*/ 739676 h 1044055"/>
              <a:gd name="connsiteX0" fmla="*/ 4395417 w 5307581"/>
              <a:gd name="connsiteY0" fmla="*/ 739676 h 1044055"/>
              <a:gd name="connsiteX1" fmla="*/ 17059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395417 w 5307581"/>
              <a:gd name="connsiteY8" fmla="*/ 739676 h 1044055"/>
              <a:gd name="connsiteX0" fmla="*/ 4395417 w 5307581"/>
              <a:gd name="connsiteY0" fmla="*/ 739676 h 1044055"/>
              <a:gd name="connsiteX1" fmla="*/ 17059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395417 w 5307581"/>
              <a:gd name="connsiteY8" fmla="*/ 739676 h 1044055"/>
              <a:gd name="connsiteX0" fmla="*/ 4415889 w 5307581"/>
              <a:gd name="connsiteY0" fmla="*/ 773795 h 1044055"/>
              <a:gd name="connsiteX1" fmla="*/ 17059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415889 w 5307581"/>
              <a:gd name="connsiteY8" fmla="*/ 773795 h 1044055"/>
              <a:gd name="connsiteX0" fmla="*/ 4422712 w 5307581"/>
              <a:gd name="connsiteY0" fmla="*/ 746500 h 1044055"/>
              <a:gd name="connsiteX1" fmla="*/ 17059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422712 w 5307581"/>
              <a:gd name="connsiteY8" fmla="*/ 746500 h 1044055"/>
              <a:gd name="connsiteX0" fmla="*/ 4422712 w 5307581"/>
              <a:gd name="connsiteY0" fmla="*/ 746500 h 1044055"/>
              <a:gd name="connsiteX1" fmla="*/ 170597 w 5307581"/>
              <a:gd name="connsiteY1" fmla="*/ 723330 h 1044055"/>
              <a:gd name="connsiteX2" fmla="*/ 0 w 5307581"/>
              <a:gd name="connsiteY2" fmla="*/ 798396 h 1044055"/>
              <a:gd name="connsiteX3" fmla="*/ 382138 w 5307581"/>
              <a:gd name="connsiteY3" fmla="*/ 341193 h 1044055"/>
              <a:gd name="connsiteX4" fmla="*/ 730155 w 5307581"/>
              <a:gd name="connsiteY4" fmla="*/ 0 h 1044055"/>
              <a:gd name="connsiteX5" fmla="*/ 4927681 w 5307581"/>
              <a:gd name="connsiteY5" fmla="*/ 4323 h 1044055"/>
              <a:gd name="connsiteX6" fmla="*/ 5107701 w 5307581"/>
              <a:gd name="connsiteY6" fmla="*/ 184343 h 1044055"/>
              <a:gd name="connsiteX7" fmla="*/ 4428700 w 5307581"/>
              <a:gd name="connsiteY7" fmla="*/ 1044055 h 1044055"/>
              <a:gd name="connsiteX8" fmla="*/ 4422712 w 5307581"/>
              <a:gd name="connsiteY8" fmla="*/ 746500 h 1044055"/>
              <a:gd name="connsiteX0" fmla="*/ 4422712 w 5108397"/>
              <a:gd name="connsiteY0" fmla="*/ 746500 h 1044055"/>
              <a:gd name="connsiteX1" fmla="*/ 170597 w 5108397"/>
              <a:gd name="connsiteY1" fmla="*/ 723330 h 1044055"/>
              <a:gd name="connsiteX2" fmla="*/ 0 w 5108397"/>
              <a:gd name="connsiteY2" fmla="*/ 798396 h 1044055"/>
              <a:gd name="connsiteX3" fmla="*/ 382138 w 5108397"/>
              <a:gd name="connsiteY3" fmla="*/ 341193 h 1044055"/>
              <a:gd name="connsiteX4" fmla="*/ 730155 w 5108397"/>
              <a:gd name="connsiteY4" fmla="*/ 0 h 1044055"/>
              <a:gd name="connsiteX5" fmla="*/ 4927681 w 5108397"/>
              <a:gd name="connsiteY5" fmla="*/ 4323 h 1044055"/>
              <a:gd name="connsiteX6" fmla="*/ 5107701 w 5108397"/>
              <a:gd name="connsiteY6" fmla="*/ 184343 h 1044055"/>
              <a:gd name="connsiteX7" fmla="*/ 4428700 w 5108397"/>
              <a:gd name="connsiteY7" fmla="*/ 1044055 h 1044055"/>
              <a:gd name="connsiteX8" fmla="*/ 4422712 w 5108397"/>
              <a:gd name="connsiteY8" fmla="*/ 746500 h 1044055"/>
              <a:gd name="connsiteX0" fmla="*/ 4422712 w 5108397"/>
              <a:gd name="connsiteY0" fmla="*/ 746500 h 1044055"/>
              <a:gd name="connsiteX1" fmla="*/ 170597 w 5108397"/>
              <a:gd name="connsiteY1" fmla="*/ 723330 h 1044055"/>
              <a:gd name="connsiteX2" fmla="*/ 0 w 5108397"/>
              <a:gd name="connsiteY2" fmla="*/ 798396 h 1044055"/>
              <a:gd name="connsiteX3" fmla="*/ 382138 w 5108397"/>
              <a:gd name="connsiteY3" fmla="*/ 341193 h 1044055"/>
              <a:gd name="connsiteX4" fmla="*/ 730155 w 5108397"/>
              <a:gd name="connsiteY4" fmla="*/ 0 h 1044055"/>
              <a:gd name="connsiteX5" fmla="*/ 4927681 w 5108397"/>
              <a:gd name="connsiteY5" fmla="*/ 4323 h 1044055"/>
              <a:gd name="connsiteX6" fmla="*/ 5107701 w 5108397"/>
              <a:gd name="connsiteY6" fmla="*/ 184343 h 1044055"/>
              <a:gd name="connsiteX7" fmla="*/ 4428700 w 5108397"/>
              <a:gd name="connsiteY7" fmla="*/ 1044055 h 1044055"/>
              <a:gd name="connsiteX8" fmla="*/ 4422712 w 5108397"/>
              <a:gd name="connsiteY8" fmla="*/ 746500 h 1044055"/>
              <a:gd name="connsiteX0" fmla="*/ 4422712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382138 w 5112540"/>
              <a:gd name="connsiteY3" fmla="*/ 341193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6500 h 1044055"/>
              <a:gd name="connsiteX0" fmla="*/ 4422712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566383 w 5112540"/>
              <a:gd name="connsiteY3" fmla="*/ 109181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6500 h 1044055"/>
              <a:gd name="connsiteX0" fmla="*/ 4422712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566383 w 5112540"/>
              <a:gd name="connsiteY4" fmla="*/ 109181 h 1044055"/>
              <a:gd name="connsiteX5" fmla="*/ 730155 w 5112540"/>
              <a:gd name="connsiteY5" fmla="*/ 0 h 1044055"/>
              <a:gd name="connsiteX6" fmla="*/ 4927681 w 5112540"/>
              <a:gd name="connsiteY6" fmla="*/ 4323 h 1044055"/>
              <a:gd name="connsiteX7" fmla="*/ 5107701 w 5112540"/>
              <a:gd name="connsiteY7" fmla="*/ 184343 h 1044055"/>
              <a:gd name="connsiteX8" fmla="*/ 4428700 w 5112540"/>
              <a:gd name="connsiteY8" fmla="*/ 1044055 h 1044055"/>
              <a:gd name="connsiteX9" fmla="*/ 4422712 w 5112540"/>
              <a:gd name="connsiteY9" fmla="*/ 746500 h 1044055"/>
              <a:gd name="connsiteX0" fmla="*/ 4422712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566383 w 5112540"/>
              <a:gd name="connsiteY4" fmla="*/ 109181 h 1044055"/>
              <a:gd name="connsiteX5" fmla="*/ 730155 w 5112540"/>
              <a:gd name="connsiteY5" fmla="*/ 0 h 1044055"/>
              <a:gd name="connsiteX6" fmla="*/ 4927681 w 5112540"/>
              <a:gd name="connsiteY6" fmla="*/ 4323 h 1044055"/>
              <a:gd name="connsiteX7" fmla="*/ 5107701 w 5112540"/>
              <a:gd name="connsiteY7" fmla="*/ 184343 h 1044055"/>
              <a:gd name="connsiteX8" fmla="*/ 4428700 w 5112540"/>
              <a:gd name="connsiteY8" fmla="*/ 1044055 h 1044055"/>
              <a:gd name="connsiteX9" fmla="*/ 4422712 w 5112540"/>
              <a:gd name="connsiteY9" fmla="*/ 746500 h 1044055"/>
              <a:gd name="connsiteX0" fmla="*/ 4422712 w 5112540"/>
              <a:gd name="connsiteY0" fmla="*/ 771121 h 1068676"/>
              <a:gd name="connsiteX1" fmla="*/ 170597 w 5112540"/>
              <a:gd name="connsiteY1" fmla="*/ 747951 h 1068676"/>
              <a:gd name="connsiteX2" fmla="*/ 0 w 5112540"/>
              <a:gd name="connsiteY2" fmla="*/ 823017 h 1068676"/>
              <a:gd name="connsiteX3" fmla="*/ 607325 w 5112540"/>
              <a:gd name="connsiteY3" fmla="*/ 72387 h 1068676"/>
              <a:gd name="connsiteX4" fmla="*/ 730155 w 5112540"/>
              <a:gd name="connsiteY4" fmla="*/ 24621 h 1068676"/>
              <a:gd name="connsiteX5" fmla="*/ 4927681 w 5112540"/>
              <a:gd name="connsiteY5" fmla="*/ 28944 h 1068676"/>
              <a:gd name="connsiteX6" fmla="*/ 5107701 w 5112540"/>
              <a:gd name="connsiteY6" fmla="*/ 208964 h 1068676"/>
              <a:gd name="connsiteX7" fmla="*/ 4428700 w 5112540"/>
              <a:gd name="connsiteY7" fmla="*/ 1068676 h 1068676"/>
              <a:gd name="connsiteX8" fmla="*/ 4422712 w 5112540"/>
              <a:gd name="connsiteY8" fmla="*/ 771121 h 1068676"/>
              <a:gd name="connsiteX0" fmla="*/ 4422712 w 5112540"/>
              <a:gd name="connsiteY0" fmla="*/ 818314 h 1115869"/>
              <a:gd name="connsiteX1" fmla="*/ 170597 w 5112540"/>
              <a:gd name="connsiteY1" fmla="*/ 795144 h 1115869"/>
              <a:gd name="connsiteX2" fmla="*/ 0 w 5112540"/>
              <a:gd name="connsiteY2" fmla="*/ 870210 h 1115869"/>
              <a:gd name="connsiteX3" fmla="*/ 607325 w 5112540"/>
              <a:gd name="connsiteY3" fmla="*/ 119580 h 1115869"/>
              <a:gd name="connsiteX4" fmla="*/ 730155 w 5112540"/>
              <a:gd name="connsiteY4" fmla="*/ 71814 h 1115869"/>
              <a:gd name="connsiteX5" fmla="*/ 4927681 w 5112540"/>
              <a:gd name="connsiteY5" fmla="*/ 76137 h 1115869"/>
              <a:gd name="connsiteX6" fmla="*/ 5107701 w 5112540"/>
              <a:gd name="connsiteY6" fmla="*/ 256157 h 1115869"/>
              <a:gd name="connsiteX7" fmla="*/ 4428700 w 5112540"/>
              <a:gd name="connsiteY7" fmla="*/ 1115869 h 1115869"/>
              <a:gd name="connsiteX8" fmla="*/ 4422712 w 5112540"/>
              <a:gd name="connsiteY8" fmla="*/ 818314 h 1115869"/>
              <a:gd name="connsiteX0" fmla="*/ 4422712 w 5112540"/>
              <a:gd name="connsiteY0" fmla="*/ 793709 h 1091264"/>
              <a:gd name="connsiteX1" fmla="*/ 170597 w 5112540"/>
              <a:gd name="connsiteY1" fmla="*/ 770539 h 1091264"/>
              <a:gd name="connsiteX2" fmla="*/ 0 w 5112540"/>
              <a:gd name="connsiteY2" fmla="*/ 845605 h 1091264"/>
              <a:gd name="connsiteX3" fmla="*/ 607325 w 5112540"/>
              <a:gd name="connsiteY3" fmla="*/ 94975 h 1091264"/>
              <a:gd name="connsiteX4" fmla="*/ 730155 w 5112540"/>
              <a:gd name="connsiteY4" fmla="*/ 47209 h 1091264"/>
              <a:gd name="connsiteX5" fmla="*/ 4927681 w 5112540"/>
              <a:gd name="connsiteY5" fmla="*/ 51532 h 1091264"/>
              <a:gd name="connsiteX6" fmla="*/ 5107701 w 5112540"/>
              <a:gd name="connsiteY6" fmla="*/ 231552 h 1091264"/>
              <a:gd name="connsiteX7" fmla="*/ 4428700 w 5112540"/>
              <a:gd name="connsiteY7" fmla="*/ 1091264 h 1091264"/>
              <a:gd name="connsiteX8" fmla="*/ 4422712 w 5112540"/>
              <a:gd name="connsiteY8" fmla="*/ 793709 h 1091264"/>
              <a:gd name="connsiteX0" fmla="*/ 4422712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6500 h 1044055"/>
              <a:gd name="connsiteX0" fmla="*/ 4416774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16774 w 5112540"/>
              <a:gd name="connsiteY8" fmla="*/ 746500 h 1044055"/>
              <a:gd name="connsiteX0" fmla="*/ 4416774 w 5112540"/>
              <a:gd name="connsiteY0" fmla="*/ 746500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16774 w 5112540"/>
              <a:gd name="connsiteY8" fmla="*/ 746500 h 1044055"/>
              <a:gd name="connsiteX0" fmla="*/ 4422712 w 5112540"/>
              <a:gd name="connsiteY0" fmla="*/ 740562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0562 h 1044055"/>
              <a:gd name="connsiteX0" fmla="*/ 4422712 w 5112540"/>
              <a:gd name="connsiteY0" fmla="*/ 740562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0562 h 1044055"/>
              <a:gd name="connsiteX0" fmla="*/ 4422712 w 5112540"/>
              <a:gd name="connsiteY0" fmla="*/ 740562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422712 w 5112540"/>
              <a:gd name="connsiteY8" fmla="*/ 740562 h 1044055"/>
              <a:gd name="connsiteX0" fmla="*/ 4333647 w 5112540"/>
              <a:gd name="connsiteY0" fmla="*/ 728687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333647 w 5112540"/>
              <a:gd name="connsiteY8" fmla="*/ 728687 h 1044055"/>
              <a:gd name="connsiteX0" fmla="*/ 4333647 w 5112540"/>
              <a:gd name="connsiteY0" fmla="*/ 728687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333647 w 5112540"/>
              <a:gd name="connsiteY8" fmla="*/ 728687 h 1044055"/>
              <a:gd name="connsiteX0" fmla="*/ 4333647 w 5112540"/>
              <a:gd name="connsiteY0" fmla="*/ 728687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333647 w 5112540"/>
              <a:gd name="connsiteY8" fmla="*/ 728687 h 1044055"/>
              <a:gd name="connsiteX0" fmla="*/ 4339585 w 5112540"/>
              <a:gd name="connsiteY0" fmla="*/ 722749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339585 w 5112540"/>
              <a:gd name="connsiteY8" fmla="*/ 722749 h 1044055"/>
              <a:gd name="connsiteX0" fmla="*/ 4327710 w 5112540"/>
              <a:gd name="connsiteY0" fmla="*/ 722749 h 1044055"/>
              <a:gd name="connsiteX1" fmla="*/ 170597 w 5112540"/>
              <a:gd name="connsiteY1" fmla="*/ 723330 h 1044055"/>
              <a:gd name="connsiteX2" fmla="*/ 0 w 5112540"/>
              <a:gd name="connsiteY2" fmla="*/ 798396 h 1044055"/>
              <a:gd name="connsiteX3" fmla="*/ 607325 w 5112540"/>
              <a:gd name="connsiteY3" fmla="*/ 47766 h 1044055"/>
              <a:gd name="connsiteX4" fmla="*/ 730155 w 5112540"/>
              <a:gd name="connsiteY4" fmla="*/ 0 h 1044055"/>
              <a:gd name="connsiteX5" fmla="*/ 4927681 w 5112540"/>
              <a:gd name="connsiteY5" fmla="*/ 4323 h 1044055"/>
              <a:gd name="connsiteX6" fmla="*/ 5107701 w 5112540"/>
              <a:gd name="connsiteY6" fmla="*/ 184343 h 1044055"/>
              <a:gd name="connsiteX7" fmla="*/ 4428700 w 5112540"/>
              <a:gd name="connsiteY7" fmla="*/ 1044055 h 1044055"/>
              <a:gd name="connsiteX8" fmla="*/ 4327710 w 5112540"/>
              <a:gd name="connsiteY8" fmla="*/ 722749 h 1044055"/>
              <a:gd name="connsiteX0" fmla="*/ 4327710 w 5112540"/>
              <a:gd name="connsiteY0" fmla="*/ 722749 h 1055931"/>
              <a:gd name="connsiteX1" fmla="*/ 170597 w 5112540"/>
              <a:gd name="connsiteY1" fmla="*/ 723330 h 1055931"/>
              <a:gd name="connsiteX2" fmla="*/ 0 w 5112540"/>
              <a:gd name="connsiteY2" fmla="*/ 798396 h 1055931"/>
              <a:gd name="connsiteX3" fmla="*/ 607325 w 5112540"/>
              <a:gd name="connsiteY3" fmla="*/ 47766 h 1055931"/>
              <a:gd name="connsiteX4" fmla="*/ 730155 w 5112540"/>
              <a:gd name="connsiteY4" fmla="*/ 0 h 1055931"/>
              <a:gd name="connsiteX5" fmla="*/ 4927681 w 5112540"/>
              <a:gd name="connsiteY5" fmla="*/ 4323 h 1055931"/>
              <a:gd name="connsiteX6" fmla="*/ 5107701 w 5112540"/>
              <a:gd name="connsiteY6" fmla="*/ 184343 h 1055931"/>
              <a:gd name="connsiteX7" fmla="*/ 4416825 w 5112540"/>
              <a:gd name="connsiteY7" fmla="*/ 1055931 h 1055931"/>
              <a:gd name="connsiteX8" fmla="*/ 4327710 w 5112540"/>
              <a:gd name="connsiteY8" fmla="*/ 722749 h 10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2540" h="1055931">
                <a:moveTo>
                  <a:pt x="4327710" y="722749"/>
                </a:moveTo>
                <a:lnTo>
                  <a:pt x="170597" y="723330"/>
                </a:lnTo>
                <a:cubicBezTo>
                  <a:pt x="59001" y="719469"/>
                  <a:pt x="7961" y="852987"/>
                  <a:pt x="0" y="798396"/>
                </a:cubicBezTo>
                <a:cubicBezTo>
                  <a:pt x="63689" y="699450"/>
                  <a:pt x="512928" y="162635"/>
                  <a:pt x="607325" y="47766"/>
                </a:cubicBezTo>
                <a:cubicBezTo>
                  <a:pt x="637577" y="14091"/>
                  <a:pt x="646199" y="3266"/>
                  <a:pt x="730155" y="0"/>
                </a:cubicBezTo>
                <a:lnTo>
                  <a:pt x="4927681" y="4323"/>
                </a:lnTo>
                <a:cubicBezTo>
                  <a:pt x="5097714" y="927"/>
                  <a:pt x="5126037" y="145258"/>
                  <a:pt x="5107701" y="184343"/>
                </a:cubicBezTo>
                <a:cubicBezTo>
                  <a:pt x="5048421" y="298491"/>
                  <a:pt x="4774375" y="639241"/>
                  <a:pt x="4416825" y="1055931"/>
                </a:cubicBezTo>
                <a:cubicBezTo>
                  <a:pt x="4526843" y="944878"/>
                  <a:pt x="4489179" y="731361"/>
                  <a:pt x="4327710" y="72274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16000">
                <a:schemeClr val="bg2">
                  <a:lumMod val="95000"/>
                </a:schemeClr>
              </a:gs>
              <a:gs pos="67000">
                <a:srgbClr val="B2B2B2"/>
              </a:gs>
              <a:gs pos="85000">
                <a:schemeClr val="tx1">
                  <a:lumMod val="75000"/>
                  <a:lumOff val="25000"/>
                </a:schemeClr>
              </a:gs>
              <a:gs pos="100000">
                <a:srgbClr val="EAEAEA"/>
              </a:gs>
            </a:gsLst>
            <a:lin ang="2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23" name="Freeform 22"/>
          <p:cNvSpPr/>
          <p:nvPr/>
        </p:nvSpPr>
        <p:spPr bwMode="auto">
          <a:xfrm>
            <a:off x="2314985" y="3944460"/>
            <a:ext cx="301599" cy="335218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019" h="527969">
                <a:moveTo>
                  <a:pt x="23722" y="90122"/>
                </a:moveTo>
                <a:cubicBezTo>
                  <a:pt x="-29004" y="174628"/>
                  <a:pt x="11446" y="523486"/>
                  <a:pt x="93063" y="527820"/>
                </a:cubicBezTo>
                <a:cubicBezTo>
                  <a:pt x="174680" y="532154"/>
                  <a:pt x="245462" y="441148"/>
                  <a:pt x="305410" y="397811"/>
                </a:cubicBezTo>
                <a:cubicBezTo>
                  <a:pt x="365359" y="354475"/>
                  <a:pt x="425308" y="319083"/>
                  <a:pt x="452754" y="267801"/>
                </a:cubicBezTo>
                <a:cubicBezTo>
                  <a:pt x="480200" y="216519"/>
                  <a:pt x="477311" y="131291"/>
                  <a:pt x="470088" y="90121"/>
                </a:cubicBezTo>
                <a:cubicBezTo>
                  <a:pt x="462865" y="48951"/>
                  <a:pt x="443725" y="37395"/>
                  <a:pt x="409417" y="20783"/>
                </a:cubicBezTo>
                <a:cubicBezTo>
                  <a:pt x="228849" y="-23998"/>
                  <a:pt x="76448" y="5616"/>
                  <a:pt x="23722" y="9012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24" name="Oval 23"/>
          <p:cNvSpPr/>
          <p:nvPr/>
        </p:nvSpPr>
        <p:spPr bwMode="auto">
          <a:xfrm>
            <a:off x="251520" y="4378710"/>
            <a:ext cx="228597" cy="2285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25" name="Oval 24"/>
          <p:cNvSpPr/>
          <p:nvPr/>
        </p:nvSpPr>
        <p:spPr bwMode="auto">
          <a:xfrm>
            <a:off x="2900248" y="4378710"/>
            <a:ext cx="228597" cy="22859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cxnSp>
        <p:nvCxnSpPr>
          <p:cNvPr id="26" name="Straight Connector 25"/>
          <p:cNvCxnSpPr>
            <a:stCxn id="24" idx="4"/>
            <a:endCxn id="25" idx="4"/>
          </p:cNvCxnSpPr>
          <p:nvPr/>
        </p:nvCxnSpPr>
        <p:spPr bwMode="auto">
          <a:xfrm>
            <a:off x="365819" y="4607307"/>
            <a:ext cx="2648728" cy="0"/>
          </a:xfrm>
          <a:prstGeom prst="line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Isosceles Triangle 36"/>
          <p:cNvSpPr/>
          <p:nvPr/>
        </p:nvSpPr>
        <p:spPr bwMode="auto">
          <a:xfrm>
            <a:off x="2349777" y="2943366"/>
            <a:ext cx="268993" cy="1435345"/>
          </a:xfrm>
          <a:custGeom>
            <a:avLst/>
            <a:gdLst>
              <a:gd name="connsiteX0" fmla="*/ 0 w 576064"/>
              <a:gd name="connsiteY0" fmla="*/ 1709193 h 1709193"/>
              <a:gd name="connsiteX1" fmla="*/ 288032 w 576064"/>
              <a:gd name="connsiteY1" fmla="*/ 0 h 1709193"/>
              <a:gd name="connsiteX2" fmla="*/ 576064 w 576064"/>
              <a:gd name="connsiteY2" fmla="*/ 1709193 h 1709193"/>
              <a:gd name="connsiteX3" fmla="*/ 0 w 576064"/>
              <a:gd name="connsiteY3" fmla="*/ 1709193 h 1709193"/>
              <a:gd name="connsiteX0" fmla="*/ 0 w 299839"/>
              <a:gd name="connsiteY0" fmla="*/ 2252118 h 2252118"/>
              <a:gd name="connsiteX1" fmla="*/ 11807 w 299839"/>
              <a:gd name="connsiteY1" fmla="*/ 0 h 2252118"/>
              <a:gd name="connsiteX2" fmla="*/ 299839 w 299839"/>
              <a:gd name="connsiteY2" fmla="*/ 1709193 h 2252118"/>
              <a:gd name="connsiteX3" fmla="*/ 0 w 299839"/>
              <a:gd name="connsiteY3" fmla="*/ 2252118 h 2252118"/>
              <a:gd name="connsiteX0" fmla="*/ 0 w 423664"/>
              <a:gd name="connsiteY0" fmla="*/ 2252118 h 2252118"/>
              <a:gd name="connsiteX1" fmla="*/ 11807 w 423664"/>
              <a:gd name="connsiteY1" fmla="*/ 0 h 2252118"/>
              <a:gd name="connsiteX2" fmla="*/ 423664 w 423664"/>
              <a:gd name="connsiteY2" fmla="*/ 1528218 h 2252118"/>
              <a:gd name="connsiteX3" fmla="*/ 0 w 423664"/>
              <a:gd name="connsiteY3" fmla="*/ 2252118 h 2252118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22125 w 423664"/>
              <a:gd name="connsiteY3" fmla="*/ 1860080 h 2242593"/>
              <a:gd name="connsiteX4" fmla="*/ 0 w 423664"/>
              <a:gd name="connsiteY4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155450 w 423664"/>
              <a:gd name="connsiteY3" fmla="*/ 1660055 h 2242593"/>
              <a:gd name="connsiteX4" fmla="*/ 0 w 423664"/>
              <a:gd name="connsiteY4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306947 w 423664"/>
              <a:gd name="connsiteY3" fmla="*/ 1588098 h 2242593"/>
              <a:gd name="connsiteX4" fmla="*/ 155450 w 423664"/>
              <a:gd name="connsiteY4" fmla="*/ 1660055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55450 w 423664"/>
              <a:gd name="connsiteY4" fmla="*/ 1660055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46782 w 423664"/>
              <a:gd name="connsiteY4" fmla="*/ 1720726 h 2242593"/>
              <a:gd name="connsiteX5" fmla="*/ 0 w 423664"/>
              <a:gd name="connsiteY5" fmla="*/ 2242593 h 2242593"/>
              <a:gd name="connsiteX0" fmla="*/ 540 w 424204"/>
              <a:gd name="connsiteY0" fmla="*/ 2242593 h 2311348"/>
              <a:gd name="connsiteX1" fmla="*/ 202847 w 424204"/>
              <a:gd name="connsiteY1" fmla="*/ 0 h 2311348"/>
              <a:gd name="connsiteX2" fmla="*/ 424204 w 424204"/>
              <a:gd name="connsiteY2" fmla="*/ 1518693 h 2311348"/>
              <a:gd name="connsiteX3" fmla="*/ 264150 w 424204"/>
              <a:gd name="connsiteY3" fmla="*/ 1566429 h 2311348"/>
              <a:gd name="connsiteX4" fmla="*/ 147322 w 424204"/>
              <a:gd name="connsiteY4" fmla="*/ 1720726 h 2311348"/>
              <a:gd name="connsiteX5" fmla="*/ 540 w 424204"/>
              <a:gd name="connsiteY5" fmla="*/ 2242593 h 2311348"/>
              <a:gd name="connsiteX0" fmla="*/ 936 w 424600"/>
              <a:gd name="connsiteY0" fmla="*/ 2242593 h 2307008"/>
              <a:gd name="connsiteX1" fmla="*/ 203243 w 424600"/>
              <a:gd name="connsiteY1" fmla="*/ 0 h 2307008"/>
              <a:gd name="connsiteX2" fmla="*/ 424600 w 424600"/>
              <a:gd name="connsiteY2" fmla="*/ 1518693 h 2307008"/>
              <a:gd name="connsiteX3" fmla="*/ 264546 w 424600"/>
              <a:gd name="connsiteY3" fmla="*/ 1566429 h 2307008"/>
              <a:gd name="connsiteX4" fmla="*/ 147718 w 424600"/>
              <a:gd name="connsiteY4" fmla="*/ 1720726 h 2307008"/>
              <a:gd name="connsiteX5" fmla="*/ 936 w 424600"/>
              <a:gd name="connsiteY5" fmla="*/ 2242593 h 230700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20780 w 423664"/>
              <a:gd name="connsiteY4" fmla="*/ 1759730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20780 w 423664"/>
              <a:gd name="connsiteY4" fmla="*/ 1759730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25114 w 423664"/>
              <a:gd name="connsiteY4" fmla="*/ 1759730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20781 w 423664"/>
              <a:gd name="connsiteY4" fmla="*/ 1785732 h 2242593"/>
              <a:gd name="connsiteX5" fmla="*/ 0 w 423664"/>
              <a:gd name="connsiteY5" fmla="*/ 2242593 h 224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664" h="2242593">
                <a:moveTo>
                  <a:pt x="0" y="2242593"/>
                </a:moveTo>
                <a:cubicBezTo>
                  <a:pt x="213486" y="25037"/>
                  <a:pt x="17396" y="2227081"/>
                  <a:pt x="202307" y="0"/>
                </a:cubicBezTo>
                <a:lnTo>
                  <a:pt x="423664" y="1518693"/>
                </a:lnTo>
                <a:cubicBezTo>
                  <a:pt x="348644" y="1642946"/>
                  <a:pt x="334296" y="1546183"/>
                  <a:pt x="267944" y="1575096"/>
                </a:cubicBezTo>
                <a:cubicBezTo>
                  <a:pt x="156792" y="1630436"/>
                  <a:pt x="143770" y="1674482"/>
                  <a:pt x="120781" y="1785732"/>
                </a:cubicBezTo>
                <a:cubicBezTo>
                  <a:pt x="97792" y="1896982"/>
                  <a:pt x="146757" y="1996342"/>
                  <a:pt x="0" y="2242593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EBFA"/>
              </a:gs>
            </a:gsLst>
            <a:lin ang="2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28" name="Isosceles Triangle 36"/>
          <p:cNvSpPr/>
          <p:nvPr/>
        </p:nvSpPr>
        <p:spPr bwMode="auto">
          <a:xfrm>
            <a:off x="2350051" y="3920937"/>
            <a:ext cx="260463" cy="446137"/>
          </a:xfrm>
          <a:custGeom>
            <a:avLst/>
            <a:gdLst>
              <a:gd name="connsiteX0" fmla="*/ 0 w 576064"/>
              <a:gd name="connsiteY0" fmla="*/ 1709193 h 1709193"/>
              <a:gd name="connsiteX1" fmla="*/ 288032 w 576064"/>
              <a:gd name="connsiteY1" fmla="*/ 0 h 1709193"/>
              <a:gd name="connsiteX2" fmla="*/ 576064 w 576064"/>
              <a:gd name="connsiteY2" fmla="*/ 1709193 h 1709193"/>
              <a:gd name="connsiteX3" fmla="*/ 0 w 576064"/>
              <a:gd name="connsiteY3" fmla="*/ 1709193 h 1709193"/>
              <a:gd name="connsiteX0" fmla="*/ 0 w 299839"/>
              <a:gd name="connsiteY0" fmla="*/ 2252118 h 2252118"/>
              <a:gd name="connsiteX1" fmla="*/ 11807 w 299839"/>
              <a:gd name="connsiteY1" fmla="*/ 0 h 2252118"/>
              <a:gd name="connsiteX2" fmla="*/ 299839 w 299839"/>
              <a:gd name="connsiteY2" fmla="*/ 1709193 h 2252118"/>
              <a:gd name="connsiteX3" fmla="*/ 0 w 299839"/>
              <a:gd name="connsiteY3" fmla="*/ 2252118 h 2252118"/>
              <a:gd name="connsiteX0" fmla="*/ 0 w 423664"/>
              <a:gd name="connsiteY0" fmla="*/ 2252118 h 2252118"/>
              <a:gd name="connsiteX1" fmla="*/ 11807 w 423664"/>
              <a:gd name="connsiteY1" fmla="*/ 0 h 2252118"/>
              <a:gd name="connsiteX2" fmla="*/ 423664 w 423664"/>
              <a:gd name="connsiteY2" fmla="*/ 1528218 h 2252118"/>
              <a:gd name="connsiteX3" fmla="*/ 0 w 423664"/>
              <a:gd name="connsiteY3" fmla="*/ 2252118 h 2252118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0 w 423664"/>
              <a:gd name="connsiteY3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22125 w 423664"/>
              <a:gd name="connsiteY3" fmla="*/ 1860080 h 2242593"/>
              <a:gd name="connsiteX4" fmla="*/ 0 w 423664"/>
              <a:gd name="connsiteY4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155450 w 423664"/>
              <a:gd name="connsiteY3" fmla="*/ 1660055 h 2242593"/>
              <a:gd name="connsiteX4" fmla="*/ 0 w 423664"/>
              <a:gd name="connsiteY4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306947 w 423664"/>
              <a:gd name="connsiteY3" fmla="*/ 1588098 h 2242593"/>
              <a:gd name="connsiteX4" fmla="*/ 155450 w 423664"/>
              <a:gd name="connsiteY4" fmla="*/ 1660055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55450 w 423664"/>
              <a:gd name="connsiteY4" fmla="*/ 1660055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46782 w 423664"/>
              <a:gd name="connsiteY4" fmla="*/ 1720726 h 2242593"/>
              <a:gd name="connsiteX5" fmla="*/ 0 w 423664"/>
              <a:gd name="connsiteY5" fmla="*/ 2242593 h 2242593"/>
              <a:gd name="connsiteX0" fmla="*/ 540 w 424204"/>
              <a:gd name="connsiteY0" fmla="*/ 2242593 h 2311348"/>
              <a:gd name="connsiteX1" fmla="*/ 202847 w 424204"/>
              <a:gd name="connsiteY1" fmla="*/ 0 h 2311348"/>
              <a:gd name="connsiteX2" fmla="*/ 424204 w 424204"/>
              <a:gd name="connsiteY2" fmla="*/ 1518693 h 2311348"/>
              <a:gd name="connsiteX3" fmla="*/ 264150 w 424204"/>
              <a:gd name="connsiteY3" fmla="*/ 1566429 h 2311348"/>
              <a:gd name="connsiteX4" fmla="*/ 147322 w 424204"/>
              <a:gd name="connsiteY4" fmla="*/ 1720726 h 2311348"/>
              <a:gd name="connsiteX5" fmla="*/ 540 w 424204"/>
              <a:gd name="connsiteY5" fmla="*/ 2242593 h 2311348"/>
              <a:gd name="connsiteX0" fmla="*/ 936 w 424600"/>
              <a:gd name="connsiteY0" fmla="*/ 2242593 h 2307008"/>
              <a:gd name="connsiteX1" fmla="*/ 203243 w 424600"/>
              <a:gd name="connsiteY1" fmla="*/ 0 h 2307008"/>
              <a:gd name="connsiteX2" fmla="*/ 424600 w 424600"/>
              <a:gd name="connsiteY2" fmla="*/ 1518693 h 2307008"/>
              <a:gd name="connsiteX3" fmla="*/ 264546 w 424600"/>
              <a:gd name="connsiteY3" fmla="*/ 1566429 h 2307008"/>
              <a:gd name="connsiteX4" fmla="*/ 147718 w 424600"/>
              <a:gd name="connsiteY4" fmla="*/ 1720726 h 2307008"/>
              <a:gd name="connsiteX5" fmla="*/ 936 w 424600"/>
              <a:gd name="connsiteY5" fmla="*/ 2242593 h 230700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1065 w 424729"/>
              <a:gd name="connsiteY0" fmla="*/ 2242593 h 2310358"/>
              <a:gd name="connsiteX1" fmla="*/ 203372 w 424729"/>
              <a:gd name="connsiteY1" fmla="*/ 0 h 2310358"/>
              <a:gd name="connsiteX2" fmla="*/ 424729 w 424729"/>
              <a:gd name="connsiteY2" fmla="*/ 1518693 h 2310358"/>
              <a:gd name="connsiteX3" fmla="*/ 264675 w 424729"/>
              <a:gd name="connsiteY3" fmla="*/ 1566429 h 2310358"/>
              <a:gd name="connsiteX4" fmla="*/ 139180 w 424729"/>
              <a:gd name="connsiteY4" fmla="*/ 1768397 h 2310358"/>
              <a:gd name="connsiteX5" fmla="*/ 1065 w 424729"/>
              <a:gd name="connsiteY5" fmla="*/ 2242593 h 2310358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3610 w 423664"/>
              <a:gd name="connsiteY3" fmla="*/ 1566429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2242593 h 2242593"/>
              <a:gd name="connsiteX1" fmla="*/ 202307 w 423664"/>
              <a:gd name="connsiteY1" fmla="*/ 0 h 2242593"/>
              <a:gd name="connsiteX2" fmla="*/ 423664 w 423664"/>
              <a:gd name="connsiteY2" fmla="*/ 1518693 h 2242593"/>
              <a:gd name="connsiteX3" fmla="*/ 267944 w 423664"/>
              <a:gd name="connsiteY3" fmla="*/ 1575096 h 2242593"/>
              <a:gd name="connsiteX4" fmla="*/ 138115 w 423664"/>
              <a:gd name="connsiteY4" fmla="*/ 1768397 h 2242593"/>
              <a:gd name="connsiteX5" fmla="*/ 0 w 423664"/>
              <a:gd name="connsiteY5" fmla="*/ 2242593 h 2242593"/>
              <a:gd name="connsiteX0" fmla="*/ 0 w 423664"/>
              <a:gd name="connsiteY0" fmla="*/ 723900 h 723900"/>
              <a:gd name="connsiteX1" fmla="*/ 423664 w 423664"/>
              <a:gd name="connsiteY1" fmla="*/ 0 h 723900"/>
              <a:gd name="connsiteX2" fmla="*/ 267944 w 423664"/>
              <a:gd name="connsiteY2" fmla="*/ 56403 h 723900"/>
              <a:gd name="connsiteX3" fmla="*/ 138115 w 423664"/>
              <a:gd name="connsiteY3" fmla="*/ 249704 h 723900"/>
              <a:gd name="connsiteX4" fmla="*/ 0 w 423664"/>
              <a:gd name="connsiteY4" fmla="*/ 723900 h 723900"/>
              <a:gd name="connsiteX0" fmla="*/ 0 w 423664"/>
              <a:gd name="connsiteY0" fmla="*/ 723900 h 815340"/>
              <a:gd name="connsiteX1" fmla="*/ 423664 w 423664"/>
              <a:gd name="connsiteY1" fmla="*/ 0 h 815340"/>
              <a:gd name="connsiteX2" fmla="*/ 267944 w 423664"/>
              <a:gd name="connsiteY2" fmla="*/ 56403 h 815340"/>
              <a:gd name="connsiteX3" fmla="*/ 138115 w 423664"/>
              <a:gd name="connsiteY3" fmla="*/ 249704 h 815340"/>
              <a:gd name="connsiteX4" fmla="*/ 91440 w 423664"/>
              <a:gd name="connsiteY4" fmla="*/ 815340 h 815340"/>
              <a:gd name="connsiteX0" fmla="*/ 0 w 423664"/>
              <a:gd name="connsiteY0" fmla="*/ 723900 h 723900"/>
              <a:gd name="connsiteX1" fmla="*/ 423664 w 423664"/>
              <a:gd name="connsiteY1" fmla="*/ 0 h 723900"/>
              <a:gd name="connsiteX2" fmla="*/ 267944 w 423664"/>
              <a:gd name="connsiteY2" fmla="*/ 56403 h 723900"/>
              <a:gd name="connsiteX3" fmla="*/ 138115 w 423664"/>
              <a:gd name="connsiteY3" fmla="*/ 249704 h 723900"/>
              <a:gd name="connsiteX4" fmla="*/ 39436 w 423664"/>
              <a:gd name="connsiteY4" fmla="*/ 607325 h 723900"/>
              <a:gd name="connsiteX0" fmla="*/ 424265 w 434759"/>
              <a:gd name="connsiteY0" fmla="*/ 411877 h 607325"/>
              <a:gd name="connsiteX1" fmla="*/ 384228 w 434759"/>
              <a:gd name="connsiteY1" fmla="*/ 0 h 607325"/>
              <a:gd name="connsiteX2" fmla="*/ 228508 w 434759"/>
              <a:gd name="connsiteY2" fmla="*/ 56403 h 607325"/>
              <a:gd name="connsiteX3" fmla="*/ 98679 w 434759"/>
              <a:gd name="connsiteY3" fmla="*/ 249704 h 607325"/>
              <a:gd name="connsiteX4" fmla="*/ 0 w 434759"/>
              <a:gd name="connsiteY4" fmla="*/ 607325 h 607325"/>
              <a:gd name="connsiteX0" fmla="*/ 384228 w 384228"/>
              <a:gd name="connsiteY0" fmla="*/ 0 h 607325"/>
              <a:gd name="connsiteX1" fmla="*/ 228508 w 384228"/>
              <a:gd name="connsiteY1" fmla="*/ 56403 h 607325"/>
              <a:gd name="connsiteX2" fmla="*/ 98679 w 384228"/>
              <a:gd name="connsiteY2" fmla="*/ 249704 h 607325"/>
              <a:gd name="connsiteX3" fmla="*/ 0 w 384228"/>
              <a:gd name="connsiteY3" fmla="*/ 607325 h 607325"/>
              <a:gd name="connsiteX0" fmla="*/ 423231 w 423231"/>
              <a:gd name="connsiteY0" fmla="*/ 0 h 759003"/>
              <a:gd name="connsiteX1" fmla="*/ 267511 w 423231"/>
              <a:gd name="connsiteY1" fmla="*/ 56403 h 759003"/>
              <a:gd name="connsiteX2" fmla="*/ 137682 w 423231"/>
              <a:gd name="connsiteY2" fmla="*/ 249704 h 759003"/>
              <a:gd name="connsiteX3" fmla="*/ 0 w 423231"/>
              <a:gd name="connsiteY3" fmla="*/ 759003 h 759003"/>
              <a:gd name="connsiteX0" fmla="*/ 423231 w 423231"/>
              <a:gd name="connsiteY0" fmla="*/ 0 h 759003"/>
              <a:gd name="connsiteX1" fmla="*/ 267511 w 423231"/>
              <a:gd name="connsiteY1" fmla="*/ 56403 h 759003"/>
              <a:gd name="connsiteX2" fmla="*/ 137682 w 423231"/>
              <a:gd name="connsiteY2" fmla="*/ 249704 h 759003"/>
              <a:gd name="connsiteX3" fmla="*/ 0 w 423231"/>
              <a:gd name="connsiteY3" fmla="*/ 759003 h 759003"/>
              <a:gd name="connsiteX0" fmla="*/ 423231 w 423231"/>
              <a:gd name="connsiteY0" fmla="*/ 0 h 759003"/>
              <a:gd name="connsiteX1" fmla="*/ 267511 w 423231"/>
              <a:gd name="connsiteY1" fmla="*/ 56403 h 759003"/>
              <a:gd name="connsiteX2" fmla="*/ 137682 w 423231"/>
              <a:gd name="connsiteY2" fmla="*/ 249704 h 759003"/>
              <a:gd name="connsiteX3" fmla="*/ 0 w 423231"/>
              <a:gd name="connsiteY3" fmla="*/ 759003 h 759003"/>
              <a:gd name="connsiteX0" fmla="*/ 423231 w 423231"/>
              <a:gd name="connsiteY0" fmla="*/ 0 h 759003"/>
              <a:gd name="connsiteX1" fmla="*/ 267511 w 423231"/>
              <a:gd name="connsiteY1" fmla="*/ 56403 h 759003"/>
              <a:gd name="connsiteX2" fmla="*/ 137682 w 423231"/>
              <a:gd name="connsiteY2" fmla="*/ 249704 h 759003"/>
              <a:gd name="connsiteX3" fmla="*/ 0 w 423231"/>
              <a:gd name="connsiteY3" fmla="*/ 759003 h 759003"/>
              <a:gd name="connsiteX0" fmla="*/ 410230 w 410230"/>
              <a:gd name="connsiteY0" fmla="*/ 3653 h 706319"/>
              <a:gd name="connsiteX1" fmla="*/ 267511 w 410230"/>
              <a:gd name="connsiteY1" fmla="*/ 3719 h 706319"/>
              <a:gd name="connsiteX2" fmla="*/ 137682 w 410230"/>
              <a:gd name="connsiteY2" fmla="*/ 197020 h 706319"/>
              <a:gd name="connsiteX3" fmla="*/ 0 w 410230"/>
              <a:gd name="connsiteY3" fmla="*/ 706319 h 706319"/>
              <a:gd name="connsiteX0" fmla="*/ 410230 w 410230"/>
              <a:gd name="connsiteY0" fmla="*/ 0 h 702666"/>
              <a:gd name="connsiteX1" fmla="*/ 280512 w 410230"/>
              <a:gd name="connsiteY1" fmla="*/ 52070 h 702666"/>
              <a:gd name="connsiteX2" fmla="*/ 137682 w 410230"/>
              <a:gd name="connsiteY2" fmla="*/ 193367 h 702666"/>
              <a:gd name="connsiteX3" fmla="*/ 0 w 410230"/>
              <a:gd name="connsiteY3" fmla="*/ 702666 h 70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230" h="702666">
                <a:moveTo>
                  <a:pt x="410230" y="0"/>
                </a:moveTo>
                <a:cubicBezTo>
                  <a:pt x="335210" y="124253"/>
                  <a:pt x="346864" y="23157"/>
                  <a:pt x="280512" y="52070"/>
                </a:cubicBezTo>
                <a:cubicBezTo>
                  <a:pt x="169360" y="107410"/>
                  <a:pt x="184434" y="84934"/>
                  <a:pt x="137682" y="193367"/>
                </a:cubicBezTo>
                <a:cubicBezTo>
                  <a:pt x="90930" y="301800"/>
                  <a:pt x="146323" y="425647"/>
                  <a:pt x="0" y="702666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cxnSp>
        <p:nvCxnSpPr>
          <p:cNvPr id="29" name="Straight Connector 28"/>
          <p:cNvCxnSpPr>
            <a:stCxn id="27" idx="0"/>
          </p:cNvCxnSpPr>
          <p:nvPr/>
        </p:nvCxnSpPr>
        <p:spPr bwMode="auto">
          <a:xfrm flipV="1">
            <a:off x="2349777" y="2961410"/>
            <a:ext cx="690625" cy="1417300"/>
          </a:xfrm>
          <a:prstGeom prst="line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7" idx="2"/>
          </p:cNvCxnSpPr>
          <p:nvPr/>
        </p:nvCxnSpPr>
        <p:spPr bwMode="auto">
          <a:xfrm flipV="1">
            <a:off x="2618770" y="2961410"/>
            <a:ext cx="421632" cy="953976"/>
          </a:xfrm>
          <a:prstGeom prst="line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8" idx="2"/>
          </p:cNvCxnSpPr>
          <p:nvPr/>
        </p:nvCxnSpPr>
        <p:spPr bwMode="auto">
          <a:xfrm flipV="1">
            <a:off x="2437468" y="2961409"/>
            <a:ext cx="602933" cy="1082300"/>
          </a:xfrm>
          <a:prstGeom prst="line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45"/>
          <p:cNvSpPr/>
          <p:nvPr/>
        </p:nvSpPr>
        <p:spPr bwMode="auto">
          <a:xfrm rot="17709485">
            <a:off x="2924819" y="2902249"/>
            <a:ext cx="239278" cy="118321"/>
          </a:xfrm>
          <a:custGeom>
            <a:avLst/>
            <a:gdLst>
              <a:gd name="connsiteX0" fmla="*/ 0 w 432048"/>
              <a:gd name="connsiteY0" fmla="*/ 0 h 244445"/>
              <a:gd name="connsiteX1" fmla="*/ 432048 w 432048"/>
              <a:gd name="connsiteY1" fmla="*/ 0 h 244445"/>
              <a:gd name="connsiteX2" fmla="*/ 432048 w 432048"/>
              <a:gd name="connsiteY2" fmla="*/ 244445 h 244445"/>
              <a:gd name="connsiteX3" fmla="*/ 0 w 432048"/>
              <a:gd name="connsiteY3" fmla="*/ 244445 h 244445"/>
              <a:gd name="connsiteX4" fmla="*/ 0 w 432048"/>
              <a:gd name="connsiteY4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0 w 436453"/>
              <a:gd name="connsiteY4" fmla="*/ 71730 h 244445"/>
              <a:gd name="connsiteX5" fmla="*/ 4405 w 436453"/>
              <a:gd name="connsiteY5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4334 w 436453"/>
              <a:gd name="connsiteY4" fmla="*/ 145402 h 244445"/>
              <a:gd name="connsiteX5" fmla="*/ 0 w 436453"/>
              <a:gd name="connsiteY5" fmla="*/ 71730 h 244445"/>
              <a:gd name="connsiteX6" fmla="*/ 4405 w 436453"/>
              <a:gd name="connsiteY6" fmla="*/ 0 h 244445"/>
              <a:gd name="connsiteX0" fmla="*/ 8738 w 440786"/>
              <a:gd name="connsiteY0" fmla="*/ 0 h 244445"/>
              <a:gd name="connsiteX1" fmla="*/ 440786 w 440786"/>
              <a:gd name="connsiteY1" fmla="*/ 0 h 244445"/>
              <a:gd name="connsiteX2" fmla="*/ 440786 w 440786"/>
              <a:gd name="connsiteY2" fmla="*/ 244445 h 244445"/>
              <a:gd name="connsiteX3" fmla="*/ 8738 w 440786"/>
              <a:gd name="connsiteY3" fmla="*/ 244445 h 244445"/>
              <a:gd name="connsiteX4" fmla="*/ 8667 w 440786"/>
              <a:gd name="connsiteY4" fmla="*/ 145402 h 244445"/>
              <a:gd name="connsiteX5" fmla="*/ 4333 w 440786"/>
              <a:gd name="connsiteY5" fmla="*/ 71730 h 244445"/>
              <a:gd name="connsiteX6" fmla="*/ 0 w 440786"/>
              <a:gd name="connsiteY6" fmla="*/ 106400 h 244445"/>
              <a:gd name="connsiteX7" fmla="*/ 8738 w 440786"/>
              <a:gd name="connsiteY7" fmla="*/ 0 h 244445"/>
              <a:gd name="connsiteX0" fmla="*/ 90968 w 523016"/>
              <a:gd name="connsiteY0" fmla="*/ 0 h 244445"/>
              <a:gd name="connsiteX1" fmla="*/ 523016 w 523016"/>
              <a:gd name="connsiteY1" fmla="*/ 0 h 244445"/>
              <a:gd name="connsiteX2" fmla="*/ 523016 w 523016"/>
              <a:gd name="connsiteY2" fmla="*/ 244445 h 244445"/>
              <a:gd name="connsiteX3" fmla="*/ 90968 w 523016"/>
              <a:gd name="connsiteY3" fmla="*/ 244445 h 244445"/>
              <a:gd name="connsiteX4" fmla="*/ 90897 w 523016"/>
              <a:gd name="connsiteY4" fmla="*/ 145402 h 244445"/>
              <a:gd name="connsiteX5" fmla="*/ 86563 w 523016"/>
              <a:gd name="connsiteY5" fmla="*/ 71730 h 244445"/>
              <a:gd name="connsiteX6" fmla="*/ 0 w 523016"/>
              <a:gd name="connsiteY6" fmla="*/ 109689 h 244445"/>
              <a:gd name="connsiteX7" fmla="*/ 90968 w 523016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51583 w 574599"/>
              <a:gd name="connsiteY6" fmla="*/ 109689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99822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86665 h 244445"/>
              <a:gd name="connsiteX7" fmla="*/ 142551 w 574599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0 w 653540"/>
              <a:gd name="connsiteY5" fmla="*/ 98044 h 244445"/>
              <a:gd name="connsiteX6" fmla="*/ 219333 w 653540"/>
              <a:gd name="connsiteY6" fmla="*/ 86665 h 244445"/>
              <a:gd name="connsiteX7" fmla="*/ 221492 w 653540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118880 w 653540"/>
              <a:gd name="connsiteY5" fmla="*/ 128208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92567 w 653540"/>
              <a:gd name="connsiteY7" fmla="*/ 26243 h 244445"/>
              <a:gd name="connsiteX8" fmla="*/ 219333 w 653540"/>
              <a:gd name="connsiteY8" fmla="*/ 86665 h 244445"/>
              <a:gd name="connsiteX9" fmla="*/ 221492 w 653540"/>
              <a:gd name="connsiteY9" fmla="*/ 0 h 244445"/>
              <a:gd name="connsiteX0" fmla="*/ 142082 w 574130"/>
              <a:gd name="connsiteY0" fmla="*/ 0 h 244445"/>
              <a:gd name="connsiteX1" fmla="*/ 574130 w 574130"/>
              <a:gd name="connsiteY1" fmla="*/ 0 h 244445"/>
              <a:gd name="connsiteX2" fmla="*/ 574130 w 574130"/>
              <a:gd name="connsiteY2" fmla="*/ 244445 h 244445"/>
              <a:gd name="connsiteX3" fmla="*/ 142082 w 574130"/>
              <a:gd name="connsiteY3" fmla="*/ 244445 h 244445"/>
              <a:gd name="connsiteX4" fmla="*/ 142011 w 574130"/>
              <a:gd name="connsiteY4" fmla="*/ 145402 h 244445"/>
              <a:gd name="connsiteX5" fmla="*/ 0 w 574130"/>
              <a:gd name="connsiteY5" fmla="*/ 207149 h 244445"/>
              <a:gd name="connsiteX6" fmla="*/ 13157 w 574130"/>
              <a:gd name="connsiteY6" fmla="*/ 26243 h 244445"/>
              <a:gd name="connsiteX7" fmla="*/ 139923 w 574130"/>
              <a:gd name="connsiteY7" fmla="*/ 86665 h 244445"/>
              <a:gd name="connsiteX8" fmla="*/ 142082 w 574130"/>
              <a:gd name="connsiteY8" fmla="*/ 0 h 244445"/>
              <a:gd name="connsiteX0" fmla="*/ 145371 w 577419"/>
              <a:gd name="connsiteY0" fmla="*/ 0 h 244445"/>
              <a:gd name="connsiteX1" fmla="*/ 577419 w 577419"/>
              <a:gd name="connsiteY1" fmla="*/ 0 h 244445"/>
              <a:gd name="connsiteX2" fmla="*/ 577419 w 577419"/>
              <a:gd name="connsiteY2" fmla="*/ 244445 h 244445"/>
              <a:gd name="connsiteX3" fmla="*/ 145371 w 577419"/>
              <a:gd name="connsiteY3" fmla="*/ 244445 h 244445"/>
              <a:gd name="connsiteX4" fmla="*/ 145300 w 577419"/>
              <a:gd name="connsiteY4" fmla="*/ 145402 h 244445"/>
              <a:gd name="connsiteX5" fmla="*/ 3289 w 577419"/>
              <a:gd name="connsiteY5" fmla="*/ 207149 h 244445"/>
              <a:gd name="connsiteX6" fmla="*/ 0 w 577419"/>
              <a:gd name="connsiteY6" fmla="*/ 26243 h 244445"/>
              <a:gd name="connsiteX7" fmla="*/ 143212 w 577419"/>
              <a:gd name="connsiteY7" fmla="*/ 86665 h 244445"/>
              <a:gd name="connsiteX8" fmla="*/ 145371 w 577419"/>
              <a:gd name="connsiteY8" fmla="*/ 0 h 244445"/>
              <a:gd name="connsiteX0" fmla="*/ 152045 w 584093"/>
              <a:gd name="connsiteY0" fmla="*/ 0 h 244445"/>
              <a:gd name="connsiteX1" fmla="*/ 584093 w 584093"/>
              <a:gd name="connsiteY1" fmla="*/ 0 h 244445"/>
              <a:gd name="connsiteX2" fmla="*/ 584093 w 584093"/>
              <a:gd name="connsiteY2" fmla="*/ 244445 h 244445"/>
              <a:gd name="connsiteX3" fmla="*/ 152045 w 584093"/>
              <a:gd name="connsiteY3" fmla="*/ 244445 h 244445"/>
              <a:gd name="connsiteX4" fmla="*/ 151974 w 584093"/>
              <a:gd name="connsiteY4" fmla="*/ 145402 h 244445"/>
              <a:gd name="connsiteX5" fmla="*/ 95 w 584093"/>
              <a:gd name="connsiteY5" fmla="*/ 207149 h 244445"/>
              <a:gd name="connsiteX6" fmla="*/ 6674 w 584093"/>
              <a:gd name="connsiteY6" fmla="*/ 26243 h 244445"/>
              <a:gd name="connsiteX7" fmla="*/ 149886 w 584093"/>
              <a:gd name="connsiteY7" fmla="*/ 86665 h 244445"/>
              <a:gd name="connsiteX8" fmla="*/ 152045 w 584093"/>
              <a:gd name="connsiteY8" fmla="*/ 0 h 244445"/>
              <a:gd name="connsiteX0" fmla="*/ 145688 w 577736"/>
              <a:gd name="connsiteY0" fmla="*/ 0 h 244445"/>
              <a:gd name="connsiteX1" fmla="*/ 577736 w 577736"/>
              <a:gd name="connsiteY1" fmla="*/ 0 h 244445"/>
              <a:gd name="connsiteX2" fmla="*/ 577736 w 577736"/>
              <a:gd name="connsiteY2" fmla="*/ 244445 h 244445"/>
              <a:gd name="connsiteX3" fmla="*/ 145688 w 577736"/>
              <a:gd name="connsiteY3" fmla="*/ 244445 h 244445"/>
              <a:gd name="connsiteX4" fmla="*/ 145617 w 577736"/>
              <a:gd name="connsiteY4" fmla="*/ 145402 h 244445"/>
              <a:gd name="connsiteX5" fmla="*/ 317 w 577736"/>
              <a:gd name="connsiteY5" fmla="*/ 207149 h 244445"/>
              <a:gd name="connsiteX6" fmla="*/ 317 w 577736"/>
              <a:gd name="connsiteY6" fmla="*/ 26243 h 244445"/>
              <a:gd name="connsiteX7" fmla="*/ 143529 w 577736"/>
              <a:gd name="connsiteY7" fmla="*/ 86665 h 244445"/>
              <a:gd name="connsiteX8" fmla="*/ 145688 w 577736"/>
              <a:gd name="connsiteY8" fmla="*/ 0 h 244445"/>
              <a:gd name="connsiteX0" fmla="*/ 148805 w 580853"/>
              <a:gd name="connsiteY0" fmla="*/ 0 h 244445"/>
              <a:gd name="connsiteX1" fmla="*/ 580853 w 580853"/>
              <a:gd name="connsiteY1" fmla="*/ 0 h 244445"/>
              <a:gd name="connsiteX2" fmla="*/ 580853 w 580853"/>
              <a:gd name="connsiteY2" fmla="*/ 244445 h 244445"/>
              <a:gd name="connsiteX3" fmla="*/ 148805 w 580853"/>
              <a:gd name="connsiteY3" fmla="*/ 244445 h 244445"/>
              <a:gd name="connsiteX4" fmla="*/ 148734 w 580853"/>
              <a:gd name="connsiteY4" fmla="*/ 145402 h 244445"/>
              <a:gd name="connsiteX5" fmla="*/ 145 w 580853"/>
              <a:gd name="connsiteY5" fmla="*/ 207149 h 244445"/>
              <a:gd name="connsiteX6" fmla="*/ 3434 w 580853"/>
              <a:gd name="connsiteY6" fmla="*/ 26243 h 244445"/>
              <a:gd name="connsiteX7" fmla="*/ 146646 w 580853"/>
              <a:gd name="connsiteY7" fmla="*/ 86665 h 244445"/>
              <a:gd name="connsiteX8" fmla="*/ 148805 w 580853"/>
              <a:gd name="connsiteY8" fmla="*/ 0 h 24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853" h="244445">
                <a:moveTo>
                  <a:pt x="148805" y="0"/>
                </a:moveTo>
                <a:lnTo>
                  <a:pt x="580853" y="0"/>
                </a:lnTo>
                <a:lnTo>
                  <a:pt x="580853" y="244445"/>
                </a:lnTo>
                <a:lnTo>
                  <a:pt x="148805" y="244445"/>
                </a:lnTo>
                <a:cubicBezTo>
                  <a:pt x="148781" y="211431"/>
                  <a:pt x="148758" y="178416"/>
                  <a:pt x="148734" y="145402"/>
                </a:cubicBezTo>
                <a:lnTo>
                  <a:pt x="145" y="207149"/>
                </a:lnTo>
                <a:cubicBezTo>
                  <a:pt x="-951" y="146847"/>
                  <a:pt x="4530" y="86545"/>
                  <a:pt x="3434" y="26243"/>
                </a:cubicBezTo>
                <a:lnTo>
                  <a:pt x="146646" y="86665"/>
                </a:lnTo>
                <a:cubicBezTo>
                  <a:pt x="147366" y="53391"/>
                  <a:pt x="148085" y="33274"/>
                  <a:pt x="148805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 dirty="0"/>
          </a:p>
        </p:txBody>
      </p:sp>
      <p:sp>
        <p:nvSpPr>
          <p:cNvPr id="33" name="Freeform 32"/>
          <p:cNvSpPr/>
          <p:nvPr/>
        </p:nvSpPr>
        <p:spPr bwMode="auto">
          <a:xfrm rot="2125220">
            <a:off x="2075996" y="4165220"/>
            <a:ext cx="124659" cy="186201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019" h="527969">
                <a:moveTo>
                  <a:pt x="23722" y="90122"/>
                </a:moveTo>
                <a:cubicBezTo>
                  <a:pt x="-29004" y="174628"/>
                  <a:pt x="11446" y="523486"/>
                  <a:pt x="93063" y="527820"/>
                </a:cubicBezTo>
                <a:cubicBezTo>
                  <a:pt x="174680" y="532154"/>
                  <a:pt x="245462" y="441148"/>
                  <a:pt x="305410" y="397811"/>
                </a:cubicBezTo>
                <a:cubicBezTo>
                  <a:pt x="365359" y="354475"/>
                  <a:pt x="425308" y="319083"/>
                  <a:pt x="452754" y="267801"/>
                </a:cubicBezTo>
                <a:cubicBezTo>
                  <a:pt x="480200" y="216519"/>
                  <a:pt x="477311" y="131291"/>
                  <a:pt x="470088" y="90121"/>
                </a:cubicBezTo>
                <a:cubicBezTo>
                  <a:pt x="462865" y="48951"/>
                  <a:pt x="443725" y="37395"/>
                  <a:pt x="409417" y="20783"/>
                </a:cubicBezTo>
                <a:cubicBezTo>
                  <a:pt x="228849" y="-23998"/>
                  <a:pt x="76448" y="5616"/>
                  <a:pt x="23722" y="9012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4" name="Freeform 33"/>
          <p:cNvSpPr/>
          <p:nvPr/>
        </p:nvSpPr>
        <p:spPr bwMode="auto">
          <a:xfrm rot="2787095">
            <a:off x="1999263" y="3979744"/>
            <a:ext cx="139383" cy="151115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019" h="527969">
                <a:moveTo>
                  <a:pt x="23722" y="90122"/>
                </a:moveTo>
                <a:cubicBezTo>
                  <a:pt x="-29004" y="174628"/>
                  <a:pt x="11446" y="523486"/>
                  <a:pt x="93063" y="527820"/>
                </a:cubicBezTo>
                <a:cubicBezTo>
                  <a:pt x="174680" y="532154"/>
                  <a:pt x="245462" y="441148"/>
                  <a:pt x="305410" y="397811"/>
                </a:cubicBezTo>
                <a:cubicBezTo>
                  <a:pt x="365359" y="354475"/>
                  <a:pt x="425308" y="319083"/>
                  <a:pt x="452754" y="267801"/>
                </a:cubicBezTo>
                <a:cubicBezTo>
                  <a:pt x="480200" y="216519"/>
                  <a:pt x="477311" y="131291"/>
                  <a:pt x="470088" y="90121"/>
                </a:cubicBezTo>
                <a:cubicBezTo>
                  <a:pt x="462865" y="48951"/>
                  <a:pt x="443725" y="37395"/>
                  <a:pt x="409417" y="20783"/>
                </a:cubicBezTo>
                <a:cubicBezTo>
                  <a:pt x="228849" y="-23998"/>
                  <a:pt x="76448" y="5616"/>
                  <a:pt x="23722" y="9012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5" name="Freeform 34"/>
          <p:cNvSpPr/>
          <p:nvPr/>
        </p:nvSpPr>
        <p:spPr bwMode="auto">
          <a:xfrm rot="6424949">
            <a:off x="1838898" y="4188084"/>
            <a:ext cx="123203" cy="99554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6" name="Freeform 35"/>
          <p:cNvSpPr/>
          <p:nvPr/>
        </p:nvSpPr>
        <p:spPr bwMode="auto">
          <a:xfrm>
            <a:off x="1029871" y="3955936"/>
            <a:ext cx="278144" cy="302385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7" name="Freeform 36"/>
          <p:cNvSpPr/>
          <p:nvPr/>
        </p:nvSpPr>
        <p:spPr bwMode="auto">
          <a:xfrm rot="3531586">
            <a:off x="1747468" y="3964734"/>
            <a:ext cx="185982" cy="234389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8" name="Freeform 37"/>
          <p:cNvSpPr/>
          <p:nvPr/>
        </p:nvSpPr>
        <p:spPr bwMode="auto">
          <a:xfrm rot="17293910">
            <a:off x="1664443" y="4102147"/>
            <a:ext cx="121197" cy="289363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39" name="Freeform 38"/>
          <p:cNvSpPr/>
          <p:nvPr/>
        </p:nvSpPr>
        <p:spPr bwMode="auto">
          <a:xfrm>
            <a:off x="1552934" y="3968658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40" name="Freeform 39"/>
          <p:cNvSpPr/>
          <p:nvPr/>
        </p:nvSpPr>
        <p:spPr bwMode="auto">
          <a:xfrm>
            <a:off x="1319543" y="4095635"/>
            <a:ext cx="222020" cy="151192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41" name="Freeform 40"/>
          <p:cNvSpPr/>
          <p:nvPr/>
        </p:nvSpPr>
        <p:spPr bwMode="auto">
          <a:xfrm rot="19988469">
            <a:off x="1331458" y="3942739"/>
            <a:ext cx="148417" cy="108008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  <a:gd name="connsiteX0" fmla="*/ 40658 w 433293"/>
              <a:gd name="connsiteY0" fmla="*/ 116947 h 476227"/>
              <a:gd name="connsiteX1" fmla="*/ 48291 w 433293"/>
              <a:gd name="connsiteY1" fmla="*/ 476107 h 476227"/>
              <a:gd name="connsiteX2" fmla="*/ 260638 w 433293"/>
              <a:gd name="connsiteY2" fmla="*/ 346098 h 476227"/>
              <a:gd name="connsiteX3" fmla="*/ 391584 w 433293"/>
              <a:gd name="connsiteY3" fmla="*/ 361532 h 476227"/>
              <a:gd name="connsiteX4" fmla="*/ 425316 w 433293"/>
              <a:gd name="connsiteY4" fmla="*/ 38408 h 476227"/>
              <a:gd name="connsiteX5" fmla="*/ 258059 w 433293"/>
              <a:gd name="connsiteY5" fmla="*/ 13949 h 476227"/>
              <a:gd name="connsiteX6" fmla="*/ 40658 w 433293"/>
              <a:gd name="connsiteY6" fmla="*/ 116947 h 476227"/>
              <a:gd name="connsiteX0" fmla="*/ 40658 w 435538"/>
              <a:gd name="connsiteY0" fmla="*/ 116947 h 476225"/>
              <a:gd name="connsiteX1" fmla="*/ 48291 w 435538"/>
              <a:gd name="connsiteY1" fmla="*/ 476107 h 476225"/>
              <a:gd name="connsiteX2" fmla="*/ 181494 w 435538"/>
              <a:gd name="connsiteY2" fmla="*/ 345564 h 476225"/>
              <a:gd name="connsiteX3" fmla="*/ 391584 w 435538"/>
              <a:gd name="connsiteY3" fmla="*/ 361532 h 476225"/>
              <a:gd name="connsiteX4" fmla="*/ 425316 w 435538"/>
              <a:gd name="connsiteY4" fmla="*/ 38408 h 476225"/>
              <a:gd name="connsiteX5" fmla="*/ 258059 w 435538"/>
              <a:gd name="connsiteY5" fmla="*/ 13949 h 476225"/>
              <a:gd name="connsiteX6" fmla="*/ 40658 w 435538"/>
              <a:gd name="connsiteY6" fmla="*/ 116947 h 476225"/>
              <a:gd name="connsiteX0" fmla="*/ 40658 w 428705"/>
              <a:gd name="connsiteY0" fmla="*/ 116947 h 476210"/>
              <a:gd name="connsiteX1" fmla="*/ 48291 w 428705"/>
              <a:gd name="connsiteY1" fmla="*/ 476107 h 476210"/>
              <a:gd name="connsiteX2" fmla="*/ 181494 w 428705"/>
              <a:gd name="connsiteY2" fmla="*/ 345564 h 476210"/>
              <a:gd name="connsiteX3" fmla="*/ 355603 w 428705"/>
              <a:gd name="connsiteY3" fmla="*/ 454862 h 476210"/>
              <a:gd name="connsiteX4" fmla="*/ 425316 w 428705"/>
              <a:gd name="connsiteY4" fmla="*/ 38408 h 476210"/>
              <a:gd name="connsiteX5" fmla="*/ 258059 w 428705"/>
              <a:gd name="connsiteY5" fmla="*/ 13949 h 476210"/>
              <a:gd name="connsiteX6" fmla="*/ 40658 w 428705"/>
              <a:gd name="connsiteY6" fmla="*/ 116947 h 476210"/>
              <a:gd name="connsiteX0" fmla="*/ 40658 w 368717"/>
              <a:gd name="connsiteY0" fmla="*/ 116947 h 476210"/>
              <a:gd name="connsiteX1" fmla="*/ 48291 w 368717"/>
              <a:gd name="connsiteY1" fmla="*/ 476107 h 476210"/>
              <a:gd name="connsiteX2" fmla="*/ 181494 w 368717"/>
              <a:gd name="connsiteY2" fmla="*/ 345564 h 476210"/>
              <a:gd name="connsiteX3" fmla="*/ 355603 w 368717"/>
              <a:gd name="connsiteY3" fmla="*/ 454862 h 476210"/>
              <a:gd name="connsiteX4" fmla="*/ 345360 w 368717"/>
              <a:gd name="connsiteY4" fmla="*/ 245806 h 476210"/>
              <a:gd name="connsiteX5" fmla="*/ 258059 w 368717"/>
              <a:gd name="connsiteY5" fmla="*/ 13949 h 476210"/>
              <a:gd name="connsiteX6" fmla="*/ 40658 w 368717"/>
              <a:gd name="connsiteY6" fmla="*/ 116947 h 47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" h="476210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130275" y="349105"/>
                  <a:pt x="181494" y="345564"/>
                </a:cubicBezTo>
                <a:cubicBezTo>
                  <a:pt x="232713" y="342023"/>
                  <a:pt x="328292" y="471488"/>
                  <a:pt x="355603" y="454862"/>
                </a:cubicBezTo>
                <a:cubicBezTo>
                  <a:pt x="382914" y="438236"/>
                  <a:pt x="361617" y="319292"/>
                  <a:pt x="345360" y="245806"/>
                </a:cubicBezTo>
                <a:cubicBezTo>
                  <a:pt x="329103" y="172320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42" name="Freeform 41"/>
          <p:cNvSpPr/>
          <p:nvPr/>
        </p:nvSpPr>
        <p:spPr bwMode="auto">
          <a:xfrm rot="10093023">
            <a:off x="1319217" y="4238217"/>
            <a:ext cx="233879" cy="114146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  <a:gd name="connsiteX0" fmla="*/ 40658 w 433293"/>
              <a:gd name="connsiteY0" fmla="*/ 116947 h 476227"/>
              <a:gd name="connsiteX1" fmla="*/ 48291 w 433293"/>
              <a:gd name="connsiteY1" fmla="*/ 476107 h 476227"/>
              <a:gd name="connsiteX2" fmla="*/ 260638 w 433293"/>
              <a:gd name="connsiteY2" fmla="*/ 346098 h 476227"/>
              <a:gd name="connsiteX3" fmla="*/ 391584 w 433293"/>
              <a:gd name="connsiteY3" fmla="*/ 361532 h 476227"/>
              <a:gd name="connsiteX4" fmla="*/ 425316 w 433293"/>
              <a:gd name="connsiteY4" fmla="*/ 38408 h 476227"/>
              <a:gd name="connsiteX5" fmla="*/ 258059 w 433293"/>
              <a:gd name="connsiteY5" fmla="*/ 13949 h 476227"/>
              <a:gd name="connsiteX6" fmla="*/ 40658 w 433293"/>
              <a:gd name="connsiteY6" fmla="*/ 116947 h 476227"/>
              <a:gd name="connsiteX0" fmla="*/ 40658 w 435538"/>
              <a:gd name="connsiteY0" fmla="*/ 116947 h 476225"/>
              <a:gd name="connsiteX1" fmla="*/ 48291 w 435538"/>
              <a:gd name="connsiteY1" fmla="*/ 476107 h 476225"/>
              <a:gd name="connsiteX2" fmla="*/ 181494 w 435538"/>
              <a:gd name="connsiteY2" fmla="*/ 345564 h 476225"/>
              <a:gd name="connsiteX3" fmla="*/ 391584 w 435538"/>
              <a:gd name="connsiteY3" fmla="*/ 361532 h 476225"/>
              <a:gd name="connsiteX4" fmla="*/ 425316 w 435538"/>
              <a:gd name="connsiteY4" fmla="*/ 38408 h 476225"/>
              <a:gd name="connsiteX5" fmla="*/ 258059 w 435538"/>
              <a:gd name="connsiteY5" fmla="*/ 13949 h 476225"/>
              <a:gd name="connsiteX6" fmla="*/ 40658 w 435538"/>
              <a:gd name="connsiteY6" fmla="*/ 116947 h 476225"/>
              <a:gd name="connsiteX0" fmla="*/ 40658 w 428705"/>
              <a:gd name="connsiteY0" fmla="*/ 116947 h 476210"/>
              <a:gd name="connsiteX1" fmla="*/ 48291 w 428705"/>
              <a:gd name="connsiteY1" fmla="*/ 476107 h 476210"/>
              <a:gd name="connsiteX2" fmla="*/ 181494 w 428705"/>
              <a:gd name="connsiteY2" fmla="*/ 345564 h 476210"/>
              <a:gd name="connsiteX3" fmla="*/ 355603 w 428705"/>
              <a:gd name="connsiteY3" fmla="*/ 454862 h 476210"/>
              <a:gd name="connsiteX4" fmla="*/ 425316 w 428705"/>
              <a:gd name="connsiteY4" fmla="*/ 38408 h 476210"/>
              <a:gd name="connsiteX5" fmla="*/ 258059 w 428705"/>
              <a:gd name="connsiteY5" fmla="*/ 13949 h 476210"/>
              <a:gd name="connsiteX6" fmla="*/ 40658 w 428705"/>
              <a:gd name="connsiteY6" fmla="*/ 116947 h 476210"/>
              <a:gd name="connsiteX0" fmla="*/ 40658 w 368717"/>
              <a:gd name="connsiteY0" fmla="*/ 116947 h 476210"/>
              <a:gd name="connsiteX1" fmla="*/ 48291 w 368717"/>
              <a:gd name="connsiteY1" fmla="*/ 476107 h 476210"/>
              <a:gd name="connsiteX2" fmla="*/ 181494 w 368717"/>
              <a:gd name="connsiteY2" fmla="*/ 345564 h 476210"/>
              <a:gd name="connsiteX3" fmla="*/ 355603 w 368717"/>
              <a:gd name="connsiteY3" fmla="*/ 454862 h 476210"/>
              <a:gd name="connsiteX4" fmla="*/ 345360 w 368717"/>
              <a:gd name="connsiteY4" fmla="*/ 245806 h 476210"/>
              <a:gd name="connsiteX5" fmla="*/ 258059 w 368717"/>
              <a:gd name="connsiteY5" fmla="*/ 13949 h 476210"/>
              <a:gd name="connsiteX6" fmla="*/ 40658 w 368717"/>
              <a:gd name="connsiteY6" fmla="*/ 116947 h 47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" h="476210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130275" y="349105"/>
                  <a:pt x="181494" y="345564"/>
                </a:cubicBezTo>
                <a:cubicBezTo>
                  <a:pt x="232713" y="342023"/>
                  <a:pt x="328292" y="471488"/>
                  <a:pt x="355603" y="454862"/>
                </a:cubicBezTo>
                <a:cubicBezTo>
                  <a:pt x="382914" y="438236"/>
                  <a:pt x="361617" y="319292"/>
                  <a:pt x="345360" y="245806"/>
                </a:cubicBezTo>
                <a:cubicBezTo>
                  <a:pt x="329103" y="172320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grpSp>
        <p:nvGrpSpPr>
          <p:cNvPr id="43" name="Group 42"/>
          <p:cNvGrpSpPr/>
          <p:nvPr/>
        </p:nvGrpSpPr>
        <p:grpSpPr>
          <a:xfrm>
            <a:off x="1074728" y="2943365"/>
            <a:ext cx="228338" cy="1085202"/>
            <a:chOff x="1526875" y="836712"/>
            <a:chExt cx="359632" cy="5969578"/>
          </a:xfrm>
        </p:grpSpPr>
        <p:sp>
          <p:nvSpPr>
            <p:cNvPr id="44" name="Freeform 43"/>
            <p:cNvSpPr/>
            <p:nvPr/>
          </p:nvSpPr>
          <p:spPr bwMode="auto">
            <a:xfrm>
              <a:off x="1528363" y="836712"/>
              <a:ext cx="348205" cy="945732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0" fmla="*/ 1 w 2018582"/>
                <a:gd name="connsiteY0" fmla="*/ 0 h 2544793"/>
                <a:gd name="connsiteX1" fmla="*/ 2018582 w 2018582"/>
                <a:gd name="connsiteY1" fmla="*/ 353683 h 2544793"/>
                <a:gd name="connsiteX2" fmla="*/ 8627 w 2018582"/>
                <a:gd name="connsiteY2" fmla="*/ 715992 h 2544793"/>
                <a:gd name="connsiteX3" fmla="*/ 2018582 w 2018582"/>
                <a:gd name="connsiteY3" fmla="*/ 1086928 h 2544793"/>
                <a:gd name="connsiteX4" fmla="*/ 1 w 2018582"/>
                <a:gd name="connsiteY4" fmla="*/ 1457864 h 2544793"/>
                <a:gd name="connsiteX5" fmla="*/ 2018582 w 2018582"/>
                <a:gd name="connsiteY5" fmla="*/ 1820173 h 2544793"/>
                <a:gd name="connsiteX6" fmla="*/ 1 w 2018582"/>
                <a:gd name="connsiteY6" fmla="*/ 2182483 h 2544793"/>
                <a:gd name="connsiteX7" fmla="*/ 2018582 w 2018582"/>
                <a:gd name="connsiteY7" fmla="*/ 2544792 h 25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582" h="2544793">
                  <a:moveTo>
                    <a:pt x="1" y="0"/>
                  </a:moveTo>
                  <a:cubicBezTo>
                    <a:pt x="1008572" y="117175"/>
                    <a:pt x="2017144" y="234351"/>
                    <a:pt x="2018582" y="353683"/>
                  </a:cubicBezTo>
                  <a:cubicBezTo>
                    <a:pt x="2020020" y="473015"/>
                    <a:pt x="8627" y="593785"/>
                    <a:pt x="8627" y="715992"/>
                  </a:cubicBezTo>
                  <a:cubicBezTo>
                    <a:pt x="8627" y="838199"/>
                    <a:pt x="2020020" y="963283"/>
                    <a:pt x="2018582" y="1086928"/>
                  </a:cubicBezTo>
                  <a:cubicBezTo>
                    <a:pt x="2017144" y="1210573"/>
                    <a:pt x="1" y="1335657"/>
                    <a:pt x="1" y="1457864"/>
                  </a:cubicBezTo>
                  <a:cubicBezTo>
                    <a:pt x="1" y="1580071"/>
                    <a:pt x="2018582" y="1699403"/>
                    <a:pt x="2018582" y="1820173"/>
                  </a:cubicBezTo>
                  <a:cubicBezTo>
                    <a:pt x="2018582" y="1940943"/>
                    <a:pt x="1" y="2061713"/>
                    <a:pt x="1" y="2182483"/>
                  </a:cubicBezTo>
                  <a:cubicBezTo>
                    <a:pt x="1" y="2303253"/>
                    <a:pt x="2020020" y="2421147"/>
                    <a:pt x="2018582" y="2544792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1528363" y="1779486"/>
              <a:ext cx="348205" cy="814291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1526875" y="5850941"/>
              <a:ext cx="349693" cy="955349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7208" h="2570670">
                  <a:moveTo>
                    <a:pt x="2027208" y="-1"/>
                  </a:moveTo>
                  <a:cubicBezTo>
                    <a:pt x="2028646" y="119331"/>
                    <a:pt x="17253" y="240101"/>
                    <a:pt x="17253" y="362308"/>
                  </a:cubicBezTo>
                  <a:cubicBezTo>
                    <a:pt x="17253" y="484515"/>
                    <a:pt x="2028646" y="609599"/>
                    <a:pt x="2027208" y="733244"/>
                  </a:cubicBezTo>
                  <a:cubicBezTo>
                    <a:pt x="2025770" y="856889"/>
                    <a:pt x="8627" y="981973"/>
                    <a:pt x="8627" y="1104180"/>
                  </a:cubicBezTo>
                  <a:cubicBezTo>
                    <a:pt x="8627" y="1226387"/>
                    <a:pt x="2027208" y="1345719"/>
                    <a:pt x="2027208" y="1466489"/>
                  </a:cubicBezTo>
                  <a:cubicBezTo>
                    <a:pt x="2027208" y="1587259"/>
                    <a:pt x="8627" y="1708029"/>
                    <a:pt x="8627" y="1828799"/>
                  </a:cubicBezTo>
                  <a:cubicBezTo>
                    <a:pt x="8627" y="1949569"/>
                    <a:pt x="2028646" y="2067463"/>
                    <a:pt x="2027208" y="2191108"/>
                  </a:cubicBezTo>
                  <a:cubicBezTo>
                    <a:pt x="2025770" y="2314753"/>
                    <a:pt x="0" y="2570670"/>
                    <a:pt x="0" y="2570670"/>
                  </a:cubicBezTo>
                  <a:lnTo>
                    <a:pt x="0" y="2570670"/>
                  </a:ln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538302" y="2593777"/>
              <a:ext cx="348205" cy="814291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532339" y="3408068"/>
              <a:ext cx="348205" cy="814291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1532338" y="4222359"/>
              <a:ext cx="348205" cy="814291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1538302" y="5036650"/>
              <a:ext cx="348205" cy="814291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18539" y="2943365"/>
            <a:ext cx="228338" cy="1085202"/>
            <a:chOff x="2556184" y="1340768"/>
            <a:chExt cx="359632" cy="3034165"/>
          </a:xfrm>
        </p:grpSpPr>
        <p:sp>
          <p:nvSpPr>
            <p:cNvPr id="52" name="Freeform 51"/>
            <p:cNvSpPr/>
            <p:nvPr/>
          </p:nvSpPr>
          <p:spPr bwMode="auto">
            <a:xfrm>
              <a:off x="2557672" y="1340768"/>
              <a:ext cx="348205" cy="661657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0" fmla="*/ 1 w 2018582"/>
                <a:gd name="connsiteY0" fmla="*/ 0 h 2544793"/>
                <a:gd name="connsiteX1" fmla="*/ 2018582 w 2018582"/>
                <a:gd name="connsiteY1" fmla="*/ 353683 h 2544793"/>
                <a:gd name="connsiteX2" fmla="*/ 8627 w 2018582"/>
                <a:gd name="connsiteY2" fmla="*/ 715992 h 2544793"/>
                <a:gd name="connsiteX3" fmla="*/ 2018582 w 2018582"/>
                <a:gd name="connsiteY3" fmla="*/ 1086928 h 2544793"/>
                <a:gd name="connsiteX4" fmla="*/ 1 w 2018582"/>
                <a:gd name="connsiteY4" fmla="*/ 1457864 h 2544793"/>
                <a:gd name="connsiteX5" fmla="*/ 2018582 w 2018582"/>
                <a:gd name="connsiteY5" fmla="*/ 1820173 h 2544793"/>
                <a:gd name="connsiteX6" fmla="*/ 1 w 2018582"/>
                <a:gd name="connsiteY6" fmla="*/ 2182483 h 2544793"/>
                <a:gd name="connsiteX7" fmla="*/ 2018582 w 2018582"/>
                <a:gd name="connsiteY7" fmla="*/ 2544792 h 254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18582" h="2544793">
                  <a:moveTo>
                    <a:pt x="1" y="0"/>
                  </a:moveTo>
                  <a:cubicBezTo>
                    <a:pt x="1008572" y="117175"/>
                    <a:pt x="2017144" y="234351"/>
                    <a:pt x="2018582" y="353683"/>
                  </a:cubicBezTo>
                  <a:cubicBezTo>
                    <a:pt x="2020020" y="473015"/>
                    <a:pt x="8627" y="593785"/>
                    <a:pt x="8627" y="715992"/>
                  </a:cubicBezTo>
                  <a:cubicBezTo>
                    <a:pt x="8627" y="838199"/>
                    <a:pt x="2020020" y="963283"/>
                    <a:pt x="2018582" y="1086928"/>
                  </a:cubicBezTo>
                  <a:cubicBezTo>
                    <a:pt x="2017144" y="1210573"/>
                    <a:pt x="1" y="1335657"/>
                    <a:pt x="1" y="1457864"/>
                  </a:cubicBezTo>
                  <a:cubicBezTo>
                    <a:pt x="1" y="1580071"/>
                    <a:pt x="2018582" y="1699403"/>
                    <a:pt x="2018582" y="1820173"/>
                  </a:cubicBezTo>
                  <a:cubicBezTo>
                    <a:pt x="2018582" y="1940943"/>
                    <a:pt x="1" y="2061713"/>
                    <a:pt x="1" y="2182483"/>
                  </a:cubicBezTo>
                  <a:cubicBezTo>
                    <a:pt x="1" y="2303253"/>
                    <a:pt x="2020020" y="2421147"/>
                    <a:pt x="2018582" y="2544792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557672" y="2000356"/>
              <a:ext cx="348205" cy="569698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556184" y="3706547"/>
              <a:ext cx="349693" cy="668386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7208" h="2570670">
                  <a:moveTo>
                    <a:pt x="2027208" y="-1"/>
                  </a:moveTo>
                  <a:cubicBezTo>
                    <a:pt x="2028646" y="119331"/>
                    <a:pt x="17253" y="240101"/>
                    <a:pt x="17253" y="362308"/>
                  </a:cubicBezTo>
                  <a:cubicBezTo>
                    <a:pt x="17253" y="484515"/>
                    <a:pt x="2028646" y="609599"/>
                    <a:pt x="2027208" y="733244"/>
                  </a:cubicBezTo>
                  <a:cubicBezTo>
                    <a:pt x="2025770" y="856889"/>
                    <a:pt x="8627" y="981973"/>
                    <a:pt x="8627" y="1104180"/>
                  </a:cubicBezTo>
                  <a:cubicBezTo>
                    <a:pt x="8627" y="1226387"/>
                    <a:pt x="2027208" y="1345719"/>
                    <a:pt x="2027208" y="1466489"/>
                  </a:cubicBezTo>
                  <a:cubicBezTo>
                    <a:pt x="2027208" y="1587259"/>
                    <a:pt x="8627" y="1708029"/>
                    <a:pt x="8627" y="1828799"/>
                  </a:cubicBezTo>
                  <a:cubicBezTo>
                    <a:pt x="8627" y="1949569"/>
                    <a:pt x="2028646" y="2067463"/>
                    <a:pt x="2027208" y="2191108"/>
                  </a:cubicBezTo>
                  <a:cubicBezTo>
                    <a:pt x="2025770" y="2314753"/>
                    <a:pt x="0" y="2570670"/>
                    <a:pt x="0" y="2570670"/>
                  </a:cubicBezTo>
                  <a:lnTo>
                    <a:pt x="0" y="2570670"/>
                  </a:ln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567611" y="2570054"/>
              <a:ext cx="348205" cy="569698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561648" y="3139752"/>
              <a:ext cx="348205" cy="569698"/>
            </a:xfrm>
            <a:custGeom>
              <a:avLst/>
              <a:gdLst>
                <a:gd name="connsiteX0" fmla="*/ 8627 w 2027208"/>
                <a:gd name="connsiteY0" fmla="*/ 0 h 2924354"/>
                <a:gd name="connsiteX1" fmla="*/ 2027208 w 2027208"/>
                <a:gd name="connsiteY1" fmla="*/ 353683 h 2924354"/>
                <a:gd name="connsiteX2" fmla="*/ 17253 w 2027208"/>
                <a:gd name="connsiteY2" fmla="*/ 715992 h 2924354"/>
                <a:gd name="connsiteX3" fmla="*/ 2027208 w 2027208"/>
                <a:gd name="connsiteY3" fmla="*/ 1086928 h 2924354"/>
                <a:gd name="connsiteX4" fmla="*/ 8627 w 2027208"/>
                <a:gd name="connsiteY4" fmla="*/ 1457864 h 2924354"/>
                <a:gd name="connsiteX5" fmla="*/ 2027208 w 2027208"/>
                <a:gd name="connsiteY5" fmla="*/ 1820173 h 2924354"/>
                <a:gd name="connsiteX6" fmla="*/ 8627 w 2027208"/>
                <a:gd name="connsiteY6" fmla="*/ 2182483 h 2924354"/>
                <a:gd name="connsiteX7" fmla="*/ 2027208 w 2027208"/>
                <a:gd name="connsiteY7" fmla="*/ 2544792 h 2924354"/>
                <a:gd name="connsiteX8" fmla="*/ 0 w 2027208"/>
                <a:gd name="connsiteY8" fmla="*/ 2924354 h 2924354"/>
                <a:gd name="connsiteX9" fmla="*/ 0 w 2027208"/>
                <a:gd name="connsiteY9" fmla="*/ 2924354 h 2924354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8" fmla="*/ 0 w 2027208"/>
                <a:gd name="connsiteY8" fmla="*/ 2570670 h 2570670"/>
                <a:gd name="connsiteX0" fmla="*/ 2027208 w 2027208"/>
                <a:gd name="connsiteY0" fmla="*/ -1 h 2570670"/>
                <a:gd name="connsiteX1" fmla="*/ 17253 w 2027208"/>
                <a:gd name="connsiteY1" fmla="*/ 362308 h 2570670"/>
                <a:gd name="connsiteX2" fmla="*/ 2027208 w 2027208"/>
                <a:gd name="connsiteY2" fmla="*/ 733244 h 2570670"/>
                <a:gd name="connsiteX3" fmla="*/ 8627 w 2027208"/>
                <a:gd name="connsiteY3" fmla="*/ 1104180 h 2570670"/>
                <a:gd name="connsiteX4" fmla="*/ 2027208 w 2027208"/>
                <a:gd name="connsiteY4" fmla="*/ 1466489 h 2570670"/>
                <a:gd name="connsiteX5" fmla="*/ 8627 w 2027208"/>
                <a:gd name="connsiteY5" fmla="*/ 1828799 h 2570670"/>
                <a:gd name="connsiteX6" fmla="*/ 2027208 w 2027208"/>
                <a:gd name="connsiteY6" fmla="*/ 2191108 h 2570670"/>
                <a:gd name="connsiteX7" fmla="*/ 0 w 2027208"/>
                <a:gd name="connsiteY7" fmla="*/ 2570670 h 2570670"/>
                <a:gd name="connsiteX0" fmla="*/ 2018582 w 2018582"/>
                <a:gd name="connsiteY0" fmla="*/ -1 h 2191109"/>
                <a:gd name="connsiteX1" fmla="*/ 8627 w 2018582"/>
                <a:gd name="connsiteY1" fmla="*/ 362308 h 2191109"/>
                <a:gd name="connsiteX2" fmla="*/ 2018582 w 2018582"/>
                <a:gd name="connsiteY2" fmla="*/ 733244 h 2191109"/>
                <a:gd name="connsiteX3" fmla="*/ 1 w 2018582"/>
                <a:gd name="connsiteY3" fmla="*/ 1104180 h 2191109"/>
                <a:gd name="connsiteX4" fmla="*/ 2018582 w 2018582"/>
                <a:gd name="connsiteY4" fmla="*/ 1466489 h 2191109"/>
                <a:gd name="connsiteX5" fmla="*/ 1 w 2018582"/>
                <a:gd name="connsiteY5" fmla="*/ 1828799 h 2191109"/>
                <a:gd name="connsiteX6" fmla="*/ 2018582 w 2018582"/>
                <a:gd name="connsiteY6" fmla="*/ 2191108 h 219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8582" h="2191109">
                  <a:moveTo>
                    <a:pt x="2018582" y="-1"/>
                  </a:moveTo>
                  <a:cubicBezTo>
                    <a:pt x="2020020" y="119331"/>
                    <a:pt x="8627" y="240101"/>
                    <a:pt x="8627" y="362308"/>
                  </a:cubicBezTo>
                  <a:cubicBezTo>
                    <a:pt x="8627" y="484515"/>
                    <a:pt x="2020020" y="609599"/>
                    <a:pt x="2018582" y="733244"/>
                  </a:cubicBezTo>
                  <a:cubicBezTo>
                    <a:pt x="2017144" y="856889"/>
                    <a:pt x="1" y="981973"/>
                    <a:pt x="1" y="1104180"/>
                  </a:cubicBezTo>
                  <a:cubicBezTo>
                    <a:pt x="1" y="1226387"/>
                    <a:pt x="2018582" y="1345719"/>
                    <a:pt x="2018582" y="1466489"/>
                  </a:cubicBezTo>
                  <a:cubicBezTo>
                    <a:pt x="2018582" y="1587259"/>
                    <a:pt x="1" y="1708029"/>
                    <a:pt x="1" y="1828799"/>
                  </a:cubicBezTo>
                  <a:cubicBezTo>
                    <a:pt x="1" y="1949569"/>
                    <a:pt x="2020020" y="2067463"/>
                    <a:pt x="2018582" y="2191108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80553"/>
              <a:endParaRPr lang="nl-BE" sz="1100"/>
            </a:p>
          </p:txBody>
        </p:sp>
      </p:grpSp>
      <p:sp>
        <p:nvSpPr>
          <p:cNvPr id="57" name="Freeform 56"/>
          <p:cNvSpPr/>
          <p:nvPr/>
        </p:nvSpPr>
        <p:spPr bwMode="auto">
          <a:xfrm rot="3360630">
            <a:off x="1184897" y="4208980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58" name="Freeform 57"/>
          <p:cNvSpPr/>
          <p:nvPr/>
        </p:nvSpPr>
        <p:spPr bwMode="auto">
          <a:xfrm rot="6424949">
            <a:off x="2148057" y="3993933"/>
            <a:ext cx="123203" cy="99554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59" name="Freeform 58"/>
          <p:cNvSpPr/>
          <p:nvPr/>
        </p:nvSpPr>
        <p:spPr bwMode="auto">
          <a:xfrm rot="10351808">
            <a:off x="2499897" y="4239269"/>
            <a:ext cx="123203" cy="99554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0" name="Freeform 59"/>
          <p:cNvSpPr/>
          <p:nvPr/>
        </p:nvSpPr>
        <p:spPr bwMode="auto">
          <a:xfrm rot="14469172">
            <a:off x="2256846" y="4243786"/>
            <a:ext cx="93392" cy="65166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1" name="Freeform 60"/>
          <p:cNvSpPr/>
          <p:nvPr/>
        </p:nvSpPr>
        <p:spPr bwMode="auto">
          <a:xfrm rot="3059949">
            <a:off x="726316" y="3973573"/>
            <a:ext cx="222020" cy="151192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2" name="Freeform 61"/>
          <p:cNvSpPr/>
          <p:nvPr/>
        </p:nvSpPr>
        <p:spPr bwMode="auto">
          <a:xfrm>
            <a:off x="748970" y="4181798"/>
            <a:ext cx="222020" cy="151192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3" name="Freeform 62"/>
          <p:cNvSpPr/>
          <p:nvPr/>
        </p:nvSpPr>
        <p:spPr bwMode="auto">
          <a:xfrm rot="3360630">
            <a:off x="974169" y="4283550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4" name="Freeform 63"/>
          <p:cNvSpPr/>
          <p:nvPr/>
        </p:nvSpPr>
        <p:spPr bwMode="auto">
          <a:xfrm rot="3360630">
            <a:off x="2690491" y="3983559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5" name="Freeform 64"/>
          <p:cNvSpPr/>
          <p:nvPr/>
        </p:nvSpPr>
        <p:spPr bwMode="auto">
          <a:xfrm rot="5014525">
            <a:off x="2670112" y="4090474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6" name="Freeform 65"/>
          <p:cNvSpPr/>
          <p:nvPr/>
        </p:nvSpPr>
        <p:spPr bwMode="auto">
          <a:xfrm>
            <a:off x="2857526" y="3968113"/>
            <a:ext cx="222020" cy="151192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7" name="Freeform 66"/>
          <p:cNvSpPr/>
          <p:nvPr/>
        </p:nvSpPr>
        <p:spPr bwMode="auto">
          <a:xfrm rot="1072946">
            <a:off x="2794648" y="4200321"/>
            <a:ext cx="233879" cy="114146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  <a:gd name="connsiteX0" fmla="*/ 40658 w 433293"/>
              <a:gd name="connsiteY0" fmla="*/ 116947 h 476227"/>
              <a:gd name="connsiteX1" fmla="*/ 48291 w 433293"/>
              <a:gd name="connsiteY1" fmla="*/ 476107 h 476227"/>
              <a:gd name="connsiteX2" fmla="*/ 260638 w 433293"/>
              <a:gd name="connsiteY2" fmla="*/ 346098 h 476227"/>
              <a:gd name="connsiteX3" fmla="*/ 391584 w 433293"/>
              <a:gd name="connsiteY3" fmla="*/ 361532 h 476227"/>
              <a:gd name="connsiteX4" fmla="*/ 425316 w 433293"/>
              <a:gd name="connsiteY4" fmla="*/ 38408 h 476227"/>
              <a:gd name="connsiteX5" fmla="*/ 258059 w 433293"/>
              <a:gd name="connsiteY5" fmla="*/ 13949 h 476227"/>
              <a:gd name="connsiteX6" fmla="*/ 40658 w 433293"/>
              <a:gd name="connsiteY6" fmla="*/ 116947 h 476227"/>
              <a:gd name="connsiteX0" fmla="*/ 40658 w 435538"/>
              <a:gd name="connsiteY0" fmla="*/ 116947 h 476225"/>
              <a:gd name="connsiteX1" fmla="*/ 48291 w 435538"/>
              <a:gd name="connsiteY1" fmla="*/ 476107 h 476225"/>
              <a:gd name="connsiteX2" fmla="*/ 181494 w 435538"/>
              <a:gd name="connsiteY2" fmla="*/ 345564 h 476225"/>
              <a:gd name="connsiteX3" fmla="*/ 391584 w 435538"/>
              <a:gd name="connsiteY3" fmla="*/ 361532 h 476225"/>
              <a:gd name="connsiteX4" fmla="*/ 425316 w 435538"/>
              <a:gd name="connsiteY4" fmla="*/ 38408 h 476225"/>
              <a:gd name="connsiteX5" fmla="*/ 258059 w 435538"/>
              <a:gd name="connsiteY5" fmla="*/ 13949 h 476225"/>
              <a:gd name="connsiteX6" fmla="*/ 40658 w 435538"/>
              <a:gd name="connsiteY6" fmla="*/ 116947 h 476225"/>
              <a:gd name="connsiteX0" fmla="*/ 40658 w 428705"/>
              <a:gd name="connsiteY0" fmla="*/ 116947 h 476210"/>
              <a:gd name="connsiteX1" fmla="*/ 48291 w 428705"/>
              <a:gd name="connsiteY1" fmla="*/ 476107 h 476210"/>
              <a:gd name="connsiteX2" fmla="*/ 181494 w 428705"/>
              <a:gd name="connsiteY2" fmla="*/ 345564 h 476210"/>
              <a:gd name="connsiteX3" fmla="*/ 355603 w 428705"/>
              <a:gd name="connsiteY3" fmla="*/ 454862 h 476210"/>
              <a:gd name="connsiteX4" fmla="*/ 425316 w 428705"/>
              <a:gd name="connsiteY4" fmla="*/ 38408 h 476210"/>
              <a:gd name="connsiteX5" fmla="*/ 258059 w 428705"/>
              <a:gd name="connsiteY5" fmla="*/ 13949 h 476210"/>
              <a:gd name="connsiteX6" fmla="*/ 40658 w 428705"/>
              <a:gd name="connsiteY6" fmla="*/ 116947 h 476210"/>
              <a:gd name="connsiteX0" fmla="*/ 40658 w 368717"/>
              <a:gd name="connsiteY0" fmla="*/ 116947 h 476210"/>
              <a:gd name="connsiteX1" fmla="*/ 48291 w 368717"/>
              <a:gd name="connsiteY1" fmla="*/ 476107 h 476210"/>
              <a:gd name="connsiteX2" fmla="*/ 181494 w 368717"/>
              <a:gd name="connsiteY2" fmla="*/ 345564 h 476210"/>
              <a:gd name="connsiteX3" fmla="*/ 355603 w 368717"/>
              <a:gd name="connsiteY3" fmla="*/ 454862 h 476210"/>
              <a:gd name="connsiteX4" fmla="*/ 345360 w 368717"/>
              <a:gd name="connsiteY4" fmla="*/ 245806 h 476210"/>
              <a:gd name="connsiteX5" fmla="*/ 258059 w 368717"/>
              <a:gd name="connsiteY5" fmla="*/ 13949 h 476210"/>
              <a:gd name="connsiteX6" fmla="*/ 40658 w 368717"/>
              <a:gd name="connsiteY6" fmla="*/ 116947 h 47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" h="476210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130275" y="349105"/>
                  <a:pt x="181494" y="345564"/>
                </a:cubicBezTo>
                <a:cubicBezTo>
                  <a:pt x="232713" y="342023"/>
                  <a:pt x="328292" y="471488"/>
                  <a:pt x="355603" y="454862"/>
                </a:cubicBezTo>
                <a:cubicBezTo>
                  <a:pt x="382914" y="438236"/>
                  <a:pt x="361617" y="319292"/>
                  <a:pt x="345360" y="245806"/>
                </a:cubicBezTo>
                <a:cubicBezTo>
                  <a:pt x="329103" y="172320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68" name="Trapezoid 67"/>
          <p:cNvSpPr/>
          <p:nvPr/>
        </p:nvSpPr>
        <p:spPr bwMode="auto">
          <a:xfrm>
            <a:off x="970988" y="2778533"/>
            <a:ext cx="423516" cy="164832"/>
          </a:xfrm>
          <a:prstGeom prst="trapezoid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algn="ctr" defTabSz="580553"/>
            <a:r>
              <a:rPr lang="nl-BE" sz="800" b="1" dirty="0"/>
              <a:t>X</a:t>
            </a:r>
            <a:r>
              <a:rPr lang="nl-BE" sz="800" b="1" baseline="-25000" dirty="0"/>
              <a:t>1</a:t>
            </a:r>
            <a:endParaRPr lang="nl-BE" sz="1200" b="1" baseline="-25000" dirty="0"/>
          </a:p>
        </p:txBody>
      </p:sp>
      <p:sp>
        <p:nvSpPr>
          <p:cNvPr id="69" name="Trapezoid 68"/>
          <p:cNvSpPr/>
          <p:nvPr/>
        </p:nvSpPr>
        <p:spPr bwMode="auto">
          <a:xfrm>
            <a:off x="1611059" y="2778533"/>
            <a:ext cx="423516" cy="164832"/>
          </a:xfrm>
          <a:prstGeom prst="trapezoid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800" b="1" dirty="0"/>
              <a:t>X</a:t>
            </a:r>
            <a:r>
              <a:rPr lang="nl-BE" sz="800" b="1" baseline="-25000" dirty="0"/>
              <a:t>2</a:t>
            </a:r>
          </a:p>
        </p:txBody>
      </p:sp>
      <p:sp>
        <p:nvSpPr>
          <p:cNvPr id="70" name="Trapezoid 69"/>
          <p:cNvSpPr/>
          <p:nvPr/>
        </p:nvSpPr>
        <p:spPr bwMode="auto">
          <a:xfrm>
            <a:off x="2263173" y="2778533"/>
            <a:ext cx="423516" cy="164832"/>
          </a:xfrm>
          <a:prstGeom prst="trapezoid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BE" sz="700" b="1" dirty="0"/>
              <a:t>Laser</a:t>
            </a:r>
            <a:endParaRPr lang="nl-BE" sz="800" b="1" baseline="-25000" dirty="0"/>
          </a:p>
        </p:txBody>
      </p:sp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2718" y="2243182"/>
            <a:ext cx="375641" cy="37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45"/>
          <p:cNvSpPr/>
          <p:nvPr/>
        </p:nvSpPr>
        <p:spPr bwMode="auto">
          <a:xfrm rot="5400000">
            <a:off x="1670392" y="4703649"/>
            <a:ext cx="298282" cy="200097"/>
          </a:xfrm>
          <a:custGeom>
            <a:avLst/>
            <a:gdLst>
              <a:gd name="connsiteX0" fmla="*/ 0 w 432048"/>
              <a:gd name="connsiteY0" fmla="*/ 0 h 244445"/>
              <a:gd name="connsiteX1" fmla="*/ 432048 w 432048"/>
              <a:gd name="connsiteY1" fmla="*/ 0 h 244445"/>
              <a:gd name="connsiteX2" fmla="*/ 432048 w 432048"/>
              <a:gd name="connsiteY2" fmla="*/ 244445 h 244445"/>
              <a:gd name="connsiteX3" fmla="*/ 0 w 432048"/>
              <a:gd name="connsiteY3" fmla="*/ 244445 h 244445"/>
              <a:gd name="connsiteX4" fmla="*/ 0 w 432048"/>
              <a:gd name="connsiteY4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0 w 436453"/>
              <a:gd name="connsiteY4" fmla="*/ 71730 h 244445"/>
              <a:gd name="connsiteX5" fmla="*/ 4405 w 436453"/>
              <a:gd name="connsiteY5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4334 w 436453"/>
              <a:gd name="connsiteY4" fmla="*/ 145402 h 244445"/>
              <a:gd name="connsiteX5" fmla="*/ 0 w 436453"/>
              <a:gd name="connsiteY5" fmla="*/ 71730 h 244445"/>
              <a:gd name="connsiteX6" fmla="*/ 4405 w 436453"/>
              <a:gd name="connsiteY6" fmla="*/ 0 h 244445"/>
              <a:gd name="connsiteX0" fmla="*/ 8738 w 440786"/>
              <a:gd name="connsiteY0" fmla="*/ 0 h 244445"/>
              <a:gd name="connsiteX1" fmla="*/ 440786 w 440786"/>
              <a:gd name="connsiteY1" fmla="*/ 0 h 244445"/>
              <a:gd name="connsiteX2" fmla="*/ 440786 w 440786"/>
              <a:gd name="connsiteY2" fmla="*/ 244445 h 244445"/>
              <a:gd name="connsiteX3" fmla="*/ 8738 w 440786"/>
              <a:gd name="connsiteY3" fmla="*/ 244445 h 244445"/>
              <a:gd name="connsiteX4" fmla="*/ 8667 w 440786"/>
              <a:gd name="connsiteY4" fmla="*/ 145402 h 244445"/>
              <a:gd name="connsiteX5" fmla="*/ 4333 w 440786"/>
              <a:gd name="connsiteY5" fmla="*/ 71730 h 244445"/>
              <a:gd name="connsiteX6" fmla="*/ 0 w 440786"/>
              <a:gd name="connsiteY6" fmla="*/ 106400 h 244445"/>
              <a:gd name="connsiteX7" fmla="*/ 8738 w 440786"/>
              <a:gd name="connsiteY7" fmla="*/ 0 h 244445"/>
              <a:gd name="connsiteX0" fmla="*/ 90968 w 523016"/>
              <a:gd name="connsiteY0" fmla="*/ 0 h 244445"/>
              <a:gd name="connsiteX1" fmla="*/ 523016 w 523016"/>
              <a:gd name="connsiteY1" fmla="*/ 0 h 244445"/>
              <a:gd name="connsiteX2" fmla="*/ 523016 w 523016"/>
              <a:gd name="connsiteY2" fmla="*/ 244445 h 244445"/>
              <a:gd name="connsiteX3" fmla="*/ 90968 w 523016"/>
              <a:gd name="connsiteY3" fmla="*/ 244445 h 244445"/>
              <a:gd name="connsiteX4" fmla="*/ 90897 w 523016"/>
              <a:gd name="connsiteY4" fmla="*/ 145402 h 244445"/>
              <a:gd name="connsiteX5" fmla="*/ 86563 w 523016"/>
              <a:gd name="connsiteY5" fmla="*/ 71730 h 244445"/>
              <a:gd name="connsiteX6" fmla="*/ 0 w 523016"/>
              <a:gd name="connsiteY6" fmla="*/ 109689 h 244445"/>
              <a:gd name="connsiteX7" fmla="*/ 90968 w 523016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51583 w 574599"/>
              <a:gd name="connsiteY6" fmla="*/ 109689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99822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86665 h 244445"/>
              <a:gd name="connsiteX7" fmla="*/ 142551 w 574599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0 w 653540"/>
              <a:gd name="connsiteY5" fmla="*/ 98044 h 244445"/>
              <a:gd name="connsiteX6" fmla="*/ 219333 w 653540"/>
              <a:gd name="connsiteY6" fmla="*/ 86665 h 244445"/>
              <a:gd name="connsiteX7" fmla="*/ 221492 w 653540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118880 w 653540"/>
              <a:gd name="connsiteY5" fmla="*/ 128208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92567 w 653540"/>
              <a:gd name="connsiteY7" fmla="*/ 26243 h 244445"/>
              <a:gd name="connsiteX8" fmla="*/ 219333 w 653540"/>
              <a:gd name="connsiteY8" fmla="*/ 86665 h 244445"/>
              <a:gd name="connsiteX9" fmla="*/ 221492 w 653540"/>
              <a:gd name="connsiteY9" fmla="*/ 0 h 244445"/>
              <a:gd name="connsiteX0" fmla="*/ 142082 w 574130"/>
              <a:gd name="connsiteY0" fmla="*/ 0 h 244445"/>
              <a:gd name="connsiteX1" fmla="*/ 574130 w 574130"/>
              <a:gd name="connsiteY1" fmla="*/ 0 h 244445"/>
              <a:gd name="connsiteX2" fmla="*/ 574130 w 574130"/>
              <a:gd name="connsiteY2" fmla="*/ 244445 h 244445"/>
              <a:gd name="connsiteX3" fmla="*/ 142082 w 574130"/>
              <a:gd name="connsiteY3" fmla="*/ 244445 h 244445"/>
              <a:gd name="connsiteX4" fmla="*/ 142011 w 574130"/>
              <a:gd name="connsiteY4" fmla="*/ 145402 h 244445"/>
              <a:gd name="connsiteX5" fmla="*/ 0 w 574130"/>
              <a:gd name="connsiteY5" fmla="*/ 207149 h 244445"/>
              <a:gd name="connsiteX6" fmla="*/ 13157 w 574130"/>
              <a:gd name="connsiteY6" fmla="*/ 26243 h 244445"/>
              <a:gd name="connsiteX7" fmla="*/ 139923 w 574130"/>
              <a:gd name="connsiteY7" fmla="*/ 86665 h 244445"/>
              <a:gd name="connsiteX8" fmla="*/ 142082 w 574130"/>
              <a:gd name="connsiteY8" fmla="*/ 0 h 244445"/>
              <a:gd name="connsiteX0" fmla="*/ 145371 w 577419"/>
              <a:gd name="connsiteY0" fmla="*/ 0 h 244445"/>
              <a:gd name="connsiteX1" fmla="*/ 577419 w 577419"/>
              <a:gd name="connsiteY1" fmla="*/ 0 h 244445"/>
              <a:gd name="connsiteX2" fmla="*/ 577419 w 577419"/>
              <a:gd name="connsiteY2" fmla="*/ 244445 h 244445"/>
              <a:gd name="connsiteX3" fmla="*/ 145371 w 577419"/>
              <a:gd name="connsiteY3" fmla="*/ 244445 h 244445"/>
              <a:gd name="connsiteX4" fmla="*/ 145300 w 577419"/>
              <a:gd name="connsiteY4" fmla="*/ 145402 h 244445"/>
              <a:gd name="connsiteX5" fmla="*/ 3289 w 577419"/>
              <a:gd name="connsiteY5" fmla="*/ 207149 h 244445"/>
              <a:gd name="connsiteX6" fmla="*/ 0 w 577419"/>
              <a:gd name="connsiteY6" fmla="*/ 26243 h 244445"/>
              <a:gd name="connsiteX7" fmla="*/ 143212 w 577419"/>
              <a:gd name="connsiteY7" fmla="*/ 86665 h 244445"/>
              <a:gd name="connsiteX8" fmla="*/ 145371 w 577419"/>
              <a:gd name="connsiteY8" fmla="*/ 0 h 244445"/>
              <a:gd name="connsiteX0" fmla="*/ 152045 w 584093"/>
              <a:gd name="connsiteY0" fmla="*/ 0 h 244445"/>
              <a:gd name="connsiteX1" fmla="*/ 584093 w 584093"/>
              <a:gd name="connsiteY1" fmla="*/ 0 h 244445"/>
              <a:gd name="connsiteX2" fmla="*/ 584093 w 584093"/>
              <a:gd name="connsiteY2" fmla="*/ 244445 h 244445"/>
              <a:gd name="connsiteX3" fmla="*/ 152045 w 584093"/>
              <a:gd name="connsiteY3" fmla="*/ 244445 h 244445"/>
              <a:gd name="connsiteX4" fmla="*/ 151974 w 584093"/>
              <a:gd name="connsiteY4" fmla="*/ 145402 h 244445"/>
              <a:gd name="connsiteX5" fmla="*/ 95 w 584093"/>
              <a:gd name="connsiteY5" fmla="*/ 207149 h 244445"/>
              <a:gd name="connsiteX6" fmla="*/ 6674 w 584093"/>
              <a:gd name="connsiteY6" fmla="*/ 26243 h 244445"/>
              <a:gd name="connsiteX7" fmla="*/ 149886 w 584093"/>
              <a:gd name="connsiteY7" fmla="*/ 86665 h 244445"/>
              <a:gd name="connsiteX8" fmla="*/ 152045 w 584093"/>
              <a:gd name="connsiteY8" fmla="*/ 0 h 244445"/>
              <a:gd name="connsiteX0" fmla="*/ 145688 w 577736"/>
              <a:gd name="connsiteY0" fmla="*/ 0 h 244445"/>
              <a:gd name="connsiteX1" fmla="*/ 577736 w 577736"/>
              <a:gd name="connsiteY1" fmla="*/ 0 h 244445"/>
              <a:gd name="connsiteX2" fmla="*/ 577736 w 577736"/>
              <a:gd name="connsiteY2" fmla="*/ 244445 h 244445"/>
              <a:gd name="connsiteX3" fmla="*/ 145688 w 577736"/>
              <a:gd name="connsiteY3" fmla="*/ 244445 h 244445"/>
              <a:gd name="connsiteX4" fmla="*/ 145617 w 577736"/>
              <a:gd name="connsiteY4" fmla="*/ 145402 h 244445"/>
              <a:gd name="connsiteX5" fmla="*/ 317 w 577736"/>
              <a:gd name="connsiteY5" fmla="*/ 207149 h 244445"/>
              <a:gd name="connsiteX6" fmla="*/ 317 w 577736"/>
              <a:gd name="connsiteY6" fmla="*/ 26243 h 244445"/>
              <a:gd name="connsiteX7" fmla="*/ 143529 w 577736"/>
              <a:gd name="connsiteY7" fmla="*/ 86665 h 244445"/>
              <a:gd name="connsiteX8" fmla="*/ 145688 w 577736"/>
              <a:gd name="connsiteY8" fmla="*/ 0 h 244445"/>
              <a:gd name="connsiteX0" fmla="*/ 148805 w 580853"/>
              <a:gd name="connsiteY0" fmla="*/ 0 h 244445"/>
              <a:gd name="connsiteX1" fmla="*/ 580853 w 580853"/>
              <a:gd name="connsiteY1" fmla="*/ 0 h 244445"/>
              <a:gd name="connsiteX2" fmla="*/ 580853 w 580853"/>
              <a:gd name="connsiteY2" fmla="*/ 244445 h 244445"/>
              <a:gd name="connsiteX3" fmla="*/ 148805 w 580853"/>
              <a:gd name="connsiteY3" fmla="*/ 244445 h 244445"/>
              <a:gd name="connsiteX4" fmla="*/ 148734 w 580853"/>
              <a:gd name="connsiteY4" fmla="*/ 145402 h 244445"/>
              <a:gd name="connsiteX5" fmla="*/ 145 w 580853"/>
              <a:gd name="connsiteY5" fmla="*/ 207149 h 244445"/>
              <a:gd name="connsiteX6" fmla="*/ 3434 w 580853"/>
              <a:gd name="connsiteY6" fmla="*/ 26243 h 244445"/>
              <a:gd name="connsiteX7" fmla="*/ 146646 w 580853"/>
              <a:gd name="connsiteY7" fmla="*/ 86665 h 244445"/>
              <a:gd name="connsiteX8" fmla="*/ 148805 w 580853"/>
              <a:gd name="connsiteY8" fmla="*/ 0 h 24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853" h="244445">
                <a:moveTo>
                  <a:pt x="148805" y="0"/>
                </a:moveTo>
                <a:lnTo>
                  <a:pt x="580853" y="0"/>
                </a:lnTo>
                <a:lnTo>
                  <a:pt x="580853" y="244445"/>
                </a:lnTo>
                <a:lnTo>
                  <a:pt x="148805" y="244445"/>
                </a:lnTo>
                <a:cubicBezTo>
                  <a:pt x="148781" y="211431"/>
                  <a:pt x="148758" y="178416"/>
                  <a:pt x="148734" y="145402"/>
                </a:cubicBezTo>
                <a:lnTo>
                  <a:pt x="145" y="207149"/>
                </a:lnTo>
                <a:cubicBezTo>
                  <a:pt x="-951" y="146847"/>
                  <a:pt x="4530" y="86545"/>
                  <a:pt x="3434" y="26243"/>
                </a:cubicBezTo>
                <a:lnTo>
                  <a:pt x="146646" y="86665"/>
                </a:lnTo>
                <a:cubicBezTo>
                  <a:pt x="147366" y="53391"/>
                  <a:pt x="148085" y="33274"/>
                  <a:pt x="148805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 dirty="0"/>
          </a:p>
        </p:txBody>
      </p:sp>
      <p:sp>
        <p:nvSpPr>
          <p:cNvPr id="73" name="Rectangle 45"/>
          <p:cNvSpPr/>
          <p:nvPr/>
        </p:nvSpPr>
        <p:spPr bwMode="auto">
          <a:xfrm rot="5400000">
            <a:off x="1019800" y="4703650"/>
            <a:ext cx="298282" cy="200097"/>
          </a:xfrm>
          <a:custGeom>
            <a:avLst/>
            <a:gdLst>
              <a:gd name="connsiteX0" fmla="*/ 0 w 432048"/>
              <a:gd name="connsiteY0" fmla="*/ 0 h 244445"/>
              <a:gd name="connsiteX1" fmla="*/ 432048 w 432048"/>
              <a:gd name="connsiteY1" fmla="*/ 0 h 244445"/>
              <a:gd name="connsiteX2" fmla="*/ 432048 w 432048"/>
              <a:gd name="connsiteY2" fmla="*/ 244445 h 244445"/>
              <a:gd name="connsiteX3" fmla="*/ 0 w 432048"/>
              <a:gd name="connsiteY3" fmla="*/ 244445 h 244445"/>
              <a:gd name="connsiteX4" fmla="*/ 0 w 432048"/>
              <a:gd name="connsiteY4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0 w 436453"/>
              <a:gd name="connsiteY4" fmla="*/ 71730 h 244445"/>
              <a:gd name="connsiteX5" fmla="*/ 4405 w 436453"/>
              <a:gd name="connsiteY5" fmla="*/ 0 h 244445"/>
              <a:gd name="connsiteX0" fmla="*/ 4405 w 436453"/>
              <a:gd name="connsiteY0" fmla="*/ 0 h 244445"/>
              <a:gd name="connsiteX1" fmla="*/ 436453 w 436453"/>
              <a:gd name="connsiteY1" fmla="*/ 0 h 244445"/>
              <a:gd name="connsiteX2" fmla="*/ 436453 w 436453"/>
              <a:gd name="connsiteY2" fmla="*/ 244445 h 244445"/>
              <a:gd name="connsiteX3" fmla="*/ 4405 w 436453"/>
              <a:gd name="connsiteY3" fmla="*/ 244445 h 244445"/>
              <a:gd name="connsiteX4" fmla="*/ 4334 w 436453"/>
              <a:gd name="connsiteY4" fmla="*/ 145402 h 244445"/>
              <a:gd name="connsiteX5" fmla="*/ 0 w 436453"/>
              <a:gd name="connsiteY5" fmla="*/ 71730 h 244445"/>
              <a:gd name="connsiteX6" fmla="*/ 4405 w 436453"/>
              <a:gd name="connsiteY6" fmla="*/ 0 h 244445"/>
              <a:gd name="connsiteX0" fmla="*/ 8738 w 440786"/>
              <a:gd name="connsiteY0" fmla="*/ 0 h 244445"/>
              <a:gd name="connsiteX1" fmla="*/ 440786 w 440786"/>
              <a:gd name="connsiteY1" fmla="*/ 0 h 244445"/>
              <a:gd name="connsiteX2" fmla="*/ 440786 w 440786"/>
              <a:gd name="connsiteY2" fmla="*/ 244445 h 244445"/>
              <a:gd name="connsiteX3" fmla="*/ 8738 w 440786"/>
              <a:gd name="connsiteY3" fmla="*/ 244445 h 244445"/>
              <a:gd name="connsiteX4" fmla="*/ 8667 w 440786"/>
              <a:gd name="connsiteY4" fmla="*/ 145402 h 244445"/>
              <a:gd name="connsiteX5" fmla="*/ 4333 w 440786"/>
              <a:gd name="connsiteY5" fmla="*/ 71730 h 244445"/>
              <a:gd name="connsiteX6" fmla="*/ 0 w 440786"/>
              <a:gd name="connsiteY6" fmla="*/ 106400 h 244445"/>
              <a:gd name="connsiteX7" fmla="*/ 8738 w 440786"/>
              <a:gd name="connsiteY7" fmla="*/ 0 h 244445"/>
              <a:gd name="connsiteX0" fmla="*/ 90968 w 523016"/>
              <a:gd name="connsiteY0" fmla="*/ 0 h 244445"/>
              <a:gd name="connsiteX1" fmla="*/ 523016 w 523016"/>
              <a:gd name="connsiteY1" fmla="*/ 0 h 244445"/>
              <a:gd name="connsiteX2" fmla="*/ 523016 w 523016"/>
              <a:gd name="connsiteY2" fmla="*/ 244445 h 244445"/>
              <a:gd name="connsiteX3" fmla="*/ 90968 w 523016"/>
              <a:gd name="connsiteY3" fmla="*/ 244445 h 244445"/>
              <a:gd name="connsiteX4" fmla="*/ 90897 w 523016"/>
              <a:gd name="connsiteY4" fmla="*/ 145402 h 244445"/>
              <a:gd name="connsiteX5" fmla="*/ 86563 w 523016"/>
              <a:gd name="connsiteY5" fmla="*/ 71730 h 244445"/>
              <a:gd name="connsiteX6" fmla="*/ 0 w 523016"/>
              <a:gd name="connsiteY6" fmla="*/ 109689 h 244445"/>
              <a:gd name="connsiteX7" fmla="*/ 90968 w 523016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51583 w 574599"/>
              <a:gd name="connsiteY6" fmla="*/ 109689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99822 h 244445"/>
              <a:gd name="connsiteX7" fmla="*/ 142551 w 574599"/>
              <a:gd name="connsiteY7" fmla="*/ 0 h 244445"/>
              <a:gd name="connsiteX0" fmla="*/ 142551 w 574599"/>
              <a:gd name="connsiteY0" fmla="*/ 0 h 244445"/>
              <a:gd name="connsiteX1" fmla="*/ 574599 w 574599"/>
              <a:gd name="connsiteY1" fmla="*/ 0 h 244445"/>
              <a:gd name="connsiteX2" fmla="*/ 574599 w 574599"/>
              <a:gd name="connsiteY2" fmla="*/ 244445 h 244445"/>
              <a:gd name="connsiteX3" fmla="*/ 142551 w 574599"/>
              <a:gd name="connsiteY3" fmla="*/ 244445 h 244445"/>
              <a:gd name="connsiteX4" fmla="*/ 142480 w 574599"/>
              <a:gd name="connsiteY4" fmla="*/ 145402 h 244445"/>
              <a:gd name="connsiteX5" fmla="*/ 0 w 574599"/>
              <a:gd name="connsiteY5" fmla="*/ 183563 h 244445"/>
              <a:gd name="connsiteX6" fmla="*/ 140392 w 574599"/>
              <a:gd name="connsiteY6" fmla="*/ 86665 h 244445"/>
              <a:gd name="connsiteX7" fmla="*/ 142551 w 574599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0 w 653540"/>
              <a:gd name="connsiteY5" fmla="*/ 98044 h 244445"/>
              <a:gd name="connsiteX6" fmla="*/ 219333 w 653540"/>
              <a:gd name="connsiteY6" fmla="*/ 86665 h 244445"/>
              <a:gd name="connsiteX7" fmla="*/ 221492 w 653540"/>
              <a:gd name="connsiteY7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118880 w 653540"/>
              <a:gd name="connsiteY5" fmla="*/ 128208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219333 w 653540"/>
              <a:gd name="connsiteY7" fmla="*/ 86665 h 244445"/>
              <a:gd name="connsiteX8" fmla="*/ 221492 w 653540"/>
              <a:gd name="connsiteY8" fmla="*/ 0 h 244445"/>
              <a:gd name="connsiteX0" fmla="*/ 221492 w 653540"/>
              <a:gd name="connsiteY0" fmla="*/ 0 h 244445"/>
              <a:gd name="connsiteX1" fmla="*/ 653540 w 653540"/>
              <a:gd name="connsiteY1" fmla="*/ 0 h 244445"/>
              <a:gd name="connsiteX2" fmla="*/ 653540 w 653540"/>
              <a:gd name="connsiteY2" fmla="*/ 244445 h 244445"/>
              <a:gd name="connsiteX3" fmla="*/ 221492 w 653540"/>
              <a:gd name="connsiteY3" fmla="*/ 244445 h 244445"/>
              <a:gd name="connsiteX4" fmla="*/ 221421 w 653540"/>
              <a:gd name="connsiteY4" fmla="*/ 145402 h 244445"/>
              <a:gd name="connsiteX5" fmla="*/ 79410 w 653540"/>
              <a:gd name="connsiteY5" fmla="*/ 207149 h 244445"/>
              <a:gd name="connsiteX6" fmla="*/ 0 w 653540"/>
              <a:gd name="connsiteY6" fmla="*/ 98044 h 244445"/>
              <a:gd name="connsiteX7" fmla="*/ 92567 w 653540"/>
              <a:gd name="connsiteY7" fmla="*/ 26243 h 244445"/>
              <a:gd name="connsiteX8" fmla="*/ 219333 w 653540"/>
              <a:gd name="connsiteY8" fmla="*/ 86665 h 244445"/>
              <a:gd name="connsiteX9" fmla="*/ 221492 w 653540"/>
              <a:gd name="connsiteY9" fmla="*/ 0 h 244445"/>
              <a:gd name="connsiteX0" fmla="*/ 142082 w 574130"/>
              <a:gd name="connsiteY0" fmla="*/ 0 h 244445"/>
              <a:gd name="connsiteX1" fmla="*/ 574130 w 574130"/>
              <a:gd name="connsiteY1" fmla="*/ 0 h 244445"/>
              <a:gd name="connsiteX2" fmla="*/ 574130 w 574130"/>
              <a:gd name="connsiteY2" fmla="*/ 244445 h 244445"/>
              <a:gd name="connsiteX3" fmla="*/ 142082 w 574130"/>
              <a:gd name="connsiteY3" fmla="*/ 244445 h 244445"/>
              <a:gd name="connsiteX4" fmla="*/ 142011 w 574130"/>
              <a:gd name="connsiteY4" fmla="*/ 145402 h 244445"/>
              <a:gd name="connsiteX5" fmla="*/ 0 w 574130"/>
              <a:gd name="connsiteY5" fmla="*/ 207149 h 244445"/>
              <a:gd name="connsiteX6" fmla="*/ 13157 w 574130"/>
              <a:gd name="connsiteY6" fmla="*/ 26243 h 244445"/>
              <a:gd name="connsiteX7" fmla="*/ 139923 w 574130"/>
              <a:gd name="connsiteY7" fmla="*/ 86665 h 244445"/>
              <a:gd name="connsiteX8" fmla="*/ 142082 w 574130"/>
              <a:gd name="connsiteY8" fmla="*/ 0 h 244445"/>
              <a:gd name="connsiteX0" fmla="*/ 145371 w 577419"/>
              <a:gd name="connsiteY0" fmla="*/ 0 h 244445"/>
              <a:gd name="connsiteX1" fmla="*/ 577419 w 577419"/>
              <a:gd name="connsiteY1" fmla="*/ 0 h 244445"/>
              <a:gd name="connsiteX2" fmla="*/ 577419 w 577419"/>
              <a:gd name="connsiteY2" fmla="*/ 244445 h 244445"/>
              <a:gd name="connsiteX3" fmla="*/ 145371 w 577419"/>
              <a:gd name="connsiteY3" fmla="*/ 244445 h 244445"/>
              <a:gd name="connsiteX4" fmla="*/ 145300 w 577419"/>
              <a:gd name="connsiteY4" fmla="*/ 145402 h 244445"/>
              <a:gd name="connsiteX5" fmla="*/ 3289 w 577419"/>
              <a:gd name="connsiteY5" fmla="*/ 207149 h 244445"/>
              <a:gd name="connsiteX6" fmla="*/ 0 w 577419"/>
              <a:gd name="connsiteY6" fmla="*/ 26243 h 244445"/>
              <a:gd name="connsiteX7" fmla="*/ 143212 w 577419"/>
              <a:gd name="connsiteY7" fmla="*/ 86665 h 244445"/>
              <a:gd name="connsiteX8" fmla="*/ 145371 w 577419"/>
              <a:gd name="connsiteY8" fmla="*/ 0 h 244445"/>
              <a:gd name="connsiteX0" fmla="*/ 152045 w 584093"/>
              <a:gd name="connsiteY0" fmla="*/ 0 h 244445"/>
              <a:gd name="connsiteX1" fmla="*/ 584093 w 584093"/>
              <a:gd name="connsiteY1" fmla="*/ 0 h 244445"/>
              <a:gd name="connsiteX2" fmla="*/ 584093 w 584093"/>
              <a:gd name="connsiteY2" fmla="*/ 244445 h 244445"/>
              <a:gd name="connsiteX3" fmla="*/ 152045 w 584093"/>
              <a:gd name="connsiteY3" fmla="*/ 244445 h 244445"/>
              <a:gd name="connsiteX4" fmla="*/ 151974 w 584093"/>
              <a:gd name="connsiteY4" fmla="*/ 145402 h 244445"/>
              <a:gd name="connsiteX5" fmla="*/ 95 w 584093"/>
              <a:gd name="connsiteY5" fmla="*/ 207149 h 244445"/>
              <a:gd name="connsiteX6" fmla="*/ 6674 w 584093"/>
              <a:gd name="connsiteY6" fmla="*/ 26243 h 244445"/>
              <a:gd name="connsiteX7" fmla="*/ 149886 w 584093"/>
              <a:gd name="connsiteY7" fmla="*/ 86665 h 244445"/>
              <a:gd name="connsiteX8" fmla="*/ 152045 w 584093"/>
              <a:gd name="connsiteY8" fmla="*/ 0 h 244445"/>
              <a:gd name="connsiteX0" fmla="*/ 145688 w 577736"/>
              <a:gd name="connsiteY0" fmla="*/ 0 h 244445"/>
              <a:gd name="connsiteX1" fmla="*/ 577736 w 577736"/>
              <a:gd name="connsiteY1" fmla="*/ 0 h 244445"/>
              <a:gd name="connsiteX2" fmla="*/ 577736 w 577736"/>
              <a:gd name="connsiteY2" fmla="*/ 244445 h 244445"/>
              <a:gd name="connsiteX3" fmla="*/ 145688 w 577736"/>
              <a:gd name="connsiteY3" fmla="*/ 244445 h 244445"/>
              <a:gd name="connsiteX4" fmla="*/ 145617 w 577736"/>
              <a:gd name="connsiteY4" fmla="*/ 145402 h 244445"/>
              <a:gd name="connsiteX5" fmla="*/ 317 w 577736"/>
              <a:gd name="connsiteY5" fmla="*/ 207149 h 244445"/>
              <a:gd name="connsiteX6" fmla="*/ 317 w 577736"/>
              <a:gd name="connsiteY6" fmla="*/ 26243 h 244445"/>
              <a:gd name="connsiteX7" fmla="*/ 143529 w 577736"/>
              <a:gd name="connsiteY7" fmla="*/ 86665 h 244445"/>
              <a:gd name="connsiteX8" fmla="*/ 145688 w 577736"/>
              <a:gd name="connsiteY8" fmla="*/ 0 h 244445"/>
              <a:gd name="connsiteX0" fmla="*/ 148805 w 580853"/>
              <a:gd name="connsiteY0" fmla="*/ 0 h 244445"/>
              <a:gd name="connsiteX1" fmla="*/ 580853 w 580853"/>
              <a:gd name="connsiteY1" fmla="*/ 0 h 244445"/>
              <a:gd name="connsiteX2" fmla="*/ 580853 w 580853"/>
              <a:gd name="connsiteY2" fmla="*/ 244445 h 244445"/>
              <a:gd name="connsiteX3" fmla="*/ 148805 w 580853"/>
              <a:gd name="connsiteY3" fmla="*/ 244445 h 244445"/>
              <a:gd name="connsiteX4" fmla="*/ 148734 w 580853"/>
              <a:gd name="connsiteY4" fmla="*/ 145402 h 244445"/>
              <a:gd name="connsiteX5" fmla="*/ 145 w 580853"/>
              <a:gd name="connsiteY5" fmla="*/ 207149 h 244445"/>
              <a:gd name="connsiteX6" fmla="*/ 3434 w 580853"/>
              <a:gd name="connsiteY6" fmla="*/ 26243 h 244445"/>
              <a:gd name="connsiteX7" fmla="*/ 146646 w 580853"/>
              <a:gd name="connsiteY7" fmla="*/ 86665 h 244445"/>
              <a:gd name="connsiteX8" fmla="*/ 148805 w 580853"/>
              <a:gd name="connsiteY8" fmla="*/ 0 h 244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853" h="244445">
                <a:moveTo>
                  <a:pt x="148805" y="0"/>
                </a:moveTo>
                <a:lnTo>
                  <a:pt x="580853" y="0"/>
                </a:lnTo>
                <a:lnTo>
                  <a:pt x="580853" y="244445"/>
                </a:lnTo>
                <a:lnTo>
                  <a:pt x="148805" y="244445"/>
                </a:lnTo>
                <a:cubicBezTo>
                  <a:pt x="148781" y="211431"/>
                  <a:pt x="148758" y="178416"/>
                  <a:pt x="148734" y="145402"/>
                </a:cubicBezTo>
                <a:lnTo>
                  <a:pt x="145" y="207149"/>
                </a:lnTo>
                <a:cubicBezTo>
                  <a:pt x="-951" y="146847"/>
                  <a:pt x="4530" y="86545"/>
                  <a:pt x="3434" y="26243"/>
                </a:cubicBezTo>
                <a:lnTo>
                  <a:pt x="146646" y="86665"/>
                </a:lnTo>
                <a:cubicBezTo>
                  <a:pt x="147366" y="53391"/>
                  <a:pt x="148085" y="33274"/>
                  <a:pt x="148805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 dirty="0"/>
          </a:p>
        </p:txBody>
      </p:sp>
      <p:sp>
        <p:nvSpPr>
          <p:cNvPr id="74" name="Freeform 73"/>
          <p:cNvSpPr/>
          <p:nvPr/>
        </p:nvSpPr>
        <p:spPr bwMode="auto">
          <a:xfrm>
            <a:off x="1166848" y="4065078"/>
            <a:ext cx="2770220" cy="1065825"/>
          </a:xfrm>
          <a:custGeom>
            <a:avLst/>
            <a:gdLst>
              <a:gd name="connsiteX0" fmla="*/ 0 w 4667534"/>
              <a:gd name="connsiteY0" fmla="*/ 1337481 h 1678675"/>
              <a:gd name="connsiteX1" fmla="*/ 0 w 4667534"/>
              <a:gd name="connsiteY1" fmla="*/ 1678675 h 1678675"/>
              <a:gd name="connsiteX2" fmla="*/ 4667534 w 4667534"/>
              <a:gd name="connsiteY2" fmla="*/ 1678675 h 1678675"/>
              <a:gd name="connsiteX3" fmla="*/ 4667534 w 4667534"/>
              <a:gd name="connsiteY3" fmla="*/ 0 h 167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7534" h="1678675">
                <a:moveTo>
                  <a:pt x="0" y="1337481"/>
                </a:moveTo>
                <a:lnTo>
                  <a:pt x="0" y="1678675"/>
                </a:lnTo>
                <a:lnTo>
                  <a:pt x="4667534" y="1678675"/>
                </a:lnTo>
                <a:lnTo>
                  <a:pt x="4667534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cxnSp>
        <p:nvCxnSpPr>
          <p:cNvPr id="75" name="Straight Connector 74"/>
          <p:cNvCxnSpPr/>
          <p:nvPr/>
        </p:nvCxnSpPr>
        <p:spPr bwMode="auto">
          <a:xfrm>
            <a:off x="1819533" y="4867387"/>
            <a:ext cx="0" cy="263516"/>
          </a:xfrm>
          <a:prstGeom prst="line">
            <a:avLst/>
          </a:prstGeom>
          <a:solidFill>
            <a:srgbClr val="34A3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Freeform 75"/>
          <p:cNvSpPr/>
          <p:nvPr/>
        </p:nvSpPr>
        <p:spPr bwMode="auto">
          <a:xfrm>
            <a:off x="3081867" y="2843279"/>
            <a:ext cx="855201" cy="1187138"/>
          </a:xfrm>
          <a:custGeom>
            <a:avLst/>
            <a:gdLst>
              <a:gd name="connsiteX0" fmla="*/ 0 w 1665027"/>
              <a:gd name="connsiteY0" fmla="*/ 0 h 1869743"/>
              <a:gd name="connsiteX1" fmla="*/ 941695 w 1665027"/>
              <a:gd name="connsiteY1" fmla="*/ 0 h 1869743"/>
              <a:gd name="connsiteX2" fmla="*/ 941695 w 1665027"/>
              <a:gd name="connsiteY2" fmla="*/ 1869743 h 1869743"/>
              <a:gd name="connsiteX3" fmla="*/ 1665027 w 1665027"/>
              <a:gd name="connsiteY3" fmla="*/ 1869743 h 1869743"/>
              <a:gd name="connsiteX0" fmla="*/ 0 w 941695"/>
              <a:gd name="connsiteY0" fmla="*/ 0 h 1869743"/>
              <a:gd name="connsiteX1" fmla="*/ 941695 w 941695"/>
              <a:gd name="connsiteY1" fmla="*/ 0 h 1869743"/>
              <a:gd name="connsiteX2" fmla="*/ 941695 w 941695"/>
              <a:gd name="connsiteY2" fmla="*/ 1869743 h 186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1695" h="1869743">
                <a:moveTo>
                  <a:pt x="0" y="0"/>
                </a:moveTo>
                <a:lnTo>
                  <a:pt x="941695" y="0"/>
                </a:lnTo>
                <a:lnTo>
                  <a:pt x="941695" y="1869743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pic>
        <p:nvPicPr>
          <p:cNvPr id="77" name="Picture 4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164" y="3869212"/>
            <a:ext cx="561809" cy="34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57495"/>
              </p:ext>
            </p:extLst>
          </p:nvPr>
        </p:nvGraphicFramePr>
        <p:xfrm>
          <a:off x="4457702" y="2827967"/>
          <a:ext cx="1994515" cy="19757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6107"/>
                <a:gridCol w="317102"/>
                <a:gridCol w="317102"/>
                <a:gridCol w="317102"/>
                <a:gridCol w="317102"/>
              </a:tblGrid>
              <a:tr h="329288"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9288">
                <a:tc>
                  <a:txBody>
                    <a:bodyPr/>
                    <a:lstStyle/>
                    <a:p>
                      <a:r>
                        <a:rPr lang="nl-BE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</a:t>
                      </a:r>
                      <a:endParaRPr lang="nl-BE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5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</a:tr>
              <a:tr h="329288">
                <a:tc>
                  <a:txBody>
                    <a:bodyPr/>
                    <a:lstStyle/>
                    <a:p>
                      <a:r>
                        <a:rPr lang="nl-BE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nl-BE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5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</a:tr>
              <a:tr h="329288">
                <a:tc>
                  <a:txBody>
                    <a:bodyPr/>
                    <a:lstStyle/>
                    <a:p>
                      <a:r>
                        <a:rPr lang="nl-BE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Shape</a:t>
                      </a:r>
                      <a:endParaRPr lang="nl-BE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5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</a:tr>
              <a:tr h="329288">
                <a:tc>
                  <a:txBody>
                    <a:bodyPr/>
                    <a:lstStyle/>
                    <a:p>
                      <a:r>
                        <a:rPr lang="nl-BE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nl-BE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5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</a:tr>
              <a:tr h="329288">
                <a:tc>
                  <a:txBody>
                    <a:bodyPr/>
                    <a:lstStyle/>
                    <a:p>
                      <a:r>
                        <a:rPr lang="nl-BE" sz="11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endParaRPr lang="nl-BE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5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  <a:tc>
                  <a:txBody>
                    <a:bodyPr/>
                    <a:lstStyle/>
                    <a:p>
                      <a:endParaRPr lang="nl-BE" sz="1100" dirty="0"/>
                    </a:p>
                  </a:txBody>
                  <a:tcPr marL="58057" marR="58057" marT="29029" marB="29029" anchor="ctr"/>
                </a:tc>
              </a:tr>
            </a:tbl>
          </a:graphicData>
        </a:graphic>
      </p:graphicFrame>
      <p:sp>
        <p:nvSpPr>
          <p:cNvPr id="79" name="Freeform 78"/>
          <p:cNvSpPr/>
          <p:nvPr/>
        </p:nvSpPr>
        <p:spPr bwMode="auto">
          <a:xfrm>
            <a:off x="5229528" y="2943658"/>
            <a:ext cx="222020" cy="151192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80" name="Freeform 79"/>
          <p:cNvSpPr/>
          <p:nvPr/>
        </p:nvSpPr>
        <p:spPr bwMode="auto">
          <a:xfrm rot="2787095">
            <a:off x="5582652" y="2953768"/>
            <a:ext cx="139383" cy="151115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019" h="527969">
                <a:moveTo>
                  <a:pt x="23722" y="90122"/>
                </a:moveTo>
                <a:cubicBezTo>
                  <a:pt x="-29004" y="174628"/>
                  <a:pt x="11446" y="523486"/>
                  <a:pt x="93063" y="527820"/>
                </a:cubicBezTo>
                <a:cubicBezTo>
                  <a:pt x="174680" y="532154"/>
                  <a:pt x="245462" y="441148"/>
                  <a:pt x="305410" y="397811"/>
                </a:cubicBezTo>
                <a:cubicBezTo>
                  <a:pt x="365359" y="354475"/>
                  <a:pt x="425308" y="319083"/>
                  <a:pt x="452754" y="267801"/>
                </a:cubicBezTo>
                <a:cubicBezTo>
                  <a:pt x="480200" y="216519"/>
                  <a:pt x="477311" y="131291"/>
                  <a:pt x="470088" y="90121"/>
                </a:cubicBezTo>
                <a:cubicBezTo>
                  <a:pt x="462865" y="48951"/>
                  <a:pt x="443725" y="37395"/>
                  <a:pt x="409417" y="20783"/>
                </a:cubicBezTo>
                <a:cubicBezTo>
                  <a:pt x="228849" y="-23998"/>
                  <a:pt x="76448" y="5616"/>
                  <a:pt x="23722" y="90122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81" name="Freeform 80"/>
          <p:cNvSpPr/>
          <p:nvPr/>
        </p:nvSpPr>
        <p:spPr bwMode="auto">
          <a:xfrm rot="1072946">
            <a:off x="5852441" y="2973974"/>
            <a:ext cx="233879" cy="114146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  <a:gd name="connsiteX0" fmla="*/ 40658 w 433293"/>
              <a:gd name="connsiteY0" fmla="*/ 116947 h 476227"/>
              <a:gd name="connsiteX1" fmla="*/ 48291 w 433293"/>
              <a:gd name="connsiteY1" fmla="*/ 476107 h 476227"/>
              <a:gd name="connsiteX2" fmla="*/ 260638 w 433293"/>
              <a:gd name="connsiteY2" fmla="*/ 346098 h 476227"/>
              <a:gd name="connsiteX3" fmla="*/ 391584 w 433293"/>
              <a:gd name="connsiteY3" fmla="*/ 361532 h 476227"/>
              <a:gd name="connsiteX4" fmla="*/ 425316 w 433293"/>
              <a:gd name="connsiteY4" fmla="*/ 38408 h 476227"/>
              <a:gd name="connsiteX5" fmla="*/ 258059 w 433293"/>
              <a:gd name="connsiteY5" fmla="*/ 13949 h 476227"/>
              <a:gd name="connsiteX6" fmla="*/ 40658 w 433293"/>
              <a:gd name="connsiteY6" fmla="*/ 116947 h 476227"/>
              <a:gd name="connsiteX0" fmla="*/ 40658 w 435538"/>
              <a:gd name="connsiteY0" fmla="*/ 116947 h 476225"/>
              <a:gd name="connsiteX1" fmla="*/ 48291 w 435538"/>
              <a:gd name="connsiteY1" fmla="*/ 476107 h 476225"/>
              <a:gd name="connsiteX2" fmla="*/ 181494 w 435538"/>
              <a:gd name="connsiteY2" fmla="*/ 345564 h 476225"/>
              <a:gd name="connsiteX3" fmla="*/ 391584 w 435538"/>
              <a:gd name="connsiteY3" fmla="*/ 361532 h 476225"/>
              <a:gd name="connsiteX4" fmla="*/ 425316 w 435538"/>
              <a:gd name="connsiteY4" fmla="*/ 38408 h 476225"/>
              <a:gd name="connsiteX5" fmla="*/ 258059 w 435538"/>
              <a:gd name="connsiteY5" fmla="*/ 13949 h 476225"/>
              <a:gd name="connsiteX6" fmla="*/ 40658 w 435538"/>
              <a:gd name="connsiteY6" fmla="*/ 116947 h 476225"/>
              <a:gd name="connsiteX0" fmla="*/ 40658 w 428705"/>
              <a:gd name="connsiteY0" fmla="*/ 116947 h 476210"/>
              <a:gd name="connsiteX1" fmla="*/ 48291 w 428705"/>
              <a:gd name="connsiteY1" fmla="*/ 476107 h 476210"/>
              <a:gd name="connsiteX2" fmla="*/ 181494 w 428705"/>
              <a:gd name="connsiteY2" fmla="*/ 345564 h 476210"/>
              <a:gd name="connsiteX3" fmla="*/ 355603 w 428705"/>
              <a:gd name="connsiteY3" fmla="*/ 454862 h 476210"/>
              <a:gd name="connsiteX4" fmla="*/ 425316 w 428705"/>
              <a:gd name="connsiteY4" fmla="*/ 38408 h 476210"/>
              <a:gd name="connsiteX5" fmla="*/ 258059 w 428705"/>
              <a:gd name="connsiteY5" fmla="*/ 13949 h 476210"/>
              <a:gd name="connsiteX6" fmla="*/ 40658 w 428705"/>
              <a:gd name="connsiteY6" fmla="*/ 116947 h 476210"/>
              <a:gd name="connsiteX0" fmla="*/ 40658 w 368717"/>
              <a:gd name="connsiteY0" fmla="*/ 116947 h 476210"/>
              <a:gd name="connsiteX1" fmla="*/ 48291 w 368717"/>
              <a:gd name="connsiteY1" fmla="*/ 476107 h 476210"/>
              <a:gd name="connsiteX2" fmla="*/ 181494 w 368717"/>
              <a:gd name="connsiteY2" fmla="*/ 345564 h 476210"/>
              <a:gd name="connsiteX3" fmla="*/ 355603 w 368717"/>
              <a:gd name="connsiteY3" fmla="*/ 454862 h 476210"/>
              <a:gd name="connsiteX4" fmla="*/ 345360 w 368717"/>
              <a:gd name="connsiteY4" fmla="*/ 245806 h 476210"/>
              <a:gd name="connsiteX5" fmla="*/ 258059 w 368717"/>
              <a:gd name="connsiteY5" fmla="*/ 13949 h 476210"/>
              <a:gd name="connsiteX6" fmla="*/ 40658 w 368717"/>
              <a:gd name="connsiteY6" fmla="*/ 116947 h 47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717" h="476210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130275" y="349105"/>
                  <a:pt x="181494" y="345564"/>
                </a:cubicBezTo>
                <a:cubicBezTo>
                  <a:pt x="232713" y="342023"/>
                  <a:pt x="328292" y="471488"/>
                  <a:pt x="355603" y="454862"/>
                </a:cubicBezTo>
                <a:cubicBezTo>
                  <a:pt x="382914" y="438236"/>
                  <a:pt x="361617" y="319292"/>
                  <a:pt x="345360" y="245806"/>
                </a:cubicBezTo>
                <a:cubicBezTo>
                  <a:pt x="329103" y="172320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82" name="Freeform 81"/>
          <p:cNvSpPr/>
          <p:nvPr/>
        </p:nvSpPr>
        <p:spPr bwMode="auto">
          <a:xfrm rot="3360630">
            <a:off x="6213946" y="2974246"/>
            <a:ext cx="96891" cy="90017"/>
          </a:xfrm>
          <a:custGeom>
            <a:avLst/>
            <a:gdLst>
              <a:gd name="connsiteX0" fmla="*/ 0 w 359347"/>
              <a:gd name="connsiteY0" fmla="*/ 502187 h 502187"/>
              <a:gd name="connsiteX1" fmla="*/ 190681 w 359347"/>
              <a:gd name="connsiteY1" fmla="*/ 380845 h 502187"/>
              <a:gd name="connsiteX2" fmla="*/ 338025 w 359347"/>
              <a:gd name="connsiteY2" fmla="*/ 250835 h 502187"/>
              <a:gd name="connsiteX3" fmla="*/ 355359 w 359347"/>
              <a:gd name="connsiteY3" fmla="*/ 29819 h 502187"/>
              <a:gd name="connsiteX4" fmla="*/ 307689 w 359347"/>
              <a:gd name="connsiteY4" fmla="*/ 8151 h 502187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37679"/>
              <a:gd name="connsiteY0" fmla="*/ 497853 h 497853"/>
              <a:gd name="connsiteX1" fmla="*/ 169013 w 337679"/>
              <a:gd name="connsiteY1" fmla="*/ 380845 h 497853"/>
              <a:gd name="connsiteX2" fmla="*/ 316357 w 337679"/>
              <a:gd name="connsiteY2" fmla="*/ 250835 h 497853"/>
              <a:gd name="connsiteX3" fmla="*/ 333691 w 337679"/>
              <a:gd name="connsiteY3" fmla="*/ 29819 h 497853"/>
              <a:gd name="connsiteX4" fmla="*/ 286021 w 337679"/>
              <a:gd name="connsiteY4" fmla="*/ 8151 h 497853"/>
              <a:gd name="connsiteX0" fmla="*/ 0 w 350680"/>
              <a:gd name="connsiteY0" fmla="*/ 506520 h 506520"/>
              <a:gd name="connsiteX1" fmla="*/ 182014 w 350680"/>
              <a:gd name="connsiteY1" fmla="*/ 380845 h 506520"/>
              <a:gd name="connsiteX2" fmla="*/ 329358 w 350680"/>
              <a:gd name="connsiteY2" fmla="*/ 250835 h 506520"/>
              <a:gd name="connsiteX3" fmla="*/ 346692 w 350680"/>
              <a:gd name="connsiteY3" fmla="*/ 29819 h 506520"/>
              <a:gd name="connsiteX4" fmla="*/ 299022 w 350680"/>
              <a:gd name="connsiteY4" fmla="*/ 8151 h 50652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0 w 658369"/>
              <a:gd name="connsiteY0" fmla="*/ 354842 h 382500"/>
              <a:gd name="connsiteX1" fmla="*/ 489703 w 658369"/>
              <a:gd name="connsiteY1" fmla="*/ 380845 h 382500"/>
              <a:gd name="connsiteX2" fmla="*/ 637047 w 658369"/>
              <a:gd name="connsiteY2" fmla="*/ 250835 h 382500"/>
              <a:gd name="connsiteX3" fmla="*/ 654381 w 658369"/>
              <a:gd name="connsiteY3" fmla="*/ 29819 h 382500"/>
              <a:gd name="connsiteX4" fmla="*/ 606711 w 658369"/>
              <a:gd name="connsiteY4" fmla="*/ 8151 h 382500"/>
              <a:gd name="connsiteX5" fmla="*/ 0 w 658369"/>
              <a:gd name="connsiteY5" fmla="*/ 354842 h 382500"/>
              <a:gd name="connsiteX0" fmla="*/ 26767 w 685136"/>
              <a:gd name="connsiteY0" fmla="*/ 354842 h 382667"/>
              <a:gd name="connsiteX1" fmla="*/ 148111 w 685136"/>
              <a:gd name="connsiteY1" fmla="*/ 328840 h 382667"/>
              <a:gd name="connsiteX2" fmla="*/ 516470 w 685136"/>
              <a:gd name="connsiteY2" fmla="*/ 380845 h 382667"/>
              <a:gd name="connsiteX3" fmla="*/ 663814 w 685136"/>
              <a:gd name="connsiteY3" fmla="*/ 250835 h 382667"/>
              <a:gd name="connsiteX4" fmla="*/ 681148 w 685136"/>
              <a:gd name="connsiteY4" fmla="*/ 29819 h 382667"/>
              <a:gd name="connsiteX5" fmla="*/ 633478 w 685136"/>
              <a:gd name="connsiteY5" fmla="*/ 8151 h 382667"/>
              <a:gd name="connsiteX6" fmla="*/ 26767 w 685136"/>
              <a:gd name="connsiteY6" fmla="*/ 354842 h 382667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21439 w 679808"/>
              <a:gd name="connsiteY0" fmla="*/ 354842 h 437605"/>
              <a:gd name="connsiteX1" fmla="*/ 190453 w 679808"/>
              <a:gd name="connsiteY1" fmla="*/ 437182 h 437605"/>
              <a:gd name="connsiteX2" fmla="*/ 511142 w 679808"/>
              <a:gd name="connsiteY2" fmla="*/ 380845 h 437605"/>
              <a:gd name="connsiteX3" fmla="*/ 658486 w 679808"/>
              <a:gd name="connsiteY3" fmla="*/ 250835 h 437605"/>
              <a:gd name="connsiteX4" fmla="*/ 675820 w 679808"/>
              <a:gd name="connsiteY4" fmla="*/ 29819 h 437605"/>
              <a:gd name="connsiteX5" fmla="*/ 628150 w 679808"/>
              <a:gd name="connsiteY5" fmla="*/ 8151 h 437605"/>
              <a:gd name="connsiteX6" fmla="*/ 21439 w 679808"/>
              <a:gd name="connsiteY6" fmla="*/ 354842 h 437605"/>
              <a:gd name="connsiteX0" fmla="*/ 31643 w 612007"/>
              <a:gd name="connsiteY0" fmla="*/ 103491 h 437605"/>
              <a:gd name="connsiteX1" fmla="*/ 122652 w 612007"/>
              <a:gd name="connsiteY1" fmla="*/ 437182 h 437605"/>
              <a:gd name="connsiteX2" fmla="*/ 443341 w 612007"/>
              <a:gd name="connsiteY2" fmla="*/ 380845 h 437605"/>
              <a:gd name="connsiteX3" fmla="*/ 590685 w 612007"/>
              <a:gd name="connsiteY3" fmla="*/ 250835 h 437605"/>
              <a:gd name="connsiteX4" fmla="*/ 608019 w 612007"/>
              <a:gd name="connsiteY4" fmla="*/ 29819 h 437605"/>
              <a:gd name="connsiteX5" fmla="*/ 560349 w 612007"/>
              <a:gd name="connsiteY5" fmla="*/ 8151 h 437605"/>
              <a:gd name="connsiteX6" fmla="*/ 31643 w 612007"/>
              <a:gd name="connsiteY6" fmla="*/ 103491 h 437605"/>
              <a:gd name="connsiteX0" fmla="*/ 31643 w 612007"/>
              <a:gd name="connsiteY0" fmla="*/ 107762 h 441876"/>
              <a:gd name="connsiteX1" fmla="*/ 122652 w 612007"/>
              <a:gd name="connsiteY1" fmla="*/ 441453 h 441876"/>
              <a:gd name="connsiteX2" fmla="*/ 443341 w 612007"/>
              <a:gd name="connsiteY2" fmla="*/ 385116 h 441876"/>
              <a:gd name="connsiteX3" fmla="*/ 590685 w 612007"/>
              <a:gd name="connsiteY3" fmla="*/ 255106 h 441876"/>
              <a:gd name="connsiteX4" fmla="*/ 608019 w 612007"/>
              <a:gd name="connsiteY4" fmla="*/ 34090 h 441876"/>
              <a:gd name="connsiteX5" fmla="*/ 560349 w 612007"/>
              <a:gd name="connsiteY5" fmla="*/ 12422 h 441876"/>
              <a:gd name="connsiteX6" fmla="*/ 31643 w 612007"/>
              <a:gd name="connsiteY6" fmla="*/ 107762 h 441876"/>
              <a:gd name="connsiteX0" fmla="*/ 83887 w 534241"/>
              <a:gd name="connsiteY0" fmla="*/ 81261 h 445710"/>
              <a:gd name="connsiteX1" fmla="*/ 44886 w 534241"/>
              <a:gd name="connsiteY1" fmla="*/ 445287 h 445710"/>
              <a:gd name="connsiteX2" fmla="*/ 365575 w 534241"/>
              <a:gd name="connsiteY2" fmla="*/ 388950 h 445710"/>
              <a:gd name="connsiteX3" fmla="*/ 512919 w 534241"/>
              <a:gd name="connsiteY3" fmla="*/ 258940 h 445710"/>
              <a:gd name="connsiteX4" fmla="*/ 530253 w 534241"/>
              <a:gd name="connsiteY4" fmla="*/ 37924 h 445710"/>
              <a:gd name="connsiteX5" fmla="*/ 482583 w 534241"/>
              <a:gd name="connsiteY5" fmla="*/ 16256 h 445710"/>
              <a:gd name="connsiteX6" fmla="*/ 83887 w 534241"/>
              <a:gd name="connsiteY6" fmla="*/ 81261 h 445710"/>
              <a:gd name="connsiteX0" fmla="*/ 24682 w 475036"/>
              <a:gd name="connsiteY0" fmla="*/ 86683 h 524530"/>
              <a:gd name="connsiteX1" fmla="*/ 94023 w 475036"/>
              <a:gd name="connsiteY1" fmla="*/ 524381 h 524530"/>
              <a:gd name="connsiteX2" fmla="*/ 306370 w 475036"/>
              <a:gd name="connsiteY2" fmla="*/ 394372 h 524530"/>
              <a:gd name="connsiteX3" fmla="*/ 453714 w 475036"/>
              <a:gd name="connsiteY3" fmla="*/ 264362 h 524530"/>
              <a:gd name="connsiteX4" fmla="*/ 471048 w 475036"/>
              <a:gd name="connsiteY4" fmla="*/ 43346 h 524530"/>
              <a:gd name="connsiteX5" fmla="*/ 423378 w 475036"/>
              <a:gd name="connsiteY5" fmla="*/ 21678 h 524530"/>
              <a:gd name="connsiteX6" fmla="*/ 24682 w 475036"/>
              <a:gd name="connsiteY6" fmla="*/ 86683 h 524530"/>
              <a:gd name="connsiteX0" fmla="*/ 24362 w 475029"/>
              <a:gd name="connsiteY0" fmla="*/ 97166 h 535013"/>
              <a:gd name="connsiteX1" fmla="*/ 93703 w 475029"/>
              <a:gd name="connsiteY1" fmla="*/ 534864 h 535013"/>
              <a:gd name="connsiteX2" fmla="*/ 306050 w 475029"/>
              <a:gd name="connsiteY2" fmla="*/ 404855 h 535013"/>
              <a:gd name="connsiteX3" fmla="*/ 453394 w 475029"/>
              <a:gd name="connsiteY3" fmla="*/ 274845 h 535013"/>
              <a:gd name="connsiteX4" fmla="*/ 470728 w 475029"/>
              <a:gd name="connsiteY4" fmla="*/ 53829 h 535013"/>
              <a:gd name="connsiteX5" fmla="*/ 418724 w 475029"/>
              <a:gd name="connsiteY5" fmla="*/ 19160 h 535013"/>
              <a:gd name="connsiteX6" fmla="*/ 24362 w 475029"/>
              <a:gd name="connsiteY6" fmla="*/ 97166 h 535013"/>
              <a:gd name="connsiteX0" fmla="*/ 24362 w 476617"/>
              <a:gd name="connsiteY0" fmla="*/ 97166 h 535013"/>
              <a:gd name="connsiteX1" fmla="*/ 93703 w 476617"/>
              <a:gd name="connsiteY1" fmla="*/ 534864 h 535013"/>
              <a:gd name="connsiteX2" fmla="*/ 306050 w 476617"/>
              <a:gd name="connsiteY2" fmla="*/ 404855 h 535013"/>
              <a:gd name="connsiteX3" fmla="*/ 453394 w 476617"/>
              <a:gd name="connsiteY3" fmla="*/ 274845 h 535013"/>
              <a:gd name="connsiteX4" fmla="*/ 470728 w 476617"/>
              <a:gd name="connsiteY4" fmla="*/ 53829 h 535013"/>
              <a:gd name="connsiteX5" fmla="*/ 418724 w 476617"/>
              <a:gd name="connsiteY5" fmla="*/ 19160 h 535013"/>
              <a:gd name="connsiteX6" fmla="*/ 24362 w 476617"/>
              <a:gd name="connsiteY6" fmla="*/ 97166 h 535013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46785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23722 w 475019"/>
              <a:gd name="connsiteY0" fmla="*/ 90122 h 527969"/>
              <a:gd name="connsiteX1" fmla="*/ 93063 w 475019"/>
              <a:gd name="connsiteY1" fmla="*/ 527820 h 527969"/>
              <a:gd name="connsiteX2" fmla="*/ 305410 w 475019"/>
              <a:gd name="connsiteY2" fmla="*/ 397811 h 527969"/>
              <a:gd name="connsiteX3" fmla="*/ 452754 w 475019"/>
              <a:gd name="connsiteY3" fmla="*/ 267801 h 527969"/>
              <a:gd name="connsiteX4" fmla="*/ 470088 w 475019"/>
              <a:gd name="connsiteY4" fmla="*/ 90121 h 527969"/>
              <a:gd name="connsiteX5" fmla="*/ 409417 w 475019"/>
              <a:gd name="connsiteY5" fmla="*/ 20783 h 527969"/>
              <a:gd name="connsiteX6" fmla="*/ 23722 w 475019"/>
              <a:gd name="connsiteY6" fmla="*/ 90122 h 527969"/>
              <a:gd name="connsiteX0" fmla="*/ 46691 w 436280"/>
              <a:gd name="connsiteY0" fmla="*/ 158351 h 517660"/>
              <a:gd name="connsiteX1" fmla="*/ 54324 w 436280"/>
              <a:gd name="connsiteY1" fmla="*/ 517511 h 517660"/>
              <a:gd name="connsiteX2" fmla="*/ 266671 w 436280"/>
              <a:gd name="connsiteY2" fmla="*/ 387502 h 517660"/>
              <a:gd name="connsiteX3" fmla="*/ 414015 w 436280"/>
              <a:gd name="connsiteY3" fmla="*/ 257492 h 517660"/>
              <a:gd name="connsiteX4" fmla="*/ 431349 w 436280"/>
              <a:gd name="connsiteY4" fmla="*/ 79812 h 517660"/>
              <a:gd name="connsiteX5" fmla="*/ 370678 w 436280"/>
              <a:gd name="connsiteY5" fmla="*/ 10474 h 517660"/>
              <a:gd name="connsiteX6" fmla="*/ 46691 w 436280"/>
              <a:gd name="connsiteY6" fmla="*/ 158351 h 517660"/>
              <a:gd name="connsiteX0" fmla="*/ 25132 w 414721"/>
              <a:gd name="connsiteY0" fmla="*/ 162193 h 521502"/>
              <a:gd name="connsiteX1" fmla="*/ 32765 w 414721"/>
              <a:gd name="connsiteY1" fmla="*/ 521353 h 521502"/>
              <a:gd name="connsiteX2" fmla="*/ 245112 w 414721"/>
              <a:gd name="connsiteY2" fmla="*/ 391344 h 521502"/>
              <a:gd name="connsiteX3" fmla="*/ 392456 w 414721"/>
              <a:gd name="connsiteY3" fmla="*/ 261334 h 521502"/>
              <a:gd name="connsiteX4" fmla="*/ 409790 w 414721"/>
              <a:gd name="connsiteY4" fmla="*/ 83654 h 521502"/>
              <a:gd name="connsiteX5" fmla="*/ 349119 w 414721"/>
              <a:gd name="connsiteY5" fmla="*/ 14316 h 521502"/>
              <a:gd name="connsiteX6" fmla="*/ 25132 w 414721"/>
              <a:gd name="connsiteY6" fmla="*/ 162193 h 521502"/>
              <a:gd name="connsiteX0" fmla="*/ 40658 w 438077"/>
              <a:gd name="connsiteY0" fmla="*/ 116947 h 476256"/>
              <a:gd name="connsiteX1" fmla="*/ 48291 w 438077"/>
              <a:gd name="connsiteY1" fmla="*/ 476107 h 476256"/>
              <a:gd name="connsiteX2" fmla="*/ 260638 w 438077"/>
              <a:gd name="connsiteY2" fmla="*/ 346098 h 476256"/>
              <a:gd name="connsiteX3" fmla="*/ 407982 w 438077"/>
              <a:gd name="connsiteY3" fmla="*/ 216088 h 476256"/>
              <a:gd name="connsiteX4" fmla="*/ 425316 w 438077"/>
              <a:gd name="connsiteY4" fmla="*/ 38408 h 476256"/>
              <a:gd name="connsiteX5" fmla="*/ 258059 w 438077"/>
              <a:gd name="connsiteY5" fmla="*/ 13949 h 476256"/>
              <a:gd name="connsiteX6" fmla="*/ 40658 w 438077"/>
              <a:gd name="connsiteY6" fmla="*/ 116947 h 47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077" h="476256">
                <a:moveTo>
                  <a:pt x="40658" y="116947"/>
                </a:moveTo>
                <a:cubicBezTo>
                  <a:pt x="5697" y="193973"/>
                  <a:pt x="-33326" y="471773"/>
                  <a:pt x="48291" y="476107"/>
                </a:cubicBezTo>
                <a:cubicBezTo>
                  <a:pt x="129908" y="480441"/>
                  <a:pt x="200690" y="389435"/>
                  <a:pt x="260638" y="346098"/>
                </a:cubicBezTo>
                <a:cubicBezTo>
                  <a:pt x="320587" y="302762"/>
                  <a:pt x="380536" y="267370"/>
                  <a:pt x="407982" y="216088"/>
                </a:cubicBezTo>
                <a:cubicBezTo>
                  <a:pt x="435428" y="164806"/>
                  <a:pt x="450303" y="72098"/>
                  <a:pt x="425316" y="38408"/>
                </a:cubicBezTo>
                <a:cubicBezTo>
                  <a:pt x="400329" y="4718"/>
                  <a:pt x="292367" y="30561"/>
                  <a:pt x="258059" y="13949"/>
                </a:cubicBezTo>
                <a:cubicBezTo>
                  <a:pt x="77491" y="-30832"/>
                  <a:pt x="75619" y="39921"/>
                  <a:pt x="40658" y="1169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sp>
        <p:nvSpPr>
          <p:cNvPr id="83" name="Rectangle 82"/>
          <p:cNvSpPr/>
          <p:nvPr/>
        </p:nvSpPr>
        <p:spPr bwMode="auto">
          <a:xfrm>
            <a:off x="4863773" y="2769753"/>
            <a:ext cx="1765928" cy="23611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graphicFrame>
        <p:nvGraphicFramePr>
          <p:cNvPr id="84" name="Diagram 83"/>
          <p:cNvGraphicFramePr/>
          <p:nvPr>
            <p:extLst>
              <p:ext uri="{D42A27DB-BD31-4B8C-83A1-F6EECF244321}">
                <p14:modId xmlns:p14="http://schemas.microsoft.com/office/powerpoint/2010/main" val="2157388241"/>
              </p:ext>
            </p:extLst>
          </p:nvPr>
        </p:nvGraphicFramePr>
        <p:xfrm>
          <a:off x="647670" y="2204864"/>
          <a:ext cx="6096000" cy="41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686630" y="4884185"/>
            <a:ext cx="1874163" cy="243289"/>
          </a:xfrm>
          <a:prstGeom prst="rect">
            <a:avLst/>
          </a:prstGeom>
          <a:noFill/>
        </p:spPr>
        <p:txBody>
          <a:bodyPr wrap="square" lIns="58055" tIns="29028" rIns="58055" bIns="29028" rtlCol="0">
            <a:spAutoFit/>
          </a:bodyPr>
          <a:lstStyle/>
          <a:p>
            <a:pPr algn="ctr"/>
            <a:r>
              <a:rPr lang="nl-BE" sz="1200" b="1" dirty="0" err="1" smtClean="0"/>
              <a:t>Composition</a:t>
            </a:r>
            <a:r>
              <a:rPr lang="nl-BE" sz="1200" b="1" dirty="0" smtClean="0"/>
              <a:t> in </a:t>
            </a:r>
            <a:r>
              <a:rPr lang="nl-BE" sz="1200" b="1" dirty="0" err="1" smtClean="0"/>
              <a:t>wt</a:t>
            </a:r>
            <a:r>
              <a:rPr lang="nl-BE" sz="1200" b="1" dirty="0" smtClean="0"/>
              <a:t>%</a:t>
            </a:r>
            <a:endParaRPr lang="nl-BE" sz="1200" b="1" dirty="0"/>
          </a:p>
        </p:txBody>
      </p:sp>
      <p:sp>
        <p:nvSpPr>
          <p:cNvPr id="86" name="Down Arrow 85"/>
          <p:cNvSpPr/>
          <p:nvPr/>
        </p:nvSpPr>
        <p:spPr bwMode="auto">
          <a:xfrm rot="16200000">
            <a:off x="4530944" y="4876718"/>
            <a:ext cx="256125" cy="23746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055" tIns="29028" rIns="58055" bIns="29028" numCol="1" rtlCol="0" anchor="t" anchorCtr="0" compatLnSpc="1">
            <a:prstTxWarp prst="textNoShape">
              <a:avLst/>
            </a:prstTxWarp>
          </a:bodyPr>
          <a:lstStyle/>
          <a:p>
            <a:pPr defTabSz="580553"/>
            <a:endParaRPr lang="nl-BE" sz="1100"/>
          </a:p>
        </p:txBody>
      </p:sp>
      <p:pic>
        <p:nvPicPr>
          <p:cNvPr id="87" name="Picture 3" descr="Y:\Unit_MAT\_ART\Projecten\1510462_CharacteriseToSort\1.1 Offerte - Contract\Aankoop\Fotos\beeld 6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88639"/>
            <a:ext cx="3044190" cy="142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8" y="2890895"/>
            <a:ext cx="4158493" cy="30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l-BE" dirty="0" smtClean="0"/>
              <a:t>Electro-</a:t>
            </a:r>
            <a:r>
              <a:rPr lang="nl-BE" dirty="0" err="1" smtClean="0"/>
              <a:t>crystallization</a:t>
            </a:r>
            <a:r>
              <a:rPr lang="nl-BE" dirty="0" smtClean="0"/>
              <a:t> recovery of Rare </a:t>
            </a:r>
            <a:r>
              <a:rPr lang="nl-BE" dirty="0" err="1" smtClean="0"/>
              <a:t>Earths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</a:t>
            </a:r>
            <a:r>
              <a:rPr lang="nl-BE" dirty="0" err="1" smtClean="0"/>
              <a:t>aqueous</a:t>
            </a:r>
            <a:r>
              <a:rPr lang="nl-BE" dirty="0" smtClean="0"/>
              <a:t> waste stream</a:t>
            </a:r>
            <a:br>
              <a:rPr lang="nl-BE" dirty="0" smtClean="0"/>
            </a:br>
            <a:r>
              <a:rPr lang="nl-BE" dirty="0" smtClean="0"/>
              <a:t>VITO,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/>
              <a:t>resource recovery</a:t>
            </a:r>
          </a:p>
        </p:txBody>
      </p:sp>
      <p:pic>
        <p:nvPicPr>
          <p:cNvPr id="8" name="Picture 7" descr="C:\Users\domingux\Desktop\partic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00808"/>
            <a:ext cx="230425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073000" cy="199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ew Cell- side view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79189"/>
            <a:ext cx="4104456" cy="346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4"/>
          <p:cNvSpPr txBox="1">
            <a:spLocks/>
          </p:cNvSpPr>
          <p:nvPr/>
        </p:nvSpPr>
        <p:spPr>
          <a:xfrm>
            <a:off x="6300192" y="5877272"/>
            <a:ext cx="2575855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10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/>
              <a:t>Patented</a:t>
            </a:r>
            <a:r>
              <a:rPr lang="fr-FR" dirty="0" smtClean="0"/>
              <a:t> VITO </a:t>
            </a:r>
            <a:r>
              <a:rPr lang="fr-FR" dirty="0" err="1" smtClean="0"/>
              <a:t>process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l-BE" dirty="0" err="1" smtClean="0"/>
              <a:t>Phosphate</a:t>
            </a:r>
            <a:r>
              <a:rPr lang="nl-BE" dirty="0" smtClean="0"/>
              <a:t> </a:t>
            </a:r>
            <a:r>
              <a:rPr lang="nl-BE" dirty="0" err="1" smtClean="0"/>
              <a:t>sorbents</a:t>
            </a:r>
            <a:r>
              <a:rPr lang="nl-BE" dirty="0" smtClean="0"/>
              <a:t> </a:t>
            </a:r>
            <a:r>
              <a:rPr lang="nl-BE" dirty="0" err="1" smtClean="0"/>
              <a:t>from</a:t>
            </a:r>
            <a:r>
              <a:rPr lang="nl-BE" dirty="0" smtClean="0"/>
              <a:t> waste iron </a:t>
            </a:r>
            <a:r>
              <a:rPr lang="nl-BE" dirty="0" err="1" smtClean="0"/>
              <a:t>sludge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VITO,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nl-BE" dirty="0"/>
              <a:t>resource recovery &amp; waste recycling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8" descr="D:\mijn foto's\DSCN1969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16" y="4040747"/>
            <a:ext cx="2248411" cy="17398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658687246"/>
              </p:ext>
            </p:extLst>
          </p:nvPr>
        </p:nvGraphicFramePr>
        <p:xfrm>
          <a:off x="1884910" y="4161375"/>
          <a:ext cx="2962275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Y:\Unit_MAT\_ART\Projecten\1310155-04_Operaqua 2014\3 Projectuitvoering\foto's\DSC_48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191" y="1883468"/>
            <a:ext cx="2735580" cy="2051685"/>
          </a:xfrm>
          <a:prstGeom prst="rect">
            <a:avLst/>
          </a:prstGeom>
          <a:noFill/>
          <a:ex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33" y="1256412"/>
            <a:ext cx="3547671" cy="26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an</a:t>
            </a:r>
            <a:r>
              <a:rPr lang="nl-BE" dirty="0" smtClean="0"/>
              <a:t> </a:t>
            </a:r>
            <a:r>
              <a:rPr lang="nl-BE" dirty="0" err="1" smtClean="0"/>
              <a:t>effective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BE" sz="1800" dirty="0" smtClean="0"/>
              <a:t>The </a:t>
            </a:r>
            <a:r>
              <a:rPr lang="nl-BE" sz="1800" dirty="0" err="1" smtClean="0"/>
              <a:t>effective</a:t>
            </a:r>
            <a:r>
              <a:rPr lang="nl-BE" sz="1800" dirty="0" smtClean="0"/>
              <a:t> </a:t>
            </a:r>
            <a:r>
              <a:rPr lang="nl-BE" sz="1800" dirty="0" err="1" smtClean="0"/>
              <a:t>Circular</a:t>
            </a:r>
            <a:r>
              <a:rPr lang="nl-BE" sz="1800" dirty="0" smtClean="0"/>
              <a:t> </a:t>
            </a:r>
            <a:r>
              <a:rPr lang="nl-BE" sz="1800" dirty="0" err="1" smtClean="0"/>
              <a:t>Economy</a:t>
            </a:r>
            <a:r>
              <a:rPr lang="nl-BE" sz="1800" dirty="0" smtClean="0"/>
              <a:t> is </a:t>
            </a:r>
            <a:r>
              <a:rPr lang="nl-BE" sz="1800" dirty="0" err="1" smtClean="0"/>
              <a:t>about</a:t>
            </a:r>
            <a:r>
              <a:rPr lang="nl-BE" sz="1800" dirty="0" smtClean="0"/>
              <a:t> more </a:t>
            </a:r>
            <a:r>
              <a:rPr lang="nl-BE" sz="1800" dirty="0" err="1" smtClean="0"/>
              <a:t>than</a:t>
            </a:r>
            <a:r>
              <a:rPr lang="nl-BE" sz="1800" dirty="0" smtClean="0"/>
              <a:t> </a:t>
            </a:r>
            <a:r>
              <a:rPr lang="nl-BE" sz="1800" dirty="0" err="1" smtClean="0"/>
              <a:t>feeding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closing</a:t>
            </a:r>
            <a:r>
              <a:rPr lang="nl-BE" sz="1800" dirty="0" smtClean="0"/>
              <a:t> </a:t>
            </a:r>
            <a:r>
              <a:rPr lang="nl-BE" sz="1800" dirty="0" err="1" smtClean="0"/>
              <a:t>material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product loops </a:t>
            </a:r>
            <a:endParaRPr lang="nl-BE" sz="1800" dirty="0"/>
          </a:p>
          <a:p>
            <a:endParaRPr lang="nl-BE" sz="2400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1124744"/>
            <a:ext cx="8064896" cy="1440160"/>
          </a:xfrm>
          <a:prstGeom prst="rect">
            <a:avLst/>
          </a:prstGeom>
          <a:solidFill>
            <a:srgbClr val="47A6D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b="0" cap="all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000" cap="small" dirty="0" smtClean="0"/>
              <a:t>Shorter product loop closure by new business models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cap="small" dirty="0" smtClean="0"/>
              <a:t>product life extension by repair, re-use, upgrading, remanufacture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cap="small" dirty="0" smtClean="0"/>
              <a:t>shared use/access/ownership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cap="small" dirty="0" smtClean="0"/>
              <a:t>product as a service</a:t>
            </a:r>
            <a:endParaRPr lang="en-US" sz="2000" cap="small" dirty="0"/>
          </a:p>
        </p:txBody>
      </p:sp>
      <p:grpSp>
        <p:nvGrpSpPr>
          <p:cNvPr id="4" name="Group 3"/>
          <p:cNvGrpSpPr/>
          <p:nvPr/>
        </p:nvGrpSpPr>
        <p:grpSpPr>
          <a:xfrm>
            <a:off x="3635896" y="2276872"/>
            <a:ext cx="5040560" cy="4703812"/>
            <a:chOff x="3635896" y="2276872"/>
            <a:chExt cx="5040560" cy="470381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473" y="2276872"/>
              <a:ext cx="4818983" cy="4703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635896" y="5589240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nl-BE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79712" y="5467290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 smtClean="0"/>
              <a:t>Accenture </a:t>
            </a:r>
            <a:r>
              <a:rPr lang="nl-BE" sz="1000" i="1" dirty="0" err="1" smtClean="0"/>
              <a:t>Strategy</a:t>
            </a:r>
            <a:r>
              <a:rPr lang="nl-BE" sz="1000" i="1" dirty="0" smtClean="0"/>
              <a:t/>
            </a:r>
            <a:br>
              <a:rPr lang="nl-BE" sz="1000" i="1" dirty="0" smtClean="0"/>
            </a:br>
            <a:r>
              <a:rPr lang="nl-BE" sz="1000" i="1" dirty="0" err="1" smtClean="0"/>
              <a:t>Circular</a:t>
            </a:r>
            <a:r>
              <a:rPr lang="nl-BE" sz="1000" i="1" dirty="0" smtClean="0"/>
              <a:t> Advantage</a:t>
            </a:r>
            <a:br>
              <a:rPr lang="nl-BE" sz="1000" i="1" dirty="0" smtClean="0"/>
            </a:br>
            <a:r>
              <a:rPr lang="nl-BE" sz="1000" i="1" dirty="0" smtClean="0"/>
              <a:t>Accenture 2014</a:t>
            </a:r>
            <a:endParaRPr lang="nl-BE" sz="1000" i="1" dirty="0"/>
          </a:p>
        </p:txBody>
      </p:sp>
    </p:spTree>
    <p:extLst>
      <p:ext uri="{BB962C8B-B14F-4D97-AF65-F5344CB8AC3E}">
        <p14:creationId xmlns:p14="http://schemas.microsoft.com/office/powerpoint/2010/main" val="362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CONTENT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BE" sz="1800" dirty="0" smtClean="0"/>
              <a:t>VITO in a nutshell</a:t>
            </a:r>
          </a:p>
          <a:p>
            <a:pPr>
              <a:lnSpc>
                <a:spcPct val="150000"/>
              </a:lnSpc>
            </a:pPr>
            <a:r>
              <a:rPr lang="nl-BE" sz="1800" dirty="0" err="1" smtClean="0"/>
              <a:t>Driven</a:t>
            </a:r>
            <a:r>
              <a:rPr lang="nl-BE" sz="1800" dirty="0" smtClean="0"/>
              <a:t> </a:t>
            </a:r>
            <a:r>
              <a:rPr lang="nl-BE" sz="1800" dirty="0" err="1" smtClean="0"/>
              <a:t>by</a:t>
            </a:r>
            <a:r>
              <a:rPr lang="nl-BE" sz="1800" dirty="0" smtClean="0"/>
              <a:t> the </a:t>
            </a:r>
            <a:r>
              <a:rPr lang="nl-BE" sz="1800" dirty="0" err="1" smtClean="0"/>
              <a:t>Sustainable</a:t>
            </a:r>
            <a:r>
              <a:rPr lang="nl-BE" sz="1800" dirty="0" smtClean="0"/>
              <a:t> Development Goals</a:t>
            </a:r>
          </a:p>
          <a:p>
            <a:pPr>
              <a:lnSpc>
                <a:spcPct val="150000"/>
              </a:lnSpc>
            </a:pPr>
            <a:r>
              <a:rPr lang="nl-BE" sz="1800" dirty="0" err="1" smtClean="0"/>
              <a:t>Inspired</a:t>
            </a:r>
            <a:r>
              <a:rPr lang="nl-BE" sz="1800" dirty="0" smtClean="0"/>
              <a:t> </a:t>
            </a:r>
            <a:r>
              <a:rPr lang="nl-BE" sz="1800" dirty="0" err="1" smtClean="0"/>
              <a:t>by</a:t>
            </a:r>
            <a:r>
              <a:rPr lang="nl-BE" sz="1800" dirty="0" smtClean="0"/>
              <a:t> the </a:t>
            </a:r>
            <a:r>
              <a:rPr lang="nl-BE" sz="1800" dirty="0" err="1" smtClean="0"/>
              <a:t>Circular</a:t>
            </a:r>
            <a:r>
              <a:rPr lang="nl-BE" sz="1800" dirty="0" smtClean="0"/>
              <a:t> </a:t>
            </a:r>
            <a:r>
              <a:rPr lang="nl-BE" sz="1800" dirty="0" err="1" smtClean="0"/>
              <a:t>Economy</a:t>
            </a:r>
            <a:r>
              <a:rPr lang="nl-BE" sz="1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nl-BE" sz="1800" dirty="0" err="1" smtClean="0"/>
              <a:t>Feeding</a:t>
            </a:r>
            <a:r>
              <a:rPr lang="nl-BE" sz="1800" dirty="0" smtClean="0"/>
              <a:t> &amp; </a:t>
            </a:r>
            <a:r>
              <a:rPr lang="nl-BE" sz="1800" dirty="0" err="1" smtClean="0"/>
              <a:t>closing</a:t>
            </a:r>
            <a:r>
              <a:rPr lang="nl-BE" sz="1800" dirty="0" smtClean="0"/>
              <a:t> </a:t>
            </a:r>
            <a:r>
              <a:rPr lang="nl-BE" sz="1800" dirty="0" err="1" smtClean="0"/>
              <a:t>material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product loops</a:t>
            </a:r>
          </a:p>
          <a:p>
            <a:pPr>
              <a:lnSpc>
                <a:spcPct val="150000"/>
              </a:lnSpc>
            </a:pPr>
            <a:r>
              <a:rPr lang="nl-BE" sz="1800" dirty="0" err="1" smtClean="0"/>
              <a:t>Shorter</a:t>
            </a:r>
            <a:r>
              <a:rPr lang="nl-BE" sz="1800" dirty="0" smtClean="0"/>
              <a:t> </a:t>
            </a:r>
            <a:r>
              <a:rPr lang="nl-BE" sz="1800" dirty="0" err="1" smtClean="0"/>
              <a:t>closing</a:t>
            </a:r>
            <a:r>
              <a:rPr lang="nl-BE" sz="1800" dirty="0" smtClean="0"/>
              <a:t> of loops </a:t>
            </a:r>
            <a:r>
              <a:rPr lang="nl-BE" sz="1800" dirty="0" err="1" smtClean="0"/>
              <a:t>by</a:t>
            </a:r>
            <a:r>
              <a:rPr lang="nl-BE" sz="1800" dirty="0" smtClean="0"/>
              <a:t> </a:t>
            </a:r>
            <a:r>
              <a:rPr lang="nl-BE" sz="1800" dirty="0" err="1" smtClean="0"/>
              <a:t>circular</a:t>
            </a:r>
            <a:r>
              <a:rPr lang="nl-BE" sz="1800" dirty="0" smtClean="0"/>
              <a:t> business </a:t>
            </a:r>
            <a:r>
              <a:rPr lang="nl-BE" sz="1800" dirty="0" err="1" smtClean="0"/>
              <a:t>models</a:t>
            </a:r>
            <a:endParaRPr lang="nl-BE" sz="1800" dirty="0" smtClean="0"/>
          </a:p>
          <a:p>
            <a:pPr>
              <a:lnSpc>
                <a:spcPct val="150000"/>
              </a:lnSpc>
            </a:pPr>
            <a:r>
              <a:rPr lang="nl-BE" sz="1800" dirty="0" err="1" smtClean="0"/>
              <a:t>Conclusions</a:t>
            </a:r>
            <a:endParaRPr lang="nl-BE" sz="1800" dirty="0" smtClean="0"/>
          </a:p>
          <a:p>
            <a:endParaRPr lang="nl-BE" sz="2400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</p:spTree>
    <p:extLst>
      <p:ext uri="{BB962C8B-B14F-4D97-AF65-F5344CB8AC3E}">
        <p14:creationId xmlns:p14="http://schemas.microsoft.com/office/powerpoint/2010/main" val="3794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Circular</a:t>
            </a:r>
            <a:r>
              <a:rPr lang="nl-BE" dirty="0" smtClean="0"/>
              <a:t> business </a:t>
            </a:r>
            <a:r>
              <a:rPr lang="nl-BE" dirty="0" err="1" smtClean="0"/>
              <a:t>models</a:t>
            </a:r>
            <a:r>
              <a:rPr lang="nl-BE" dirty="0" smtClean="0"/>
              <a:t>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the Internet of </a:t>
            </a:r>
            <a:r>
              <a:rPr lang="nl-BE" dirty="0" err="1" smtClean="0"/>
              <a:t>Things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</a:t>
            </a:r>
            <a:r>
              <a:rPr lang="nl-BE" dirty="0" err="1" smtClean="0"/>
              <a:t>iot</a:t>
            </a:r>
            <a:r>
              <a:rPr lang="nl-BE" dirty="0" smtClean="0"/>
              <a:t>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Internet of </a:t>
            </a:r>
            <a:r>
              <a:rPr lang="en-US" sz="1800" dirty="0" smtClean="0"/>
              <a:t>things [Wikipedia]: the</a:t>
            </a:r>
            <a:r>
              <a:rPr lang="en-US" sz="1800" dirty="0"/>
              <a:t> </a:t>
            </a:r>
            <a:r>
              <a:rPr lang="en-US" sz="1800" dirty="0">
                <a:hlinkClick r:id="rId2" tooltip="Internetworking"/>
              </a:rPr>
              <a:t>inter-networking</a:t>
            </a:r>
            <a:r>
              <a:rPr lang="en-US" sz="1800" dirty="0"/>
              <a:t> of physical devices, vehicles (also referred to as "connected devices" and "</a:t>
            </a:r>
            <a:r>
              <a:rPr lang="en-US" sz="1800" dirty="0">
                <a:hlinkClick r:id="rId3" tooltip="Smart device"/>
              </a:rPr>
              <a:t>smart devices</a:t>
            </a:r>
            <a:r>
              <a:rPr lang="en-US" sz="1800" dirty="0"/>
              <a:t>"), buildings, and other </a:t>
            </a:r>
            <a:r>
              <a:rPr lang="en-US" sz="1800" dirty="0" smtClean="0"/>
              <a:t>items - </a:t>
            </a:r>
            <a:r>
              <a:rPr lang="en-US" sz="1800" dirty="0" smtClean="0">
                <a:hlinkClick r:id="rId4" tooltip="Embedded system"/>
              </a:rPr>
              <a:t>embedded</a:t>
            </a:r>
            <a:r>
              <a:rPr lang="en-US" sz="1800" dirty="0"/>
              <a:t> with </a:t>
            </a:r>
            <a:r>
              <a:rPr lang="en-US" sz="1800" dirty="0">
                <a:hlinkClick r:id="rId5" tooltip="Electronics"/>
              </a:rPr>
              <a:t>electronics</a:t>
            </a:r>
            <a:r>
              <a:rPr lang="en-US" sz="1800" dirty="0"/>
              <a:t>, </a:t>
            </a:r>
            <a:r>
              <a:rPr lang="en-US" sz="1800" dirty="0">
                <a:hlinkClick r:id="rId6" tooltip="Software"/>
              </a:rPr>
              <a:t>software</a:t>
            </a:r>
            <a:r>
              <a:rPr lang="en-US" sz="1800" dirty="0"/>
              <a:t>, </a:t>
            </a:r>
            <a:r>
              <a:rPr lang="en-US" sz="1800" dirty="0">
                <a:hlinkClick r:id="rId7" tooltip="Sensor"/>
              </a:rPr>
              <a:t>sensors</a:t>
            </a:r>
            <a:r>
              <a:rPr lang="en-US" sz="1800" dirty="0"/>
              <a:t>, actuators, and </a:t>
            </a:r>
            <a:r>
              <a:rPr lang="en-US" sz="1800" dirty="0">
                <a:hlinkClick r:id="rId8" tooltip="Internet access"/>
              </a:rPr>
              <a:t>network connectivity</a:t>
            </a:r>
            <a:r>
              <a:rPr lang="en-US" sz="1800" dirty="0"/>
              <a:t> that enable these objects to collect and exchange </a:t>
            </a:r>
            <a:r>
              <a:rPr lang="en-US" sz="1800" dirty="0" smtClean="0"/>
              <a:t>data</a:t>
            </a:r>
            <a:endParaRPr lang="en-US" sz="1800" baseline="30000" dirty="0"/>
          </a:p>
          <a:p>
            <a:endParaRPr lang="en-US" sz="1800" baseline="30000" dirty="0"/>
          </a:p>
          <a:p>
            <a:r>
              <a:rPr lang="en-US" sz="1800" dirty="0" smtClean="0"/>
              <a:t>Software (the internet) &amp; hardware (</a:t>
            </a:r>
            <a:r>
              <a:rPr lang="en-US" sz="1800" dirty="0" smtClean="0">
                <a:solidFill>
                  <a:srgbClr val="FF0000"/>
                </a:solidFill>
              </a:rPr>
              <a:t>the things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r>
              <a:rPr lang="en-US" sz="1800" dirty="0" smtClean="0"/>
              <a:t>The things most often enabled by advanced material &amp; nanotech</a:t>
            </a:r>
            <a:endParaRPr lang="en-US" sz="1800" dirty="0"/>
          </a:p>
          <a:p>
            <a:endParaRPr lang="nl-BE" sz="1800" dirty="0"/>
          </a:p>
          <a:p>
            <a:endParaRPr lang="nl-BE" sz="1800" dirty="0"/>
          </a:p>
          <a:p>
            <a:endParaRPr lang="nl-BE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</p:spTree>
    <p:extLst>
      <p:ext uri="{BB962C8B-B14F-4D97-AF65-F5344CB8AC3E}">
        <p14:creationId xmlns:p14="http://schemas.microsoft.com/office/powerpoint/2010/main" val="25630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55991" y="1018640"/>
            <a:ext cx="7488010" cy="538152"/>
          </a:xfrm>
        </p:spPr>
        <p:txBody>
          <a:bodyPr/>
          <a:lstStyle/>
          <a:p>
            <a:r>
              <a:rPr lang="nl-BE" dirty="0"/>
              <a:t>IMEC  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>
                <a:hlinkClick r:id="rId2"/>
              </a:rPr>
              <a:t>http</a:t>
            </a:r>
            <a:r>
              <a:rPr lang="nl-BE" dirty="0">
                <a:hlinkClick r:id="rId2"/>
              </a:rPr>
              <a:t>://</a:t>
            </a:r>
            <a:r>
              <a:rPr lang="nl-BE" dirty="0" smtClean="0">
                <a:hlinkClick r:id="rId2"/>
              </a:rPr>
              <a:t>www.imec-int.com/en/home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iot</a:t>
            </a:r>
            <a:r>
              <a:rPr lang="nl-BE" dirty="0" smtClean="0"/>
              <a:t>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advanced</a:t>
            </a:r>
            <a:r>
              <a:rPr lang="nl-BE" dirty="0" smtClean="0"/>
              <a:t> </a:t>
            </a:r>
            <a:r>
              <a:rPr lang="nl-BE" dirty="0" err="1" smtClean="0"/>
              <a:t>materials</a:t>
            </a:r>
            <a:r>
              <a:rPr lang="nl-BE" dirty="0" smtClean="0"/>
              <a:t> &amp; </a:t>
            </a:r>
            <a:r>
              <a:rPr lang="nl-BE" dirty="0" err="1" smtClean="0"/>
              <a:t>nanotech</a:t>
            </a:r>
            <a:endParaRPr lang="nl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124744"/>
            <a:ext cx="5520962" cy="2932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160213"/>
            <a:ext cx="5400599" cy="28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Circular</a:t>
            </a:r>
            <a:r>
              <a:rPr lang="nl-BE" dirty="0" smtClean="0"/>
              <a:t> business </a:t>
            </a:r>
            <a:r>
              <a:rPr lang="nl-BE" dirty="0" err="1" smtClean="0"/>
              <a:t>models</a:t>
            </a:r>
            <a:r>
              <a:rPr lang="nl-BE" dirty="0" smtClean="0"/>
              <a:t>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the Internet of </a:t>
            </a:r>
            <a:r>
              <a:rPr lang="nl-BE" dirty="0" err="1" smtClean="0"/>
              <a:t>Things</a:t>
            </a:r>
            <a:r>
              <a:rPr lang="nl-BE" dirty="0" smtClean="0"/>
              <a:t> 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IOT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E.g. (autonomous) car sharing platform: cars </a:t>
            </a:r>
            <a:r>
              <a:rPr lang="en-US" sz="1800" dirty="0"/>
              <a:t>will become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computers </a:t>
            </a:r>
            <a:r>
              <a:rPr lang="en-US" sz="1800" dirty="0"/>
              <a:t>on wheels </a:t>
            </a:r>
            <a:r>
              <a:rPr lang="en-US" sz="1800" dirty="0" smtClean="0"/>
              <a:t>enabling mobile app based sharing, remote monitoring &amp; management of assets, safety and regulatory compliance.</a:t>
            </a:r>
            <a:endParaRPr lang="nl-BE" sz="1800" dirty="0"/>
          </a:p>
          <a:p>
            <a:endParaRPr lang="nl-BE" sz="1800" dirty="0"/>
          </a:p>
          <a:p>
            <a:endParaRPr lang="nl-BE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31" y="2568867"/>
            <a:ext cx="299407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60463" y="5349785"/>
            <a:ext cx="329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 err="1" smtClean="0"/>
              <a:t>McKinsey&amp;Company</a:t>
            </a:r>
            <a:r>
              <a:rPr lang="nl-BE" sz="1000" i="1" dirty="0" smtClean="0"/>
              <a:t/>
            </a:r>
            <a:br>
              <a:rPr lang="nl-BE" sz="1000" i="1" dirty="0" smtClean="0"/>
            </a:br>
            <a:r>
              <a:rPr lang="nl-BE" sz="1000" i="1" dirty="0" smtClean="0"/>
              <a:t>How the </a:t>
            </a:r>
            <a:r>
              <a:rPr lang="nl-BE" sz="1000" i="1" dirty="0" err="1" smtClean="0"/>
              <a:t>convergence</a:t>
            </a:r>
            <a:r>
              <a:rPr lang="nl-BE" sz="1000" i="1" dirty="0" smtClean="0"/>
              <a:t> of </a:t>
            </a:r>
            <a:r>
              <a:rPr lang="nl-BE" sz="1000" i="1" dirty="0" err="1" smtClean="0"/>
              <a:t>automotive</a:t>
            </a:r>
            <a:r>
              <a:rPr lang="nl-BE" sz="1000" i="1" dirty="0" smtClean="0"/>
              <a:t> </a:t>
            </a:r>
            <a:r>
              <a:rPr lang="nl-BE" sz="1000" i="1" dirty="0" err="1" smtClean="0"/>
              <a:t>and</a:t>
            </a:r>
            <a:r>
              <a:rPr lang="nl-BE" sz="1000" i="1" dirty="0" smtClean="0"/>
              <a:t> </a:t>
            </a:r>
            <a:r>
              <a:rPr lang="nl-BE" sz="1000" i="1" dirty="0" err="1" smtClean="0"/>
              <a:t>tech</a:t>
            </a:r>
            <a:r>
              <a:rPr lang="nl-BE" sz="1000" i="1" dirty="0" smtClean="0"/>
              <a:t> </a:t>
            </a:r>
            <a:r>
              <a:rPr lang="nl-BE" sz="1000" i="1" dirty="0" err="1" smtClean="0"/>
              <a:t>will</a:t>
            </a:r>
            <a:r>
              <a:rPr lang="nl-BE" sz="1000" i="1" dirty="0" smtClean="0"/>
              <a:t> </a:t>
            </a:r>
            <a:r>
              <a:rPr lang="nl-BE" sz="1000" i="1" dirty="0" err="1" smtClean="0"/>
              <a:t>create</a:t>
            </a:r>
            <a:r>
              <a:rPr lang="nl-BE" sz="1000" i="1" dirty="0" smtClean="0"/>
              <a:t> </a:t>
            </a:r>
            <a:br>
              <a:rPr lang="nl-BE" sz="1000" i="1" dirty="0" smtClean="0"/>
            </a:br>
            <a:r>
              <a:rPr lang="nl-BE" sz="1000" i="1" dirty="0" smtClean="0"/>
              <a:t>a new </a:t>
            </a:r>
            <a:r>
              <a:rPr lang="nl-BE" sz="1000" i="1" dirty="0" err="1" smtClean="0"/>
              <a:t>ecosystem</a:t>
            </a:r>
            <a:r>
              <a:rPr lang="nl-BE" sz="1000" i="1" dirty="0" smtClean="0"/>
              <a:t/>
            </a:r>
            <a:br>
              <a:rPr lang="nl-BE" sz="1000" i="1" dirty="0" smtClean="0"/>
            </a:br>
            <a:r>
              <a:rPr lang="nl-BE" sz="1000" i="1" dirty="0" smtClean="0"/>
              <a:t>November 2016 </a:t>
            </a:r>
            <a:endParaRPr lang="nl-BE" sz="10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99355"/>
            <a:ext cx="4756231" cy="342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3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Nanotech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the </a:t>
            </a:r>
            <a:r>
              <a:rPr lang="nl-BE" dirty="0" err="1" smtClean="0"/>
              <a:t>IoT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dematerialisation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IOT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sz="1800" dirty="0"/>
          </a:p>
          <a:p>
            <a:endParaRPr lang="nl-BE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71" y="1520409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IoT</a:t>
            </a:r>
            <a:r>
              <a:rPr lang="nl-BE" dirty="0" smtClean="0"/>
              <a:t> </a:t>
            </a:r>
            <a:r>
              <a:rPr lang="nl-BE" dirty="0" err="1" smtClean="0"/>
              <a:t>enabling</a:t>
            </a:r>
            <a:r>
              <a:rPr lang="nl-BE" dirty="0" smtClean="0"/>
              <a:t> </a:t>
            </a:r>
            <a:r>
              <a:rPr lang="nl-BE" dirty="0" err="1" smtClean="0"/>
              <a:t>an</a:t>
            </a:r>
            <a:r>
              <a:rPr lang="nl-BE" dirty="0" smtClean="0"/>
              <a:t> even more resource </a:t>
            </a:r>
            <a:r>
              <a:rPr lang="nl-BE" dirty="0" err="1" smtClean="0"/>
              <a:t>effective</a:t>
            </a:r>
            <a:r>
              <a:rPr lang="nl-BE" dirty="0" smtClean="0"/>
              <a:t> manufacturing &amp; processing IND 4.0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IOT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sz="1800" dirty="0"/>
          </a:p>
          <a:p>
            <a:endParaRPr lang="nl-BE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4679935" cy="46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44208" y="5085184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i="1" dirty="0" smtClean="0"/>
              <a:t>INDUSTRY 4.0 </a:t>
            </a:r>
            <a:r>
              <a:rPr lang="nl-BE" sz="1000" i="1" dirty="0" err="1" smtClean="0"/>
              <a:t>summit</a:t>
            </a:r>
            <a:r>
              <a:rPr lang="nl-BE" sz="1000" i="1" dirty="0" smtClean="0"/>
              <a:t/>
            </a:r>
            <a:br>
              <a:rPr lang="nl-BE" sz="1000" i="1" dirty="0" smtClean="0"/>
            </a:br>
            <a:r>
              <a:rPr lang="nl-BE" sz="1000" i="1" dirty="0" smtClean="0"/>
              <a:t>Manchester</a:t>
            </a:r>
            <a:br>
              <a:rPr lang="nl-BE" sz="1000" i="1" dirty="0" smtClean="0"/>
            </a:br>
            <a:r>
              <a:rPr lang="nl-BE" sz="1000" i="1" dirty="0" smtClean="0"/>
              <a:t>4-5 April, 2017</a:t>
            </a:r>
            <a:endParaRPr lang="nl-BE" sz="1000" i="1" dirty="0"/>
          </a:p>
        </p:txBody>
      </p:sp>
    </p:spTree>
    <p:extLst>
      <p:ext uri="{BB962C8B-B14F-4D97-AF65-F5344CB8AC3E}">
        <p14:creationId xmlns:p14="http://schemas.microsoft.com/office/powerpoint/2010/main" val="14992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IoT</a:t>
            </a:r>
            <a:r>
              <a:rPr lang="nl-BE" dirty="0" smtClean="0"/>
              <a:t> </a:t>
            </a:r>
            <a:r>
              <a:rPr lang="nl-BE" dirty="0" err="1" smtClean="0"/>
              <a:t>enabling</a:t>
            </a:r>
            <a:r>
              <a:rPr lang="nl-BE" dirty="0" smtClean="0"/>
              <a:t> the </a:t>
            </a:r>
            <a:r>
              <a:rPr lang="nl-BE" dirty="0" err="1" smtClean="0"/>
              <a:t>sustainable</a:t>
            </a:r>
            <a:r>
              <a:rPr lang="nl-BE" dirty="0" smtClean="0"/>
              <a:t> mine</a:t>
            </a:r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the IOT </a:t>
            </a:r>
            <a:r>
              <a:rPr lang="nl-BE" dirty="0" err="1" smtClean="0"/>
              <a:t>enabled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sz="1800" dirty="0"/>
          </a:p>
          <a:p>
            <a:endParaRPr lang="nl-BE" sz="18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83527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0232" y="4797152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/>
              <a:t>Henryk</a:t>
            </a:r>
            <a:r>
              <a:rPr lang="en-US" sz="1000" i="1" dirty="0"/>
              <a:t> </a:t>
            </a:r>
            <a:r>
              <a:rPr lang="en-US" sz="1000" i="1" dirty="0" err="1"/>
              <a:t>Karaś</a:t>
            </a:r>
            <a:endParaRPr lang="en-US" sz="1000" i="1" dirty="0"/>
          </a:p>
          <a:p>
            <a:r>
              <a:rPr lang="en-US" sz="1000" i="1" dirty="0" smtClean="0"/>
              <a:t>Is </a:t>
            </a:r>
            <a:r>
              <a:rPr lang="en-US" sz="1000" i="1" dirty="0"/>
              <a:t>the 4th Industrial Revolution in the EU industry a chance for the RM sector ?</a:t>
            </a:r>
            <a:br>
              <a:rPr lang="en-US" sz="1000" i="1" dirty="0"/>
            </a:br>
            <a:r>
              <a:rPr lang="en-US" sz="1000" i="1" dirty="0"/>
              <a:t>VERAM Stakeholder Forum; 19th October 2016; Antwerp, </a:t>
            </a:r>
            <a:r>
              <a:rPr lang="en-US" sz="1000" i="1" dirty="0" smtClean="0"/>
              <a:t>Belgium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367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Conclusions</a:t>
            </a:r>
            <a:endParaRPr lang="nl-B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55999" y="1124745"/>
            <a:ext cx="7487890" cy="4656780"/>
          </a:xfrm>
        </p:spPr>
        <p:txBody>
          <a:bodyPr/>
          <a:lstStyle/>
          <a:p>
            <a:r>
              <a:rPr lang="nl-BE" sz="1800" dirty="0" err="1" smtClean="0"/>
              <a:t>Circular</a:t>
            </a:r>
            <a:r>
              <a:rPr lang="nl-BE" sz="1800" dirty="0" smtClean="0"/>
              <a:t> </a:t>
            </a:r>
            <a:r>
              <a:rPr lang="nl-BE" sz="1800" dirty="0" err="1" smtClean="0"/>
              <a:t>economy</a:t>
            </a:r>
            <a:r>
              <a:rPr lang="nl-BE" sz="1800" dirty="0" smtClean="0"/>
              <a:t> </a:t>
            </a:r>
            <a:r>
              <a:rPr lang="nl-BE" sz="1800" dirty="0" err="1" smtClean="0"/>
              <a:t>needs</a:t>
            </a:r>
            <a:r>
              <a:rPr lang="nl-BE" sz="1800" dirty="0" smtClean="0"/>
              <a:t> systems thinking</a:t>
            </a:r>
          </a:p>
          <a:p>
            <a:endParaRPr lang="nl-BE" sz="1800" dirty="0" smtClean="0"/>
          </a:p>
          <a:p>
            <a:r>
              <a:rPr lang="nl-BE" sz="1800" dirty="0" smtClean="0"/>
              <a:t>Advanced </a:t>
            </a:r>
            <a:r>
              <a:rPr lang="nl-BE" sz="1800" dirty="0" err="1" smtClean="0"/>
              <a:t>materials</a:t>
            </a:r>
            <a:r>
              <a:rPr lang="nl-BE" sz="1800" dirty="0" smtClean="0"/>
              <a:t> &amp; </a:t>
            </a:r>
            <a:r>
              <a:rPr lang="nl-BE" sz="1800" dirty="0" err="1" smtClean="0"/>
              <a:t>technologies</a:t>
            </a:r>
            <a:r>
              <a:rPr lang="nl-BE" sz="1800" dirty="0" smtClean="0"/>
              <a:t> are </a:t>
            </a:r>
            <a:r>
              <a:rPr lang="nl-BE" sz="1800" dirty="0" err="1" smtClean="0"/>
              <a:t>key</a:t>
            </a:r>
            <a:r>
              <a:rPr lang="nl-BE" sz="1800" dirty="0" smtClean="0"/>
              <a:t> in </a:t>
            </a:r>
            <a:r>
              <a:rPr lang="nl-BE" sz="1800" dirty="0" err="1" smtClean="0"/>
              <a:t>closing</a:t>
            </a:r>
            <a:r>
              <a:rPr lang="nl-BE" sz="1800" dirty="0" smtClean="0"/>
              <a:t> </a:t>
            </a:r>
            <a:r>
              <a:rPr lang="nl-BE" sz="1800" dirty="0" err="1" smtClean="0"/>
              <a:t>material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product </a:t>
            </a:r>
            <a:r>
              <a:rPr lang="nl-BE" sz="1800" dirty="0" err="1" smtClean="0"/>
              <a:t>cycles</a:t>
            </a:r>
            <a:endParaRPr lang="nl-BE" sz="1800" dirty="0" smtClean="0"/>
          </a:p>
          <a:p>
            <a:endParaRPr lang="nl-BE" sz="1800" dirty="0"/>
          </a:p>
          <a:p>
            <a:r>
              <a:rPr lang="nl-BE" sz="1800" dirty="0" smtClean="0"/>
              <a:t>The Internet of </a:t>
            </a:r>
            <a:r>
              <a:rPr lang="nl-BE" sz="1800" dirty="0" err="1" smtClean="0"/>
              <a:t>Things</a:t>
            </a:r>
            <a:r>
              <a:rPr lang="nl-BE" sz="1800" dirty="0" smtClean="0"/>
              <a:t> &amp; </a:t>
            </a:r>
            <a:r>
              <a:rPr lang="nl-BE" sz="1800" dirty="0" err="1" smtClean="0"/>
              <a:t>related</a:t>
            </a:r>
            <a:r>
              <a:rPr lang="nl-BE" sz="1800" dirty="0" smtClean="0"/>
              <a:t> </a:t>
            </a:r>
            <a:r>
              <a:rPr lang="nl-BE" sz="1800" dirty="0" err="1" smtClean="0"/>
              <a:t>nanotech</a:t>
            </a:r>
            <a:r>
              <a:rPr lang="nl-BE" sz="1800" dirty="0" smtClean="0"/>
              <a:t> are </a:t>
            </a:r>
            <a:r>
              <a:rPr lang="nl-BE" sz="1800" dirty="0" err="1" smtClean="0"/>
              <a:t>essential</a:t>
            </a:r>
            <a:r>
              <a:rPr lang="nl-BE" sz="1800" dirty="0" smtClean="0"/>
              <a:t> </a:t>
            </a:r>
            <a:r>
              <a:rPr lang="nl-BE" sz="1800" dirty="0" err="1" smtClean="0"/>
              <a:t>for</a:t>
            </a:r>
            <a:r>
              <a:rPr lang="nl-BE" sz="1800" dirty="0" smtClean="0"/>
              <a:t> </a:t>
            </a:r>
            <a:r>
              <a:rPr lang="nl-BE" sz="1800" dirty="0" err="1" smtClean="0"/>
              <a:t>enabling</a:t>
            </a:r>
            <a:r>
              <a:rPr lang="nl-BE" sz="1800" dirty="0" smtClean="0"/>
              <a:t> </a:t>
            </a:r>
            <a:r>
              <a:rPr lang="nl-BE" sz="1800" dirty="0" err="1" smtClean="0"/>
              <a:t>circular</a:t>
            </a:r>
            <a:r>
              <a:rPr lang="nl-BE" sz="1800" dirty="0" smtClean="0"/>
              <a:t> business </a:t>
            </a:r>
            <a:r>
              <a:rPr lang="nl-BE" sz="1800" dirty="0" err="1" smtClean="0"/>
              <a:t>models</a:t>
            </a:r>
            <a:endParaRPr lang="nl-BE" sz="1800" dirty="0" smtClean="0"/>
          </a:p>
          <a:p>
            <a:endParaRPr lang="nl-BE" sz="1800" dirty="0" smtClean="0"/>
          </a:p>
          <a:p>
            <a:r>
              <a:rPr lang="nl-BE" sz="1800" dirty="0" smtClean="0"/>
              <a:t>IND 4.0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related</a:t>
            </a:r>
            <a:r>
              <a:rPr lang="nl-BE" sz="1800" dirty="0" smtClean="0"/>
              <a:t> </a:t>
            </a:r>
            <a:r>
              <a:rPr lang="nl-BE" sz="1800" dirty="0" err="1" smtClean="0"/>
              <a:t>IoT</a:t>
            </a:r>
            <a:r>
              <a:rPr lang="nl-BE" sz="1800" dirty="0" smtClean="0"/>
              <a:t>, AI, </a:t>
            </a:r>
            <a:r>
              <a:rPr lang="nl-BE" sz="1800" dirty="0" err="1" smtClean="0"/>
              <a:t>robotics</a:t>
            </a:r>
            <a:r>
              <a:rPr lang="nl-BE" sz="1800" dirty="0" smtClean="0"/>
              <a:t>, big data is in turn </a:t>
            </a:r>
            <a:r>
              <a:rPr lang="nl-BE" sz="1800" dirty="0" err="1" smtClean="0"/>
              <a:t>rendering</a:t>
            </a:r>
            <a:r>
              <a:rPr lang="nl-BE" sz="1800" dirty="0" smtClean="0"/>
              <a:t> manufacturing </a:t>
            </a:r>
            <a:r>
              <a:rPr lang="nl-BE" sz="1800" dirty="0" err="1" smtClean="0"/>
              <a:t>and</a:t>
            </a:r>
            <a:r>
              <a:rPr lang="nl-BE" sz="1800" dirty="0" smtClean="0"/>
              <a:t> processing, </a:t>
            </a:r>
            <a:r>
              <a:rPr lang="nl-BE" sz="1800" dirty="0" err="1" smtClean="0"/>
              <a:t>ànd</a:t>
            </a:r>
            <a:r>
              <a:rPr lang="nl-BE" sz="1800" dirty="0" smtClean="0"/>
              <a:t> </a:t>
            </a:r>
            <a:r>
              <a:rPr lang="nl-BE" sz="1800" dirty="0" err="1" smtClean="0"/>
              <a:t>mining</a:t>
            </a:r>
            <a:r>
              <a:rPr lang="nl-BE" sz="1800" dirty="0" smtClean="0"/>
              <a:t> even more </a:t>
            </a:r>
            <a:r>
              <a:rPr lang="nl-BE" sz="1800" dirty="0" err="1" smtClean="0"/>
              <a:t>sustainable</a:t>
            </a:r>
            <a:r>
              <a:rPr lang="nl-BE" sz="1800" dirty="0" smtClean="0"/>
              <a:t>  </a:t>
            </a:r>
          </a:p>
          <a:p>
            <a:endParaRPr lang="nl-BE" sz="1800" dirty="0" smtClean="0"/>
          </a:p>
          <a:p>
            <a:r>
              <a:rPr lang="nl-BE" sz="1800" dirty="0" smtClean="0"/>
              <a:t>Vast, </a:t>
            </a:r>
            <a:r>
              <a:rPr lang="nl-BE" sz="1800" dirty="0" err="1" smtClean="0"/>
              <a:t>exciting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relatively</a:t>
            </a:r>
            <a:r>
              <a:rPr lang="nl-BE" sz="1800" dirty="0" smtClean="0"/>
              <a:t> </a:t>
            </a:r>
            <a:r>
              <a:rPr lang="nl-BE" sz="1800" dirty="0" err="1" smtClean="0"/>
              <a:t>unexplored</a:t>
            </a:r>
            <a:r>
              <a:rPr lang="nl-BE" sz="1800" dirty="0" smtClean="0"/>
              <a:t> field </a:t>
            </a:r>
            <a:r>
              <a:rPr lang="nl-BE" sz="1800" dirty="0" err="1" smtClean="0"/>
              <a:t>for</a:t>
            </a:r>
            <a:r>
              <a:rPr lang="nl-BE" sz="1800" dirty="0" smtClean="0"/>
              <a:t> RR&amp;D&amp;I   </a:t>
            </a:r>
            <a:endParaRPr lang="nl-BE" sz="1800" dirty="0"/>
          </a:p>
        </p:txBody>
      </p:sp>
    </p:spTree>
    <p:extLst>
      <p:ext uri="{BB962C8B-B14F-4D97-AF65-F5344CB8AC3E}">
        <p14:creationId xmlns:p14="http://schemas.microsoft.com/office/powerpoint/2010/main" val="27710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mtClean="0"/>
              <a:t>www.gstic.org</a:t>
            </a: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Global Science, Technology and innovation Conferences</a:t>
            </a:r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018854" cy="45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21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Thank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your</a:t>
            </a:r>
            <a:r>
              <a:rPr lang="nl-BE" dirty="0" smtClean="0"/>
              <a:t> attention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SBRA MAT4CE - 29 March 2017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3C938-B854-8048-B577-623D12B3138F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contact</a:t>
            </a:r>
            <a:endParaRPr lang="nl-B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50410" y="1648857"/>
            <a:ext cx="7487890" cy="4084399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1800" dirty="0" smtClean="0"/>
              <a:t>Jan Meneve</a:t>
            </a:r>
          </a:p>
          <a:p>
            <a:pPr marL="0" indent="0">
              <a:buNone/>
            </a:pPr>
            <a:r>
              <a:rPr lang="nl-BE" sz="1800" dirty="0" smtClean="0"/>
              <a:t>Research </a:t>
            </a:r>
            <a:r>
              <a:rPr lang="nl-BE" sz="1800" dirty="0" err="1" smtClean="0"/>
              <a:t>Programme</a:t>
            </a:r>
            <a:r>
              <a:rPr lang="nl-BE" sz="1800" dirty="0" smtClean="0"/>
              <a:t> Manager</a:t>
            </a:r>
            <a:endParaRPr lang="nl-BE" sz="1800" dirty="0"/>
          </a:p>
          <a:p>
            <a:pPr marL="0" indent="0">
              <a:buNone/>
            </a:pPr>
            <a:r>
              <a:rPr lang="nl-BE" sz="1800" dirty="0" smtClean="0">
                <a:hlinkClick r:id="rId3"/>
              </a:rPr>
              <a:t>jan.meneve@vito.be</a:t>
            </a:r>
            <a:r>
              <a:rPr lang="nl-BE" sz="1800" dirty="0" smtClean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15414"/>
            <a:ext cx="3396612" cy="961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8280000" cy="303741"/>
          </a:xfr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BE" sz="1700" dirty="0" smtClean="0">
                <a:latin typeface="+mj-lt"/>
                <a:cs typeface="+mj-cs"/>
              </a:rPr>
              <a:t>  VITO </a:t>
            </a:r>
            <a:r>
              <a:rPr lang="nl-BE" sz="1700" dirty="0">
                <a:latin typeface="+mj-lt"/>
                <a:cs typeface="+mj-cs"/>
              </a:rPr>
              <a:t>in </a:t>
            </a:r>
            <a:r>
              <a:rPr lang="nl-BE" sz="1700" dirty="0" err="1">
                <a:latin typeface="+mj-lt"/>
                <a:cs typeface="+mj-cs"/>
              </a:rPr>
              <a:t>numbers</a:t>
            </a:r>
            <a:endParaRPr lang="nl-BE" sz="1700" dirty="0">
              <a:latin typeface="+mj-lt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208" y="1433690"/>
            <a:ext cx="3428999" cy="762796"/>
          </a:xfrm>
        </p:spPr>
        <p:txBody>
          <a:bodyPr>
            <a:normAutofit/>
          </a:bodyPr>
          <a:lstStyle/>
          <a:p>
            <a:r>
              <a:rPr lang="nl-BE" dirty="0" smtClean="0"/>
              <a:t>772 employees</a:t>
            </a:r>
          </a:p>
          <a:p>
            <a:r>
              <a:rPr lang="nl-BE" dirty="0" smtClean="0"/>
              <a:t>24 </a:t>
            </a:r>
            <a:r>
              <a:rPr lang="nl-BE" dirty="0" err="1" smtClean="0"/>
              <a:t>nationalities</a:t>
            </a:r>
            <a:endParaRPr lang="nl-BE" dirty="0"/>
          </a:p>
        </p:txBody>
      </p:sp>
      <p:pic>
        <p:nvPicPr>
          <p:cNvPr id="2050" name="Picture 2" descr="T:\Logo's\__VITO\Iconen\Blauw\iconen_illustraties2015_Wetenschappelijke experti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9" y="255685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Logo's\__VITO\Iconen\Blauw\iconen_illustraties2015_Worldwid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9" y="117226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Logo's\__VITO\Iconen\Blauw\iconen_illustraties2015_Locatio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75" y="230669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T:\Logo's\__VITO\Iconen\Blauw\iconen_illustraties2015_Men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75" y="128049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:\Logo's\__VITO\Iconen\Blauw\iconen_illustraties2015_Partnerships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75" y="435910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:\Logo's\__VITO\Iconen\Blauw\iconen_illustraties2015_Projects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75" y="333290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:\Logo's\__VITO\Iconen\Blauw\iconen_illustraties2015_VITO in cijfers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9" y="393665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272208" y="2556850"/>
            <a:ext cx="3428999" cy="664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/>
              <a:t>HQ in Mol, </a:t>
            </a:r>
            <a:r>
              <a:rPr lang="nl-BE" dirty="0" smtClean="0"/>
              <a:t>Belgium. Offices in </a:t>
            </a:r>
            <a:r>
              <a:rPr lang="nl-BE" dirty="0" err="1" smtClean="0"/>
              <a:t>Ostend</a:t>
            </a:r>
            <a:r>
              <a:rPr lang="nl-BE" dirty="0" smtClean="0"/>
              <a:t>, Berchem, </a:t>
            </a:r>
            <a:r>
              <a:rPr lang="nl-BE" dirty="0" err="1" smtClean="0"/>
              <a:t>Ghent</a:t>
            </a:r>
            <a:r>
              <a:rPr lang="nl-BE" dirty="0" smtClean="0"/>
              <a:t>, Genk</a:t>
            </a:r>
          </a:p>
          <a:p>
            <a:pPr>
              <a:buClr>
                <a:srgbClr val="34A3DC"/>
              </a:buClr>
            </a:pPr>
            <a:r>
              <a:rPr lang="nl-BE" dirty="0" err="1" smtClean="0"/>
              <a:t>Subsidiary</a:t>
            </a:r>
            <a:r>
              <a:rPr lang="nl-BE" dirty="0" smtClean="0"/>
              <a:t> in China</a:t>
            </a:r>
            <a:endParaRPr lang="nl-B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2208" y="3745859"/>
            <a:ext cx="2785442" cy="469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 smtClean="0"/>
              <a:t>1902 research </a:t>
            </a:r>
            <a:r>
              <a:rPr lang="nl-BE" dirty="0" err="1" smtClean="0"/>
              <a:t>projects</a:t>
            </a:r>
            <a:endParaRPr lang="nl-BE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68009" y="1461489"/>
            <a:ext cx="2956892" cy="5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 smtClean="0"/>
              <a:t>More </a:t>
            </a:r>
            <a:r>
              <a:rPr lang="nl-BE" dirty="0" err="1" smtClean="0"/>
              <a:t>than</a:t>
            </a:r>
            <a:r>
              <a:rPr lang="nl-BE" dirty="0" smtClean="0"/>
              <a:t> 400 patents worldwide </a:t>
            </a:r>
            <a:endParaRPr lang="nl-BE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272208" y="4659704"/>
            <a:ext cx="2556842" cy="713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 smtClean="0"/>
              <a:t>More </a:t>
            </a:r>
            <a:r>
              <a:rPr lang="nl-BE" dirty="0" err="1" smtClean="0"/>
              <a:t>than</a:t>
            </a:r>
            <a:r>
              <a:rPr lang="nl-BE" dirty="0" smtClean="0"/>
              <a:t> 500 research partners</a:t>
            </a:r>
            <a:endParaRPr lang="nl-BE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768009" y="2889389"/>
            <a:ext cx="2956892" cy="5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 smtClean="0"/>
              <a:t>250 </a:t>
            </a:r>
            <a:r>
              <a:rPr lang="nl-BE" dirty="0" err="1" smtClean="0"/>
              <a:t>scientific</a:t>
            </a:r>
            <a:r>
              <a:rPr lang="nl-BE" dirty="0" smtClean="0"/>
              <a:t> </a:t>
            </a:r>
            <a:br>
              <a:rPr lang="nl-BE" dirty="0" smtClean="0"/>
            </a:br>
            <a:r>
              <a:rPr lang="nl-BE" dirty="0" err="1" smtClean="0"/>
              <a:t>articles</a:t>
            </a:r>
            <a:r>
              <a:rPr lang="nl-BE" dirty="0" smtClean="0"/>
              <a:t> in 2015</a:t>
            </a:r>
            <a:endParaRPr lang="nl-BE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768009" y="4205295"/>
            <a:ext cx="2956892" cy="54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Lucida Grande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400" kern="1200">
                <a:solidFill>
                  <a:srgbClr val="4C4C4C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A3DC"/>
              </a:buClr>
            </a:pPr>
            <a:r>
              <a:rPr lang="nl-BE" dirty="0" smtClean="0"/>
              <a:t>147 </a:t>
            </a:r>
            <a:r>
              <a:rPr lang="nl-BE" dirty="0" err="1" smtClean="0"/>
              <a:t>mio</a:t>
            </a:r>
            <a:r>
              <a:rPr lang="nl-BE" dirty="0" smtClean="0"/>
              <a:t> € turnover in 2015</a:t>
            </a:r>
            <a:endParaRPr lang="nl-BE" dirty="0"/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612000" y="6172270"/>
            <a:ext cx="531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E6436-2F7B-CD41-916E-6D2EB37127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ooter Placeholder 2"/>
          <p:cNvSpPr txBox="1">
            <a:spLocks/>
          </p:cNvSpPr>
          <p:nvPr/>
        </p:nvSpPr>
        <p:spPr>
          <a:xfrm>
            <a:off x="1259999" y="6174910"/>
            <a:ext cx="606366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10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SBRA MAT4CE - 29 March 2017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wnloads\18582326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9525"/>
            <a:ext cx="9144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66572"/>
            <a:ext cx="3907837" cy="298132"/>
          </a:xfrm>
          <a:solidFill>
            <a:schemeClr val="accent2"/>
          </a:solidFill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BE" sz="1700" dirty="0" smtClean="0">
                <a:latin typeface="+mj-lt"/>
                <a:cs typeface="+mj-cs"/>
              </a:rPr>
              <a:t>  VITO</a:t>
            </a:r>
            <a:r>
              <a:rPr lang="nl-BE" sz="1700" dirty="0">
                <a:latin typeface="+mj-lt"/>
                <a:cs typeface="+mj-cs"/>
              </a:rPr>
              <a:t>: </a:t>
            </a:r>
            <a:r>
              <a:rPr lang="nl-BE" sz="1700" dirty="0" err="1">
                <a:latin typeface="+mj-lt"/>
                <a:cs typeface="+mj-cs"/>
              </a:rPr>
              <a:t>areas</a:t>
            </a:r>
            <a:r>
              <a:rPr lang="nl-BE" sz="1700" dirty="0">
                <a:latin typeface="+mj-lt"/>
                <a:cs typeface="+mj-cs"/>
              </a:rPr>
              <a:t> of expertise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3003559"/>
            <a:ext cx="2603714" cy="1127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142" y="3003557"/>
            <a:ext cx="2603715" cy="1127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086" y="3003557"/>
            <a:ext cx="2603714" cy="1127592"/>
          </a:xfrm>
          <a:prstGeom prst="rect">
            <a:avLst/>
          </a:prstGeom>
        </p:spPr>
      </p:pic>
      <p:pic>
        <p:nvPicPr>
          <p:cNvPr id="17" name="Picture 2" descr="T:\Foto\Beeldendatabank\17730164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6559" y="4602620"/>
            <a:ext cx="2603714" cy="11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57" r="1178" b="22354"/>
          <a:stretch/>
        </p:blipFill>
        <p:spPr>
          <a:xfrm>
            <a:off x="4688239" y="4602620"/>
            <a:ext cx="2603716" cy="11275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4" y="2707953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2E56"/>
                </a:solidFill>
                <a:latin typeface="Trebuchet MS" panose="020B0603020202020204" pitchFamily="34" charset="0"/>
              </a:rPr>
              <a:t>Energy</a:t>
            </a:r>
            <a:endParaRPr lang="nl-BE" dirty="0">
              <a:solidFill>
                <a:srgbClr val="002E56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0142" y="2707956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 smtClean="0">
                <a:solidFill>
                  <a:srgbClr val="002E56"/>
                </a:solidFill>
                <a:latin typeface="Trebuchet MS" panose="020B0603020202020204" pitchFamily="34" charset="0"/>
              </a:rPr>
              <a:t>Materials</a:t>
            </a:r>
            <a:endParaRPr lang="nl-BE" dirty="0">
              <a:solidFill>
                <a:srgbClr val="002E56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3086" y="2707956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2E56"/>
                </a:solidFill>
                <a:latin typeface="Trebuchet MS" panose="020B0603020202020204" pitchFamily="34" charset="0"/>
              </a:rPr>
              <a:t>Chemistry</a:t>
            </a:r>
            <a:endParaRPr lang="nl-BE" dirty="0">
              <a:solidFill>
                <a:srgbClr val="002E56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6559" y="4296533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2E56"/>
                </a:solidFill>
                <a:latin typeface="Trebuchet MS" panose="020B0603020202020204" pitchFamily="34" charset="0"/>
              </a:rPr>
              <a:t>Health</a:t>
            </a:r>
            <a:endParaRPr lang="nl-BE" dirty="0">
              <a:solidFill>
                <a:srgbClr val="002E56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8239" y="4296533"/>
            <a:ext cx="260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2E56"/>
                </a:solidFill>
                <a:latin typeface="Trebuchet MS" panose="020B0603020202020204" pitchFamily="34" charset="0"/>
              </a:rPr>
              <a:t>Land </a:t>
            </a:r>
            <a:r>
              <a:rPr lang="nl-BE" dirty="0" err="1" smtClean="0">
                <a:solidFill>
                  <a:srgbClr val="002E56"/>
                </a:solidFill>
                <a:latin typeface="Trebuchet MS" panose="020B0603020202020204" pitchFamily="34" charset="0"/>
              </a:rPr>
              <a:t>use</a:t>
            </a:r>
            <a:endParaRPr lang="nl-BE" dirty="0">
              <a:solidFill>
                <a:srgbClr val="002E56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>
          <a:xfrm>
            <a:off x="612000" y="6172270"/>
            <a:ext cx="531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E6436-2F7B-CD41-916E-6D2EB371277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ooter Placeholder 2"/>
          <p:cNvSpPr txBox="1">
            <a:spLocks/>
          </p:cNvSpPr>
          <p:nvPr/>
        </p:nvSpPr>
        <p:spPr>
          <a:xfrm>
            <a:off x="1259999" y="6174910"/>
            <a:ext cx="606366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10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1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SBRA MAT4CE - 29 March 2017</a:t>
            </a:r>
            <a:endParaRPr kumimoji="0" lang="fr-FR" sz="10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5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9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60963"/>
            <a:ext cx="4967179" cy="303741"/>
          </a:xfrm>
          <a:solidFill>
            <a:schemeClr val="accent2"/>
          </a:solidFill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BE" sz="1700" dirty="0" smtClean="0">
                <a:latin typeface="+mj-lt"/>
                <a:cs typeface="+mj-cs"/>
              </a:rPr>
              <a:t>  </a:t>
            </a:r>
            <a:r>
              <a:rPr lang="nl-BE" sz="1700" dirty="0" err="1" smtClean="0">
                <a:latin typeface="+mj-lt"/>
                <a:cs typeface="+mj-cs"/>
              </a:rPr>
              <a:t>Sustainable</a:t>
            </a:r>
            <a:r>
              <a:rPr lang="nl-BE" sz="1700" dirty="0" smtClean="0">
                <a:latin typeface="+mj-lt"/>
                <a:cs typeface="+mj-cs"/>
              </a:rPr>
              <a:t> </a:t>
            </a:r>
            <a:r>
              <a:rPr lang="nl-BE" sz="1700" dirty="0" err="1">
                <a:latin typeface="+mj-lt"/>
                <a:cs typeface="+mj-cs"/>
              </a:rPr>
              <a:t>materials</a:t>
            </a:r>
            <a:endParaRPr lang="nl-BE" sz="1700" dirty="0">
              <a:latin typeface="+mj-lt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23528" y="4365104"/>
            <a:ext cx="7776864" cy="1558363"/>
          </a:xfrm>
        </p:spPr>
        <p:txBody>
          <a:bodyPr anchor="b">
            <a:noAutofit/>
          </a:bodyPr>
          <a:lstStyle/>
          <a:p>
            <a:r>
              <a:rPr lang="en-US" sz="18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Raw materials are crucial for our society but are increasingly </a:t>
            </a: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critical</a:t>
            </a:r>
          </a:p>
          <a:p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1800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8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Sustainable management of materials, closed material cycles, </a:t>
            </a: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18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circular business concepts and </a:t>
            </a: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policy frameworks </a:t>
            </a:r>
            <a:b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US" sz="1800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in the transition towards a circular </a:t>
            </a:r>
            <a:r>
              <a:rPr lang="en-US" sz="1800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economy</a:t>
            </a:r>
            <a:endParaRPr lang="en-US" sz="1800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5449" y="405778"/>
            <a:ext cx="558934" cy="5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612000" y="6172270"/>
            <a:ext cx="531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30E6436-2F7B-CD41-916E-6D2EB371277A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1259999" y="6174910"/>
            <a:ext cx="606366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457200" rtl="0" eaLnBrk="1" latinLnBrk="0" hangingPunct="1">
              <a:defRPr sz="1000" b="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04040"/>
                </a:solidFill>
              </a:rPr>
              <a:t>SBRA MAT4CE - 29 March 2017</a:t>
            </a:r>
            <a:endParaRPr lang="fr-FR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40502"/>
            <a:ext cx="4176464" cy="136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mtClean="0"/>
              <a:t>Linking SDG 9 and SDG 12</a:t>
            </a:r>
            <a:endParaRPr lang="nl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55999" y="2057058"/>
            <a:ext cx="5832225" cy="3892222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SDG9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build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resilient infrastructure, promote sustainable industrialization and foster innovation.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9.4: upgrade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 and retrofit industries to make them sustainable, with increased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resource-use efficiency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greater adoption of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clean and environmentally sound technologies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industrial processes, with all countries taking action in accordance with their respective  capabilities.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SDG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12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ensure 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sustainable consumption and production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patterns.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aterial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footprint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domestic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materials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consumption </a:t>
            </a: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food loss </a:t>
            </a: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recycling rates</a:t>
            </a: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hazardous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waste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production</a:t>
            </a:r>
          </a:p>
          <a:p>
            <a:pPr lvl="1"/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sustainable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procurement actions. </a:t>
            </a:r>
            <a:endParaRPr lang="en-GB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77" y="2057058"/>
            <a:ext cx="17240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77" y="4149080"/>
            <a:ext cx="1714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Driven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Sustainable</a:t>
            </a:r>
            <a:r>
              <a:rPr lang="nl-BE" dirty="0" smtClean="0"/>
              <a:t> Development Goals</a:t>
            </a:r>
            <a:endParaRPr lang="nl-BE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NATURE </a:t>
            </a:r>
            <a:r>
              <a:rPr lang="en-US" dirty="0" smtClean="0"/>
              <a:t>comment, The </a:t>
            </a:r>
            <a:r>
              <a:rPr lang="en-US" dirty="0"/>
              <a:t>circular </a:t>
            </a:r>
            <a:r>
              <a:rPr lang="en-US" dirty="0" smtClean="0"/>
              <a:t>economy, by Walter </a:t>
            </a:r>
            <a:r>
              <a:rPr lang="en-US" dirty="0"/>
              <a:t>R. </a:t>
            </a:r>
            <a:r>
              <a:rPr lang="en-US" dirty="0" err="1" smtClean="0"/>
              <a:t>Stahel</a:t>
            </a:r>
            <a:r>
              <a:rPr lang="en-US" dirty="0" smtClean="0"/>
              <a:t>, 23 </a:t>
            </a:r>
            <a:r>
              <a:rPr lang="en-US" dirty="0"/>
              <a:t>March 2016</a:t>
            </a:r>
            <a:endParaRPr lang="nl-B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inspired</a:t>
            </a:r>
            <a:r>
              <a:rPr lang="nl-BE" dirty="0" smtClean="0"/>
              <a:t> </a:t>
            </a:r>
            <a:r>
              <a:rPr lang="nl-BE" dirty="0" err="1" smtClean="0"/>
              <a:t>by</a:t>
            </a:r>
            <a:r>
              <a:rPr lang="nl-BE" dirty="0" smtClean="0"/>
              <a:t> the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579934"/>
            <a:ext cx="6274398" cy="444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7544" y="3068960"/>
            <a:ext cx="8064896" cy="1008112"/>
          </a:xfrm>
          <a:prstGeom prst="rect">
            <a:avLst/>
          </a:prstGeom>
          <a:solidFill>
            <a:srgbClr val="47A6D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b="0" cap="all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endParaRPr lang="nl-BE" dirty="0"/>
          </a:p>
          <a:p>
            <a:pPr algn="ctr"/>
            <a:r>
              <a:rPr lang="nl-BE" sz="2000" cap="small" dirty="0" err="1"/>
              <a:t>Functionality</a:t>
            </a:r>
            <a:r>
              <a:rPr lang="nl-BE" sz="2000" cap="small" dirty="0"/>
              <a:t> (</a:t>
            </a:r>
            <a:r>
              <a:rPr lang="nl-BE" sz="2000" cap="small" dirty="0" err="1"/>
              <a:t>value</a:t>
            </a:r>
            <a:r>
              <a:rPr lang="nl-BE" sz="2000" cap="small" dirty="0"/>
              <a:t>) of </a:t>
            </a:r>
            <a:r>
              <a:rPr lang="nl-BE" sz="2000" cap="small" dirty="0" err="1"/>
              <a:t>products</a:t>
            </a:r>
            <a:r>
              <a:rPr lang="nl-BE" sz="2000" cap="small" dirty="0"/>
              <a:t> </a:t>
            </a:r>
            <a:r>
              <a:rPr lang="nl-BE" sz="2000" cap="small" dirty="0" err="1"/>
              <a:t>and</a:t>
            </a:r>
            <a:r>
              <a:rPr lang="nl-BE" sz="2000" cap="small" dirty="0"/>
              <a:t> </a:t>
            </a:r>
            <a:r>
              <a:rPr lang="nl-BE" sz="2000" cap="small" dirty="0" err="1"/>
              <a:t>materials</a:t>
            </a:r>
            <a:r>
              <a:rPr lang="nl-BE" sz="2000" cap="small" dirty="0"/>
              <a:t> </a:t>
            </a:r>
            <a:r>
              <a:rPr lang="nl-BE" sz="2000" cap="small" dirty="0" err="1"/>
              <a:t>should</a:t>
            </a:r>
            <a:r>
              <a:rPr lang="nl-BE" sz="2000" cap="small" dirty="0"/>
              <a:t> </a:t>
            </a:r>
            <a:r>
              <a:rPr lang="nl-BE" sz="2000" cap="small" dirty="0" err="1"/>
              <a:t>be</a:t>
            </a:r>
            <a:r>
              <a:rPr lang="nl-BE" sz="2000" cap="small" dirty="0"/>
              <a:t> </a:t>
            </a:r>
            <a:r>
              <a:rPr lang="nl-BE" sz="2000" cap="small" dirty="0" err="1"/>
              <a:t>maintained</a:t>
            </a:r>
            <a:r>
              <a:rPr lang="nl-BE" sz="2000" cap="small" dirty="0"/>
              <a:t> </a:t>
            </a:r>
          </a:p>
          <a:p>
            <a:pPr algn="ctr"/>
            <a:r>
              <a:rPr lang="nl-BE" sz="2000" cap="small" dirty="0"/>
              <a:t>at </a:t>
            </a:r>
            <a:r>
              <a:rPr lang="nl-BE" sz="2000" cap="small" dirty="0" err="1"/>
              <a:t>the</a:t>
            </a:r>
            <a:r>
              <a:rPr lang="nl-BE" sz="2000" cap="small" dirty="0"/>
              <a:t> </a:t>
            </a:r>
            <a:r>
              <a:rPr lang="nl-BE" sz="2000" cap="small" dirty="0" err="1"/>
              <a:t>highest</a:t>
            </a:r>
            <a:r>
              <a:rPr lang="nl-BE" sz="2000" cap="small" dirty="0"/>
              <a:t> level </a:t>
            </a:r>
            <a:r>
              <a:rPr lang="nl-BE" sz="2000" cap="small" dirty="0" err="1"/>
              <a:t>possible</a:t>
            </a:r>
            <a:r>
              <a:rPr lang="nl-BE" sz="2000" cap="small" dirty="0"/>
              <a:t> at </a:t>
            </a:r>
            <a:r>
              <a:rPr lang="nl-BE" sz="2000" cap="small" dirty="0" err="1"/>
              <a:t>all</a:t>
            </a:r>
            <a:r>
              <a:rPr lang="nl-BE" sz="2000" cap="small" dirty="0"/>
              <a:t> </a:t>
            </a:r>
            <a:r>
              <a:rPr lang="nl-BE" sz="2000" cap="small" dirty="0" err="1"/>
              <a:t>times</a:t>
            </a:r>
            <a:endParaRPr lang="nl-BE" sz="2000" cap="smal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4824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 </a:t>
            </a:r>
            <a:r>
              <a:rPr lang="nl-BE" dirty="0" err="1" smtClean="0"/>
              <a:t>viable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expanding</a:t>
            </a:r>
            <a:r>
              <a:rPr lang="nl-BE" dirty="0" smtClean="0"/>
              <a:t> </a:t>
            </a:r>
            <a:r>
              <a:rPr lang="nl-BE" dirty="0" err="1" smtClean="0"/>
              <a:t>circular</a:t>
            </a:r>
            <a:r>
              <a:rPr lang="nl-BE" dirty="0" smtClean="0"/>
              <a:t> </a:t>
            </a:r>
            <a:r>
              <a:rPr lang="nl-BE" dirty="0" err="1" smtClean="0"/>
              <a:t>economy</a:t>
            </a:r>
            <a:endParaRPr lang="nl-B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55999" y="1556793"/>
            <a:ext cx="7487890" cy="42247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“mining </a:t>
            </a:r>
            <a:r>
              <a:rPr lang="en-US" sz="1800" dirty="0" smtClean="0"/>
              <a:t>?”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“</a:t>
            </a:r>
            <a:r>
              <a:rPr lang="en-US" sz="1800" dirty="0"/>
              <a:t>Recycling is least </a:t>
            </a:r>
            <a:r>
              <a:rPr lang="en-US" sz="1800" dirty="0" smtClean="0"/>
              <a:t>preferred </a:t>
            </a:r>
            <a:r>
              <a:rPr lang="en-US" sz="1800" dirty="0"/>
              <a:t>option”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“Recycling supports the linear economy by providing resources to it”</a:t>
            </a:r>
          </a:p>
          <a:p>
            <a:endParaRPr lang="nl-BE" sz="2400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000" y="6172270"/>
            <a:ext cx="531000" cy="365125"/>
          </a:xfrm>
        </p:spPr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169" y="1508534"/>
            <a:ext cx="8064896" cy="1368153"/>
          </a:xfrm>
          <a:prstGeom prst="rect">
            <a:avLst/>
          </a:prstGeom>
          <a:solidFill>
            <a:srgbClr val="47A6D9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b="0" cap="all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en-US" sz="2000" cap="small" dirty="0" smtClean="0"/>
              <a:t>responsible and sustainable </a:t>
            </a:r>
            <a:r>
              <a:rPr lang="en-US" sz="2000" cap="small" dirty="0"/>
              <a:t>mining and recycling are key for </a:t>
            </a:r>
            <a:br>
              <a:rPr lang="en-US" sz="2000" cap="small" dirty="0"/>
            </a:br>
            <a:r>
              <a:rPr lang="en-US" sz="2000" cap="small" dirty="0"/>
              <a:t>feeding and closing cascaded material and product </a:t>
            </a:r>
            <a:r>
              <a:rPr lang="en-US" sz="2000" cap="small" dirty="0" smtClean="0"/>
              <a:t>loops</a:t>
            </a:r>
            <a:br>
              <a:rPr lang="en-US" sz="2000" cap="small" dirty="0" smtClean="0"/>
            </a:br>
            <a:r>
              <a:rPr lang="en-US" sz="2000" cap="small" dirty="0" smtClean="0"/>
              <a:t>in </a:t>
            </a:r>
            <a:r>
              <a:rPr lang="en-US" sz="2000" cap="small" dirty="0"/>
              <a:t>a viable and expanding circular economy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38" y="2996952"/>
            <a:ext cx="6576478" cy="305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Key</a:t>
            </a:r>
            <a:r>
              <a:rPr lang="nl-BE" dirty="0" smtClean="0"/>
              <a:t> </a:t>
            </a:r>
            <a:r>
              <a:rPr lang="nl-BE" dirty="0" err="1" smtClean="0"/>
              <a:t>role</a:t>
            </a:r>
            <a:r>
              <a:rPr lang="nl-BE" dirty="0" smtClean="0"/>
              <a:t> of </a:t>
            </a:r>
            <a:r>
              <a:rPr lang="nl-BE" dirty="0" err="1" smtClean="0"/>
              <a:t>advanced</a:t>
            </a:r>
            <a:r>
              <a:rPr lang="nl-BE" dirty="0" smtClean="0"/>
              <a:t> </a:t>
            </a:r>
            <a:r>
              <a:rPr lang="nl-BE" dirty="0" err="1" smtClean="0"/>
              <a:t>materials</a:t>
            </a:r>
            <a:r>
              <a:rPr lang="nl-BE" dirty="0" smtClean="0"/>
              <a:t> &amp; </a:t>
            </a:r>
            <a:r>
              <a:rPr lang="nl-BE" dirty="0" err="1" smtClean="0"/>
              <a:t>technologies</a:t>
            </a:r>
            <a:endParaRPr lang="nl-B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6436-2F7B-CD41-916E-6D2EB371277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Feeding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closing</a:t>
            </a:r>
            <a:r>
              <a:rPr lang="nl-BE" dirty="0" smtClean="0"/>
              <a:t> </a:t>
            </a:r>
            <a:r>
              <a:rPr lang="nl-BE" dirty="0" err="1" smtClean="0"/>
              <a:t>material</a:t>
            </a:r>
            <a:r>
              <a:rPr lang="nl-BE" dirty="0" smtClean="0"/>
              <a:t> loops</a:t>
            </a:r>
            <a:endParaRPr lang="nl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BE" sz="1800" dirty="0" err="1"/>
              <a:t>Sustainable</a:t>
            </a:r>
            <a:r>
              <a:rPr lang="nl-BE" sz="1800" dirty="0"/>
              <a:t> </a:t>
            </a:r>
            <a:r>
              <a:rPr lang="nl-BE" sz="1800" dirty="0" err="1"/>
              <a:t>mining</a:t>
            </a:r>
            <a:endParaRPr lang="nl-BE" sz="1800" dirty="0"/>
          </a:p>
          <a:p>
            <a:pPr>
              <a:lnSpc>
                <a:spcPct val="150000"/>
              </a:lnSpc>
            </a:pPr>
            <a:r>
              <a:rPr lang="nl-BE" sz="1800" dirty="0"/>
              <a:t>Resource efficiency </a:t>
            </a:r>
            <a:r>
              <a:rPr lang="nl-BE" sz="1800" dirty="0" smtClean="0"/>
              <a:t>- do </a:t>
            </a:r>
            <a:r>
              <a:rPr lang="nl-BE" sz="1800" dirty="0"/>
              <a:t>more </a:t>
            </a:r>
            <a:r>
              <a:rPr lang="nl-BE" sz="1800" dirty="0" err="1"/>
              <a:t>with</a:t>
            </a:r>
            <a:r>
              <a:rPr lang="nl-BE" sz="1800" dirty="0"/>
              <a:t> </a:t>
            </a:r>
            <a:r>
              <a:rPr lang="nl-BE" sz="1800" dirty="0" err="1" smtClean="0"/>
              <a:t>less</a:t>
            </a:r>
            <a:endParaRPr lang="nl-BE" sz="1800" dirty="0"/>
          </a:p>
          <a:p>
            <a:pPr>
              <a:lnSpc>
                <a:spcPct val="150000"/>
              </a:lnSpc>
            </a:pPr>
            <a:r>
              <a:rPr lang="nl-BE" sz="1800" dirty="0" err="1"/>
              <a:t>Substitution</a:t>
            </a:r>
            <a:endParaRPr lang="nl-BE" sz="1800" dirty="0"/>
          </a:p>
          <a:p>
            <a:pPr>
              <a:lnSpc>
                <a:spcPct val="150000"/>
              </a:lnSpc>
            </a:pPr>
            <a:r>
              <a:rPr lang="nl-BE" sz="1800" dirty="0"/>
              <a:t>Resource recovery &amp; waste </a:t>
            </a:r>
            <a:r>
              <a:rPr lang="nl-BE" sz="1800" dirty="0" smtClean="0"/>
              <a:t>re-/</a:t>
            </a:r>
            <a:r>
              <a:rPr lang="nl-BE" sz="1800" dirty="0" err="1" smtClean="0"/>
              <a:t>upcycling</a:t>
            </a:r>
            <a:endParaRPr lang="nl-BE" sz="1800" dirty="0"/>
          </a:p>
          <a:p>
            <a:pPr>
              <a:lnSpc>
                <a:spcPct val="150000"/>
              </a:lnSpc>
            </a:pPr>
            <a:r>
              <a:rPr lang="nl-BE" sz="1800" dirty="0"/>
              <a:t>Safe </a:t>
            </a:r>
            <a:r>
              <a:rPr lang="nl-BE" sz="1800" dirty="0" err="1"/>
              <a:t>sinks</a:t>
            </a:r>
            <a:r>
              <a:rPr lang="nl-BE" sz="1800" dirty="0"/>
              <a:t> </a:t>
            </a:r>
            <a:r>
              <a:rPr lang="nl-BE" sz="1800" dirty="0" err="1"/>
              <a:t>for</a:t>
            </a:r>
            <a:r>
              <a:rPr lang="nl-BE" sz="1800" dirty="0"/>
              <a:t> (</a:t>
            </a:r>
            <a:r>
              <a:rPr lang="nl-BE" sz="1800" dirty="0" err="1"/>
              <a:t>toxic</a:t>
            </a:r>
            <a:r>
              <a:rPr lang="nl-BE" sz="1800" dirty="0"/>
              <a:t>) </a:t>
            </a:r>
            <a:r>
              <a:rPr lang="nl-BE" sz="1800" dirty="0" err="1"/>
              <a:t>residues</a:t>
            </a:r>
            <a:endParaRPr lang="nl-BE" sz="180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59999" y="6174910"/>
            <a:ext cx="6063667" cy="365125"/>
          </a:xfrm>
        </p:spPr>
        <p:txBody>
          <a:bodyPr/>
          <a:lstStyle/>
          <a:p>
            <a:r>
              <a:rPr lang="fr-FR" dirty="0"/>
              <a:t>SBRA MAT4CE - 29 March 2017</a:t>
            </a:r>
          </a:p>
        </p:txBody>
      </p:sp>
    </p:spTree>
    <p:extLst>
      <p:ext uri="{BB962C8B-B14F-4D97-AF65-F5344CB8AC3E}">
        <p14:creationId xmlns:p14="http://schemas.microsoft.com/office/powerpoint/2010/main" val="2938764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VITO_New2016">
      <a:dk1>
        <a:srgbClr val="000000"/>
      </a:dk1>
      <a:lt1>
        <a:srgbClr val="FFFFFF"/>
      </a:lt1>
      <a:dk2>
        <a:srgbClr val="404040"/>
      </a:dk2>
      <a:lt2>
        <a:srgbClr val="FFFFFF"/>
      </a:lt2>
      <a:accent1>
        <a:srgbClr val="34A3DC"/>
      </a:accent1>
      <a:accent2>
        <a:srgbClr val="F58220"/>
      </a:accent2>
      <a:accent3>
        <a:srgbClr val="67AF3E"/>
      </a:accent3>
      <a:accent4>
        <a:srgbClr val="C55E66"/>
      </a:accent4>
      <a:accent5>
        <a:srgbClr val="E5BB29"/>
      </a:accent5>
      <a:accent6>
        <a:srgbClr val="4693A9"/>
      </a:accent6>
      <a:hlink>
        <a:srgbClr val="0000FF"/>
      </a:hlink>
      <a:folHlink>
        <a:srgbClr val="800080"/>
      </a:folHlink>
    </a:clrScheme>
    <a:fontScheme name="Vit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Vito">
      <a:dk1>
        <a:srgbClr val="231F20"/>
      </a:dk1>
      <a:lt1>
        <a:srgbClr val="FFFFFF"/>
      </a:lt1>
      <a:dk2>
        <a:srgbClr val="002E56"/>
      </a:dk2>
      <a:lt2>
        <a:srgbClr val="FFFFFF"/>
      </a:lt2>
      <a:accent1>
        <a:srgbClr val="F58220"/>
      </a:accent1>
      <a:accent2>
        <a:srgbClr val="34A3DC"/>
      </a:accent2>
      <a:accent3>
        <a:srgbClr val="67AF3E"/>
      </a:accent3>
      <a:accent4>
        <a:srgbClr val="FFCB05"/>
      </a:accent4>
      <a:accent5>
        <a:srgbClr val="A70532"/>
      </a:accent5>
      <a:accent6>
        <a:srgbClr val="6DCFF6"/>
      </a:accent6>
      <a:hlink>
        <a:srgbClr val="0000FF"/>
      </a:hlink>
      <a:folHlink>
        <a:srgbClr val="871F7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1342</TotalTime>
  <Words>975</Words>
  <Application>Microsoft Office PowerPoint</Application>
  <PresentationFormat>On-screen Show (4:3)</PresentationFormat>
  <Paragraphs>231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Default Theme</vt:lpstr>
      <vt:lpstr>Office Theme</vt:lpstr>
      <vt:lpstr>advanced materials &amp; technologies  for a circular economy</vt:lpstr>
      <vt:lpstr>CONTENT</vt:lpstr>
      <vt:lpstr>  VITO in numbers</vt:lpstr>
      <vt:lpstr>  VITO: areas of expertise</vt:lpstr>
      <vt:lpstr>  Sustainable materials</vt:lpstr>
      <vt:lpstr>Driven by Sustainable Development Goals</vt:lpstr>
      <vt:lpstr>inspired by the circular economy</vt:lpstr>
      <vt:lpstr>A viable and expanding circular economy</vt:lpstr>
      <vt:lpstr>Feeding and closing material loops</vt:lpstr>
      <vt:lpstr>sustainable mining</vt:lpstr>
      <vt:lpstr>resource efficiency</vt:lpstr>
      <vt:lpstr>Substitution</vt:lpstr>
      <vt:lpstr>Substitution</vt:lpstr>
      <vt:lpstr>Substitution</vt:lpstr>
      <vt:lpstr>resource recovery</vt:lpstr>
      <vt:lpstr>resource recovery</vt:lpstr>
      <vt:lpstr>resource recovery</vt:lpstr>
      <vt:lpstr>resource recovery &amp; waste recycling</vt:lpstr>
      <vt:lpstr>an effective circular economy</vt:lpstr>
      <vt:lpstr>the iot enabled circular economy</vt:lpstr>
      <vt:lpstr>iot enabled by advanced materials &amp; nanotech</vt:lpstr>
      <vt:lpstr>the IOT enabled circular economy</vt:lpstr>
      <vt:lpstr>the IOT enabled circular economy</vt:lpstr>
      <vt:lpstr>the IOT enabled circular economy</vt:lpstr>
      <vt:lpstr>the IOT enabled circular economy</vt:lpstr>
      <vt:lpstr>Conclusions</vt:lpstr>
      <vt:lpstr>Global Science, Technology and innovation Conferences</vt:lpstr>
      <vt:lpstr>contact</vt:lpstr>
    </vt:vector>
  </TitlesOfParts>
  <Company>VITO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Vrancken Karl</dc:creator>
  <cp:lastModifiedBy>Meneve Jan</cp:lastModifiedBy>
  <cp:revision>102</cp:revision>
  <cp:lastPrinted>2017-03-28T19:43:38Z</cp:lastPrinted>
  <dcterms:created xsi:type="dcterms:W3CDTF">2017-02-03T09:31:24Z</dcterms:created>
  <dcterms:modified xsi:type="dcterms:W3CDTF">2017-03-28T19:48:28Z</dcterms:modified>
</cp:coreProperties>
</file>