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zahini@univ-grenoble-alpes.f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dzahini@univ-alpes-grenoble.f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40E26E-58C1-41C9-BB28-E91CECED8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435741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FFFF00"/>
                </a:solidFill>
              </a:rPr>
              <a:t>Ultra Low Power ADC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for </a:t>
            </a:r>
            <a:r>
              <a:rPr lang="fr-FR" sz="4000" i="1" dirty="0"/>
              <a:t>IN-VITRO</a:t>
            </a:r>
            <a:r>
              <a:rPr lang="fr-FR" dirty="0"/>
              <a:t> </a:t>
            </a:r>
            <a:r>
              <a:rPr lang="fr-FR" sz="4800" b="0" i="0" u="none" strike="noStrike" baseline="0" dirty="0" err="1">
                <a:latin typeface="Times-Roman"/>
              </a:rPr>
              <a:t>Micro-electrodes</a:t>
            </a:r>
            <a:r>
              <a:rPr lang="fr-FR" sz="4800" b="0" i="0" u="none" strike="noStrike" baseline="0" dirty="0">
                <a:latin typeface="Times-Roman"/>
              </a:rPr>
              <a:t> </a:t>
            </a:r>
            <a:r>
              <a:rPr lang="fr-FR" sz="4800" b="0" i="0" u="none" strike="noStrike" baseline="0" dirty="0" err="1">
                <a:latin typeface="Times-Roman"/>
              </a:rPr>
              <a:t>Array</a:t>
            </a:r>
            <a:r>
              <a:rPr lang="fr-FR" dirty="0"/>
              <a:t> READOUT CHAIN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C0ECAB8-4F71-4872-9193-9C1A78CAF1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William BONTEMS: </a:t>
            </a:r>
            <a:r>
              <a:rPr lang="fr-FR" dirty="0" err="1"/>
              <a:t>Phd</a:t>
            </a:r>
            <a:r>
              <a:rPr lang="fr-FR" dirty="0"/>
              <a:t> </a:t>
            </a:r>
            <a:r>
              <a:rPr lang="fr-FR" dirty="0" err="1"/>
              <a:t>student</a:t>
            </a:r>
            <a:r>
              <a:rPr lang="fr-FR" dirty="0"/>
              <a:t> in TIMA</a:t>
            </a:r>
          </a:p>
          <a:p>
            <a:r>
              <a:rPr lang="fr-FR" dirty="0"/>
              <a:t>Daniel DZAHINI : </a:t>
            </a:r>
            <a:r>
              <a:rPr lang="fr-FR" sz="1800" cap="none" dirty="0">
                <a:hlinkClick r:id="rId2"/>
              </a:rPr>
              <a:t>dzahini@univ-grenoble-alpes.fr</a:t>
            </a:r>
            <a:r>
              <a:rPr lang="fr-FR" sz="1800" cap="none" dirty="0"/>
              <a:t> ; </a:t>
            </a:r>
            <a:r>
              <a:rPr lang="fr-FR" sz="1800" cap="none" dirty="0" err="1"/>
              <a:t>professor</a:t>
            </a:r>
            <a:r>
              <a:rPr lang="fr-FR" sz="1800" cap="none" dirty="0"/>
              <a:t> + senior designer</a:t>
            </a:r>
            <a:endParaRPr lang="fr-FR" cap="none" dirty="0"/>
          </a:p>
          <a:p>
            <a:r>
              <a:rPr lang="fr-FR" sz="1800" dirty="0"/>
              <a:t>Tima </a:t>
            </a:r>
            <a:r>
              <a:rPr lang="fr-FR" sz="1800" dirty="0" err="1"/>
              <a:t>laboratory</a:t>
            </a:r>
            <a:r>
              <a:rPr lang="fr-FR" sz="1800" dirty="0"/>
              <a:t> / </a:t>
            </a:r>
            <a:r>
              <a:rPr lang="fr-FR" sz="1800" dirty="0" err="1"/>
              <a:t>grenoble</a:t>
            </a:r>
            <a:r>
              <a:rPr lang="fr-FR" sz="1800" dirty="0"/>
              <a:t> / France</a:t>
            </a:r>
          </a:p>
          <a:p>
            <a:r>
              <a:rPr lang="fr-FR" sz="1800" dirty="0"/>
              <a:t>TIMA: 70 permanent people + 50 </a:t>
            </a:r>
            <a:r>
              <a:rPr lang="fr-FR" sz="1800" dirty="0" err="1"/>
              <a:t>phd</a:t>
            </a:r>
            <a:r>
              <a:rPr lang="fr-FR" sz="1800" dirty="0"/>
              <a:t> </a:t>
            </a:r>
            <a:r>
              <a:rPr lang="fr-FR" sz="1800" dirty="0" err="1"/>
              <a:t>students</a:t>
            </a:r>
            <a:r>
              <a:rPr lang="fr-FR" sz="1800" dirty="0"/>
              <a:t> </a:t>
            </a:r>
            <a:r>
              <a:rPr lang="fr-FR" sz="1800" dirty="0" err="1"/>
              <a:t>working</a:t>
            </a:r>
            <a:r>
              <a:rPr lang="fr-FR" sz="1800" dirty="0"/>
              <a:t> in different aspects of </a:t>
            </a:r>
            <a:r>
              <a:rPr lang="fr-FR" sz="1800" dirty="0" err="1"/>
              <a:t>electronics</a:t>
            </a:r>
            <a:endParaRPr lang="fr-FR" sz="1800" dirty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27689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381BA5-7CFA-4CC7-BD33-2A1075DB4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The </a:t>
            </a:r>
            <a:r>
              <a:rPr lang="fr-FR" dirty="0" err="1"/>
              <a:t>dream</a:t>
            </a:r>
            <a:r>
              <a:rPr lang="fr-FR" dirty="0"/>
              <a:t> to </a:t>
            </a:r>
            <a:r>
              <a:rPr lang="fr-FR" dirty="0" err="1"/>
              <a:t>communicate</a:t>
            </a:r>
            <a:r>
              <a:rPr lang="fr-FR" dirty="0"/>
              <a:t> with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brain</a:t>
            </a:r>
            <a:r>
              <a:rPr lang="fr-FR" dirty="0"/>
              <a:t> via </a:t>
            </a:r>
            <a:r>
              <a:rPr lang="fr-FR" dirty="0" err="1"/>
              <a:t>electronics</a:t>
            </a:r>
            <a:r>
              <a:rPr lang="fr-FR" dirty="0"/>
              <a:t> sensors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FE0187-DC2E-462E-9CA4-03FA859CF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6" y="2160707"/>
            <a:ext cx="10266176" cy="3541714"/>
          </a:xfrm>
        </p:spPr>
        <p:txBody>
          <a:bodyPr/>
          <a:lstStyle/>
          <a:p>
            <a:r>
              <a:rPr lang="fr-FR" dirty="0"/>
              <a:t>One </a:t>
            </a:r>
            <a:r>
              <a:rPr lang="fr-FR" dirty="0" err="1"/>
              <a:t>might</a:t>
            </a:r>
            <a:r>
              <a:rPr lang="fr-FR" dirty="0"/>
              <a:t> </a:t>
            </a:r>
            <a:r>
              <a:rPr lang="fr-FR" dirty="0" err="1"/>
              <a:t>hear</a:t>
            </a:r>
            <a:r>
              <a:rPr lang="fr-FR" dirty="0"/>
              <a:t> about NEURALINK </a:t>
            </a:r>
            <a:r>
              <a:rPr lang="fr-FR" dirty="0" err="1"/>
              <a:t>Company</a:t>
            </a:r>
            <a:r>
              <a:rPr lang="fr-FR" dirty="0"/>
              <a:t> of Elon MUSK futur tests</a:t>
            </a:r>
          </a:p>
          <a:p>
            <a:r>
              <a:rPr lang="fr-FR" dirty="0"/>
              <a:t>NEUROTECH consortium in Grenoble (France)</a:t>
            </a:r>
          </a:p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present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 a collaboration </a:t>
            </a:r>
            <a:r>
              <a:rPr lang="fr-FR" dirty="0" err="1"/>
              <a:t>project</a:t>
            </a:r>
            <a:r>
              <a:rPr lang="fr-FR" dirty="0"/>
              <a:t> for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low</a:t>
            </a:r>
            <a:r>
              <a:rPr lang="fr-FR" dirty="0"/>
              <a:t> power </a:t>
            </a:r>
            <a:r>
              <a:rPr lang="fr-FR" dirty="0" err="1"/>
              <a:t>Microelectrodes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TIMA Lab. France =&gt; Ultra </a:t>
            </a:r>
            <a:r>
              <a:rPr lang="fr-FR" dirty="0" err="1"/>
              <a:t>low</a:t>
            </a:r>
            <a:r>
              <a:rPr lang="fr-FR" dirty="0"/>
              <a:t> power </a:t>
            </a:r>
            <a:r>
              <a:rPr lang="fr-FR" dirty="0" err="1"/>
              <a:t>specific</a:t>
            </a:r>
            <a:r>
              <a:rPr lang="fr-FR" dirty="0"/>
              <a:t> Analog to Digital </a:t>
            </a:r>
            <a:r>
              <a:rPr lang="fr-FR" dirty="0" err="1"/>
              <a:t>Converters</a:t>
            </a:r>
            <a:r>
              <a:rPr lang="fr-FR" dirty="0"/>
              <a:t> (ADC)</a:t>
            </a:r>
          </a:p>
          <a:p>
            <a:pPr lvl="1"/>
            <a:r>
              <a:rPr lang="de-DE" sz="1800" b="0" i="0" u="none" strike="noStrike" baseline="0" dirty="0">
                <a:latin typeface="Times-Roman"/>
              </a:rPr>
              <a:t>ETH Zürich, 4058 Basel, </a:t>
            </a:r>
            <a:r>
              <a:rPr lang="de-DE" sz="1800" b="0" i="0" u="none" strike="noStrike" baseline="0" dirty="0" err="1">
                <a:latin typeface="Times-Roman"/>
              </a:rPr>
              <a:t>Switzerland</a:t>
            </a:r>
            <a:r>
              <a:rPr lang="de-DE" sz="1800" dirty="0">
                <a:latin typeface="Times-Roman"/>
              </a:rPr>
              <a:t>: =&gt;</a:t>
            </a:r>
            <a:r>
              <a:rPr lang="fr-FR" sz="1800" b="0" i="1" u="none" strike="noStrike" baseline="0" dirty="0">
                <a:latin typeface="Times-Italic"/>
              </a:rPr>
              <a:t>In Vitro </a:t>
            </a:r>
            <a:r>
              <a:rPr lang="fr-FR" sz="1800" b="0" i="0" u="none" strike="noStrike" baseline="0" dirty="0">
                <a:latin typeface="Times-Roman"/>
              </a:rPr>
              <a:t>Multi-</a:t>
            </a:r>
            <a:r>
              <a:rPr lang="fr-FR" sz="1800" b="0" i="0" u="none" strike="noStrike" baseline="0" dirty="0" err="1">
                <a:latin typeface="Times-Roman"/>
              </a:rPr>
              <a:t>Functional</a:t>
            </a:r>
            <a:r>
              <a:rPr lang="fr-FR" sz="1800" b="0" i="0" u="none" strike="noStrike" baseline="0" dirty="0">
                <a:latin typeface="Times-Roman"/>
              </a:rPr>
              <a:t> </a:t>
            </a:r>
            <a:r>
              <a:rPr lang="fr-FR" sz="1800" b="0" i="0" u="none" strike="noStrike" baseline="0" dirty="0" err="1">
                <a:latin typeface="Times-Roman"/>
              </a:rPr>
              <a:t>Microelectrode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5314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DAB7F5-32D3-4768-9877-2EF0A64D4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713" y="386628"/>
            <a:ext cx="5936939" cy="17867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200" dirty="0"/>
              <a:t>Published by </a:t>
            </a:r>
            <a:r>
              <a:rPr lang="fr-FR" sz="1800" b="0" i="0" u="none" strike="noStrike" baseline="0" dirty="0">
                <a:latin typeface="Times-Roman"/>
              </a:rPr>
              <a:t>Andreas </a:t>
            </a:r>
            <a:r>
              <a:rPr lang="fr-FR" sz="1800" b="0" i="0" u="none" strike="noStrike" baseline="0" dirty="0" err="1">
                <a:latin typeface="Times-Roman"/>
              </a:rPr>
              <a:t>Hierlemann</a:t>
            </a:r>
            <a:r>
              <a:rPr lang="fr-FR" sz="1800" b="0" i="0" u="none" strike="noStrike" baseline="0" dirty="0">
                <a:latin typeface="Times-Roman"/>
              </a:rPr>
              <a:t> et. Al </a:t>
            </a:r>
            <a:br>
              <a:rPr lang="fr-FR" sz="1800" b="0" i="0" u="none" strike="noStrike" baseline="0" dirty="0">
                <a:latin typeface="Times-Roman"/>
              </a:rPr>
            </a:br>
            <a:r>
              <a:rPr lang="de-DE" sz="1600" b="0" i="0" u="none" strike="noStrike" baseline="0" dirty="0">
                <a:latin typeface="Times-Roman"/>
              </a:rPr>
              <a:t>ETH Zürich </a:t>
            </a:r>
            <a:r>
              <a:rPr lang="de-DE" sz="1600" b="0" i="0" u="none" strike="noStrike" baseline="0" dirty="0" err="1">
                <a:latin typeface="Times-Roman"/>
              </a:rPr>
              <a:t>Switzerland</a:t>
            </a:r>
            <a:r>
              <a:rPr lang="fr-FR" sz="1600" b="0" i="0" u="none" strike="noStrike" baseline="0" dirty="0">
                <a:latin typeface="Times-Roman"/>
              </a:rPr>
              <a:t/>
            </a:r>
            <a:br>
              <a:rPr lang="fr-FR" sz="1600" b="0" i="0" u="none" strike="noStrike" baseline="0" dirty="0">
                <a:latin typeface="Times-Roman"/>
              </a:rPr>
            </a:br>
            <a:r>
              <a:rPr lang="en-US" sz="1800" b="0" i="0" u="none" strike="noStrike" cap="small" dirty="0">
                <a:latin typeface="Times-Roman"/>
              </a:rPr>
              <a:t>IEEE Journal of Solid-State Circuits, </a:t>
            </a:r>
            <a:br>
              <a:rPr lang="en-US" sz="1800" b="0" i="0" u="none" strike="noStrike" cap="small" dirty="0">
                <a:latin typeface="Times-Roman"/>
              </a:rPr>
            </a:br>
            <a:r>
              <a:rPr lang="en-US" sz="1800" b="0" i="0" u="none" strike="noStrike" cap="small" dirty="0">
                <a:latin typeface="Times-Roman"/>
              </a:rPr>
              <a:t>vol. 52, no. 6, June 2017; p.1576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B65C6B3-CDE0-48DE-BCE3-FBA44A723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558" y="2327259"/>
            <a:ext cx="5640110" cy="3541712"/>
          </a:xfr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BF7650A-D998-4ED2-8234-D82EAD07C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557" y="386628"/>
            <a:ext cx="4951924" cy="5712513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BA1DF63C-E39C-44E2-BE5A-042AADE44B2F}"/>
              </a:ext>
            </a:extLst>
          </p:cNvPr>
          <p:cNvSpPr/>
          <p:nvPr/>
        </p:nvSpPr>
        <p:spPr>
          <a:xfrm>
            <a:off x="1367190" y="2317282"/>
            <a:ext cx="1402646" cy="387661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A45416E-1D97-418C-AF45-BC1C77BB071F}"/>
              </a:ext>
            </a:extLst>
          </p:cNvPr>
          <p:cNvSpPr/>
          <p:nvPr/>
        </p:nvSpPr>
        <p:spPr>
          <a:xfrm>
            <a:off x="5165889" y="2582944"/>
            <a:ext cx="1197206" cy="65994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A49630C-9415-413D-86DB-F5355DF32F3B}"/>
              </a:ext>
            </a:extLst>
          </p:cNvPr>
          <p:cNvSpPr/>
          <p:nvPr/>
        </p:nvSpPr>
        <p:spPr>
          <a:xfrm>
            <a:off x="7249214" y="2547432"/>
            <a:ext cx="4061790" cy="84605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A121BC2D-3698-496C-8A8A-E15D72892E9D}"/>
              </a:ext>
            </a:extLst>
          </p:cNvPr>
          <p:cNvSpPr/>
          <p:nvPr/>
        </p:nvSpPr>
        <p:spPr>
          <a:xfrm>
            <a:off x="7246217" y="335831"/>
            <a:ext cx="4061790" cy="84605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F06C7EFB-9E60-4567-BBCB-115AF198B7BE}"/>
              </a:ext>
            </a:extLst>
          </p:cNvPr>
          <p:cNvSpPr/>
          <p:nvPr/>
        </p:nvSpPr>
        <p:spPr>
          <a:xfrm>
            <a:off x="3308808" y="2308405"/>
            <a:ext cx="3155198" cy="98179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1D8E8ED-7E7D-40BC-AC22-60F7DE11DD11}"/>
              </a:ext>
            </a:extLst>
          </p:cNvPr>
          <p:cNvSpPr txBox="1"/>
          <p:nvPr/>
        </p:nvSpPr>
        <p:spPr>
          <a:xfrm>
            <a:off x="1800520" y="6099141"/>
            <a:ext cx="466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Bloc </a:t>
            </a:r>
            <a:r>
              <a:rPr lang="fr-FR" dirty="0" err="1"/>
              <a:t>diagram</a:t>
            </a:r>
            <a:r>
              <a:rPr lang="fr-FR" dirty="0"/>
              <a:t>: AP=Active Photo sensor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556CFFF-73C8-411E-AB2C-013372102DA7}"/>
              </a:ext>
            </a:extLst>
          </p:cNvPr>
          <p:cNvSpPr txBox="1"/>
          <p:nvPr/>
        </p:nvSpPr>
        <p:spPr>
          <a:xfrm>
            <a:off x="7411452" y="6177246"/>
            <a:ext cx="192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Chip </a:t>
            </a:r>
            <a:r>
              <a:rPr lang="fr-FR" dirty="0" err="1"/>
              <a:t>micrograph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227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E08311-8906-4CA1-B1A9-101C63B29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067" y="150830"/>
            <a:ext cx="8766929" cy="1225484"/>
          </a:xfrm>
        </p:spPr>
        <p:txBody>
          <a:bodyPr/>
          <a:lstStyle/>
          <a:p>
            <a:r>
              <a:rPr lang="fr-FR" dirty="0"/>
              <a:t>Ultra </a:t>
            </a:r>
            <a:r>
              <a:rPr lang="fr-FR" dirty="0" err="1"/>
              <a:t>low</a:t>
            </a:r>
            <a:r>
              <a:rPr lang="fr-FR" dirty="0"/>
              <a:t> power MEA </a:t>
            </a:r>
            <a:r>
              <a:rPr lang="fr-FR" sz="2400" dirty="0"/>
              <a:t>(Micro </a:t>
            </a:r>
            <a:r>
              <a:rPr lang="fr-FR" sz="2400" dirty="0" err="1"/>
              <a:t>electrode</a:t>
            </a:r>
            <a:r>
              <a:rPr lang="fr-FR" sz="2400" dirty="0"/>
              <a:t> </a:t>
            </a:r>
            <a:r>
              <a:rPr lang="fr-FR" sz="2400" dirty="0" err="1"/>
              <a:t>Array</a:t>
            </a:r>
            <a:r>
              <a:rPr lang="fr-FR" sz="2400" dirty="0"/>
              <a:t>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E62D30-63B3-4DD9-8ED3-1670080D1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FFFF00"/>
                </a:solidFill>
              </a:rPr>
              <a:t>Power</a:t>
            </a:r>
            <a:r>
              <a:rPr lang="fr-FR" dirty="0"/>
              <a:t> dissipation and </a:t>
            </a:r>
            <a:r>
              <a:rPr lang="fr-FR" b="1" dirty="0">
                <a:solidFill>
                  <a:srgbClr val="FFFF00"/>
                </a:solidFill>
              </a:rPr>
              <a:t>noise</a:t>
            </a:r>
            <a:r>
              <a:rPr lang="fr-FR" dirty="0"/>
              <a:t> are the key limitations for in-vitro applications</a:t>
            </a:r>
          </a:p>
          <a:p>
            <a:pPr lvl="1"/>
            <a:r>
              <a:rPr lang="fr-FR" sz="2400" dirty="0"/>
              <a:t>The </a:t>
            </a:r>
            <a:r>
              <a:rPr lang="fr-FR" sz="2400" dirty="0" err="1"/>
              <a:t>number</a:t>
            </a:r>
            <a:r>
              <a:rPr lang="fr-FR" sz="2400" dirty="0"/>
              <a:t> </a:t>
            </a:r>
            <a:r>
              <a:rPr lang="fr-FR" sz="2400" dirty="0" err="1"/>
              <a:t>read-out</a:t>
            </a:r>
            <a:r>
              <a:rPr lang="fr-FR" sz="2400" dirty="0"/>
              <a:t> of channels must </a:t>
            </a:r>
            <a:r>
              <a:rPr lang="fr-FR" sz="2400" dirty="0" err="1"/>
              <a:t>increase</a:t>
            </a:r>
            <a:r>
              <a:rPr lang="fr-FR" sz="2400" dirty="0"/>
              <a:t> in the </a:t>
            </a:r>
            <a:r>
              <a:rPr lang="fr-FR" sz="2400" dirty="0" err="1"/>
              <a:t>near</a:t>
            </a:r>
            <a:r>
              <a:rPr lang="fr-FR" sz="2400" dirty="0"/>
              <a:t> future</a:t>
            </a:r>
          </a:p>
          <a:p>
            <a:pPr lvl="1"/>
            <a:r>
              <a:rPr lang="fr-FR" sz="2400" dirty="0"/>
              <a:t>Power </a:t>
            </a:r>
            <a:r>
              <a:rPr lang="fr-FR" sz="2400" dirty="0" err="1"/>
              <a:t>will</a:t>
            </a:r>
            <a:r>
              <a:rPr lang="fr-FR" sz="2400" dirty="0"/>
              <a:t> </a:t>
            </a:r>
            <a:r>
              <a:rPr lang="fr-FR" sz="2400" dirty="0" err="1"/>
              <a:t>limit</a:t>
            </a:r>
            <a:r>
              <a:rPr lang="fr-FR" sz="2400" dirty="0"/>
              <a:t> the life time of </a:t>
            </a:r>
            <a:r>
              <a:rPr lang="fr-FR" sz="2400" dirty="0" err="1"/>
              <a:t>embedded</a:t>
            </a:r>
            <a:r>
              <a:rPr lang="fr-FR" sz="2400" dirty="0"/>
              <a:t> </a:t>
            </a:r>
            <a:r>
              <a:rPr lang="fr-FR" sz="2400" dirty="0" err="1"/>
              <a:t>device</a:t>
            </a:r>
            <a:endParaRPr lang="fr-FR" sz="2400" dirty="0"/>
          </a:p>
          <a:p>
            <a:pPr lvl="1"/>
            <a:r>
              <a:rPr lang="fr-FR" sz="2400" dirty="0"/>
              <a:t>Power </a:t>
            </a:r>
            <a:r>
              <a:rPr lang="fr-FR" sz="2400" dirty="0" err="1"/>
              <a:t>will</a:t>
            </a:r>
            <a:r>
              <a:rPr lang="fr-FR" sz="2400" dirty="0"/>
              <a:t> damage the signal to </a:t>
            </a:r>
            <a:r>
              <a:rPr lang="fr-FR" sz="2400" dirty="0" err="1"/>
              <a:t>read</a:t>
            </a:r>
            <a:endParaRPr lang="fr-FR" sz="2400" dirty="0"/>
          </a:p>
          <a:p>
            <a:pPr lvl="1"/>
            <a:r>
              <a:rPr lang="fr-FR" sz="2400" dirty="0"/>
              <a:t>Power </a:t>
            </a:r>
            <a:r>
              <a:rPr lang="fr-FR" sz="2400" dirty="0" err="1"/>
              <a:t>may</a:t>
            </a:r>
            <a:r>
              <a:rPr lang="fr-FR" sz="2400" dirty="0"/>
              <a:t> </a:t>
            </a:r>
            <a:r>
              <a:rPr lang="fr-FR" sz="2400" dirty="0" err="1"/>
              <a:t>heat</a:t>
            </a:r>
            <a:r>
              <a:rPr lang="fr-FR" sz="2400" dirty="0"/>
              <a:t> the </a:t>
            </a:r>
            <a:r>
              <a:rPr lang="fr-FR" sz="2400" dirty="0" err="1"/>
              <a:t>neurons</a:t>
            </a:r>
            <a:r>
              <a:rPr lang="fr-FR" sz="2400" dirty="0"/>
              <a:t> </a:t>
            </a:r>
            <a:endParaRPr lang="fr-FR" dirty="0"/>
          </a:p>
          <a:p>
            <a:r>
              <a:rPr lang="fr-FR" dirty="0"/>
              <a:t>Our </a:t>
            </a:r>
            <a:r>
              <a:rPr lang="fr-FR" dirty="0" err="1"/>
              <a:t>present</a:t>
            </a:r>
            <a:r>
              <a:rPr lang="fr-FR" dirty="0"/>
              <a:t>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presents</a:t>
            </a:r>
            <a:r>
              <a:rPr lang="fr-FR" dirty="0"/>
              <a:t> </a:t>
            </a:r>
            <a:r>
              <a:rPr lang="fr-FR" dirty="0">
                <a:solidFill>
                  <a:srgbClr val="FFFF00"/>
                </a:solidFill>
              </a:rPr>
              <a:t>a gain of 20 </a:t>
            </a:r>
            <a:r>
              <a:rPr lang="fr-FR" dirty="0"/>
              <a:t>for the </a:t>
            </a:r>
            <a:r>
              <a:rPr lang="fr-FR" dirty="0">
                <a:solidFill>
                  <a:srgbClr val="FFFF00"/>
                </a:solidFill>
              </a:rPr>
              <a:t>SAR ADC </a:t>
            </a:r>
            <a:r>
              <a:rPr lang="fr-FR" dirty="0"/>
              <a:t>power; 2 </a:t>
            </a:r>
            <a:r>
              <a:rPr lang="fr-FR" dirty="0" err="1"/>
              <a:t>is</a:t>
            </a:r>
            <a:r>
              <a:rPr lang="fr-FR" dirty="0"/>
              <a:t> due </a:t>
            </a:r>
            <a:r>
              <a:rPr lang="fr-FR" dirty="0" err="1"/>
              <a:t>too</a:t>
            </a:r>
            <a:r>
              <a:rPr lang="fr-FR" dirty="0"/>
              <a:t> process </a:t>
            </a:r>
            <a:r>
              <a:rPr lang="fr-FR" dirty="0" err="1"/>
              <a:t>scaling</a:t>
            </a:r>
            <a:r>
              <a:rPr lang="fr-FR" dirty="0"/>
              <a:t> (180n-&gt;65n), but 10 </a:t>
            </a:r>
            <a:r>
              <a:rPr lang="fr-FR" dirty="0" err="1"/>
              <a:t>is</a:t>
            </a:r>
            <a:r>
              <a:rPr lang="fr-FR" dirty="0"/>
              <a:t> due to design innovation.</a:t>
            </a:r>
          </a:p>
        </p:txBody>
      </p:sp>
    </p:spTree>
    <p:extLst>
      <p:ext uri="{BB962C8B-B14F-4D97-AF65-F5344CB8AC3E}">
        <p14:creationId xmlns:p14="http://schemas.microsoft.com/office/powerpoint/2010/main" val="331536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2EE56A-5E4C-4FCA-A4E5-FB357A2E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294" y="443266"/>
            <a:ext cx="8845966" cy="1104900"/>
          </a:xfrm>
        </p:spPr>
        <p:txBody>
          <a:bodyPr/>
          <a:lstStyle/>
          <a:p>
            <a:r>
              <a:rPr lang="fr-FR" dirty="0"/>
              <a:t>New Figure of </a:t>
            </a:r>
            <a:r>
              <a:rPr lang="fr-FR" dirty="0" err="1"/>
              <a:t>merit</a:t>
            </a:r>
            <a:r>
              <a:rPr lang="fr-FR" dirty="0"/>
              <a:t> in SAR ADC power </a:t>
            </a:r>
            <a:r>
              <a:rPr lang="fr-FR" dirty="0" err="1"/>
              <a:t>scaling</a:t>
            </a:r>
            <a:r>
              <a:rPr lang="fr-FR" dirty="0"/>
              <a:t>: from 180</a:t>
            </a:r>
            <a:r>
              <a:rPr lang="fr-FR" cap="none" dirty="0">
                <a:latin typeface="+mn-lt"/>
              </a:rPr>
              <a:t>nm</a:t>
            </a:r>
            <a:r>
              <a:rPr lang="fr-FR" dirty="0"/>
              <a:t> to 65</a:t>
            </a:r>
            <a:r>
              <a:rPr lang="fr-FR" cap="none" dirty="0">
                <a:latin typeface="+mn-lt"/>
              </a:rPr>
              <a:t>nm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BB13CC5-F9B8-4CAE-AAD7-F29778C18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039" y="1409700"/>
            <a:ext cx="4293840" cy="424980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88C2897-2098-4C10-8C27-BDA7B59F0904}"/>
              </a:ext>
            </a:extLst>
          </p:cNvPr>
          <p:cNvSpPr txBox="1"/>
          <p:nvPr/>
        </p:nvSpPr>
        <p:spPr>
          <a:xfrm>
            <a:off x="7013270" y="5908579"/>
            <a:ext cx="449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IEEE JOURNAL OF SOLID-STATE CIRCUITS, VOL. 56, NO. 8, AUGUST 2021</a:t>
            </a:r>
            <a:endParaRPr lang="fr-FR" sz="1400" dirty="0"/>
          </a:p>
        </p:txBody>
      </p:sp>
      <p:sp>
        <p:nvSpPr>
          <p:cNvPr id="7" name="Flèche : haut 6">
            <a:extLst>
              <a:ext uri="{FF2B5EF4-FFF2-40B4-BE49-F238E27FC236}">
                <a16:creationId xmlns:a16="http://schemas.microsoft.com/office/drawing/2014/main" id="{4C841557-16CF-471A-A4E2-9A808FBD8FDB}"/>
              </a:ext>
            </a:extLst>
          </p:cNvPr>
          <p:cNvSpPr/>
          <p:nvPr/>
        </p:nvSpPr>
        <p:spPr>
          <a:xfrm rot="16200000">
            <a:off x="6613300" y="1837460"/>
            <a:ext cx="379430" cy="1354280"/>
          </a:xfrm>
          <a:prstGeom prst="up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E36A81B-6547-4201-ADF2-C9EBE8C3487F}"/>
              </a:ext>
            </a:extLst>
          </p:cNvPr>
          <p:cNvSpPr txBox="1"/>
          <p:nvPr/>
        </p:nvSpPr>
        <p:spPr>
          <a:xfrm>
            <a:off x="1441752" y="1589378"/>
            <a:ext cx="463325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We target to reduce significantly the power (more than </a:t>
            </a:r>
            <a:r>
              <a:rPr lang="en-US" sz="2000" b="1" dirty="0"/>
              <a:t>factor 20 for the ADC</a:t>
            </a:r>
            <a:r>
              <a:rPr lang="en-US" sz="2000" dirty="0"/>
              <a:t>)</a:t>
            </a:r>
          </a:p>
          <a:p>
            <a:r>
              <a:rPr lang="en-US" sz="2000" dirty="0"/>
              <a:t>Using a </a:t>
            </a:r>
            <a:r>
              <a:rPr lang="en-US" sz="2000" b="1" dirty="0"/>
              <a:t>new methodology of SAR ADC</a:t>
            </a:r>
          </a:p>
          <a:p>
            <a:r>
              <a:rPr lang="en-US" sz="2000" dirty="0"/>
              <a:t>New ADC design going on in TIMA Lab.</a:t>
            </a:r>
            <a:endParaRPr lang="fr-FR" sz="20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257103A-257E-461C-8C96-204C7C19C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168" y="3262049"/>
            <a:ext cx="4061304" cy="343864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2F794E2-9100-4AFD-BFDA-E7A8A1953E0A}"/>
              </a:ext>
            </a:extLst>
          </p:cNvPr>
          <p:cNvSpPr txBox="1"/>
          <p:nvPr/>
        </p:nvSpPr>
        <p:spPr>
          <a:xfrm>
            <a:off x="7066642" y="3476274"/>
            <a:ext cx="204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10bits; @11.6KSps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B2607A1-0C33-4BD3-B215-6EAE366BD296}"/>
              </a:ext>
            </a:extLst>
          </p:cNvPr>
          <p:cNvSpPr txBox="1"/>
          <p:nvPr/>
        </p:nvSpPr>
        <p:spPr>
          <a:xfrm>
            <a:off x="4465468" y="3524463"/>
            <a:ext cx="1556066" cy="3693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15bits, 7.1µW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99FBCC-8A7E-4582-AA67-28046D6098EC}"/>
              </a:ext>
            </a:extLst>
          </p:cNvPr>
          <p:cNvSpPr/>
          <p:nvPr/>
        </p:nvSpPr>
        <p:spPr>
          <a:xfrm>
            <a:off x="7057565" y="3225384"/>
            <a:ext cx="1891127" cy="65987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haut 13">
            <a:extLst>
              <a:ext uri="{FF2B5EF4-FFF2-40B4-BE49-F238E27FC236}">
                <a16:creationId xmlns:a16="http://schemas.microsoft.com/office/drawing/2014/main" id="{CF229CC0-9E28-47DB-BE15-75E620B63A53}"/>
              </a:ext>
            </a:extLst>
          </p:cNvPr>
          <p:cNvSpPr/>
          <p:nvPr/>
        </p:nvSpPr>
        <p:spPr>
          <a:xfrm rot="14812110">
            <a:off x="6348833" y="3400429"/>
            <a:ext cx="379430" cy="894901"/>
          </a:xfrm>
          <a:prstGeom prst="up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haut 14">
            <a:extLst>
              <a:ext uri="{FF2B5EF4-FFF2-40B4-BE49-F238E27FC236}">
                <a16:creationId xmlns:a16="http://schemas.microsoft.com/office/drawing/2014/main" id="{D04F17EF-C493-489B-9088-0C0B55CC1B68}"/>
              </a:ext>
            </a:extLst>
          </p:cNvPr>
          <p:cNvSpPr/>
          <p:nvPr/>
        </p:nvSpPr>
        <p:spPr>
          <a:xfrm rot="10800000">
            <a:off x="4980373" y="2927393"/>
            <a:ext cx="526169" cy="411113"/>
          </a:xfrm>
          <a:prstGeom prst="up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2F0DD56-6174-417D-87A4-125B6318F381}"/>
              </a:ext>
            </a:extLst>
          </p:cNvPr>
          <p:cNvSpPr txBox="1"/>
          <p:nvPr/>
        </p:nvSpPr>
        <p:spPr>
          <a:xfrm>
            <a:off x="7075520" y="5042519"/>
            <a:ext cx="113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180</a:t>
            </a:r>
            <a:r>
              <a:rPr lang="fr-FR" sz="2400" b="1" cap="none" dirty="0">
                <a:solidFill>
                  <a:srgbClr val="7030A0"/>
                </a:solidFill>
                <a:latin typeface="+mn-lt"/>
              </a:rPr>
              <a:t>nm</a:t>
            </a:r>
            <a:endParaRPr lang="fr-FR" sz="2400" b="1" dirty="0">
              <a:solidFill>
                <a:srgbClr val="7030A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A5C03A1-433F-48D2-842B-0B84A33ADA91}"/>
              </a:ext>
            </a:extLst>
          </p:cNvPr>
          <p:cNvSpPr txBox="1"/>
          <p:nvPr/>
        </p:nvSpPr>
        <p:spPr>
          <a:xfrm>
            <a:off x="4756028" y="5708524"/>
            <a:ext cx="113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none" dirty="0">
                <a:solidFill>
                  <a:srgbClr val="7030A0"/>
                </a:solidFill>
                <a:latin typeface="+mn-lt"/>
              </a:rPr>
              <a:t>65nm</a:t>
            </a:r>
            <a:endParaRPr lang="fr-FR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4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E3DBAE-754E-4635-A91F-34B0BAB19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Contact </a:t>
            </a:r>
            <a:r>
              <a:rPr lang="fr-FR" dirty="0" err="1"/>
              <a:t>details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339202-07D6-4751-9104-4777A0664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Daniel Dzahini: </a:t>
            </a:r>
            <a:r>
              <a:rPr lang="fr-FR" dirty="0">
                <a:hlinkClick r:id="rId2"/>
              </a:rPr>
              <a:t>dzahini@univ-alpes-grenoble.fr</a:t>
            </a:r>
            <a:endParaRPr lang="fr-FR" dirty="0"/>
          </a:p>
          <a:p>
            <a:r>
              <a:rPr lang="fr-FR" dirty="0" err="1"/>
              <a:t>University</a:t>
            </a:r>
            <a:r>
              <a:rPr lang="fr-FR" dirty="0"/>
              <a:t> Grenoble Alpes</a:t>
            </a:r>
          </a:p>
          <a:p>
            <a:r>
              <a:rPr lang="fr-FR" dirty="0"/>
              <a:t>TIMA </a:t>
            </a:r>
            <a:r>
              <a:rPr lang="fr-FR" dirty="0" err="1"/>
              <a:t>Laboratory</a:t>
            </a:r>
            <a:endParaRPr lang="fr-FR" dirty="0"/>
          </a:p>
          <a:p>
            <a:r>
              <a:rPr lang="fr-FR" dirty="0"/>
              <a:t>tima.univ-grenoble-alpes.fr</a:t>
            </a:r>
          </a:p>
          <a:p>
            <a:r>
              <a:rPr lang="fr-FR" dirty="0"/>
              <a:t>Tel. +33 674 6468 47</a:t>
            </a:r>
          </a:p>
        </p:txBody>
      </p:sp>
    </p:spTree>
    <p:extLst>
      <p:ext uri="{BB962C8B-B14F-4D97-AF65-F5344CB8AC3E}">
        <p14:creationId xmlns:p14="http://schemas.microsoft.com/office/powerpoint/2010/main" val="1853460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0</TotalTime>
  <Words>331</Words>
  <Application>Microsoft Office PowerPoint</Application>
  <PresentationFormat>Panoramiczny</PresentationFormat>
  <Paragraphs>36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Times-Italic</vt:lpstr>
      <vt:lpstr>Times-Roman</vt:lpstr>
      <vt:lpstr>Trebuchet MS</vt:lpstr>
      <vt:lpstr>Tw Cen MT</vt:lpstr>
      <vt:lpstr>Circuit</vt:lpstr>
      <vt:lpstr>Ultra Low Power ADC  for IN-VITRO Micro-electrodes Array READOUT CHAIN</vt:lpstr>
      <vt:lpstr>The dream to communicate with our brain via electronics sensors</vt:lpstr>
      <vt:lpstr>Published by Andreas Hierlemann et. Al  ETH Zürich Switzerland IEEE Journal of Solid-State Circuits,  vol. 52, no. 6, June 2017; p.1576</vt:lpstr>
      <vt:lpstr>Ultra low power MEA (Micro electrode Array)</vt:lpstr>
      <vt:lpstr>New Figure of merit in SAR ADC power scaling: from 180nm to 65nm</vt:lpstr>
      <vt:lpstr>Contact details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 Low Power ADC  for IN-VITRO Micro-electrode Array READOUT CHAIN</dc:title>
  <dc:creator>Daniel Dzahini</dc:creator>
  <cp:lastModifiedBy>Marta Krutel</cp:lastModifiedBy>
  <cp:revision>13</cp:revision>
  <dcterms:created xsi:type="dcterms:W3CDTF">2022-01-21T12:45:40Z</dcterms:created>
  <dcterms:modified xsi:type="dcterms:W3CDTF">2022-01-24T11:44:52Z</dcterms:modified>
</cp:coreProperties>
</file>