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99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9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30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35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77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73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01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0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5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7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63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70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A635-BBF8-4DD5-B255-FD06155A847F}" type="datetimeFigureOut">
              <a:rPr lang="sk-SK" smtClean="0"/>
              <a:t>21. 1. 2022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8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ymbiote-h2020.eu/" TargetMode="External"/><Relationship Id="rId2" Type="http://schemas.openxmlformats.org/officeDocument/2006/relationships/hyperlink" Target="http://protective-h2020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eant.org/Projects/GEANT_Project_GN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30F76E93-286A-44DC-9CEB-6CA8A7D0D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46480" y="946465"/>
            <a:ext cx="10332719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sk-SK" altLang="pl-PL" sz="36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pl-PL" altLang="pl-PL" sz="3600" b="1" dirty="0" err="1">
                <a:solidFill>
                  <a:srgbClr val="009543"/>
                </a:solidFill>
                <a:latin typeface="+mj-lt"/>
              </a:rPr>
              <a:t>Cybersecurity</a:t>
            </a:r>
            <a:r>
              <a:rPr lang="pl-PL" altLang="pl-PL" sz="3600" b="1" dirty="0">
                <a:solidFill>
                  <a:srgbClr val="009543"/>
                </a:solidFill>
                <a:latin typeface="+mj-lt"/>
              </a:rPr>
              <a:t> </a:t>
            </a:r>
            <a:r>
              <a:rPr lang="pl-PL" altLang="pl-PL" sz="3600" b="1" dirty="0" err="1">
                <a:solidFill>
                  <a:srgbClr val="009543"/>
                </a:solidFill>
                <a:latin typeface="+mj-lt"/>
              </a:rPr>
              <a:t>Research</a:t>
            </a:r>
            <a:r>
              <a:rPr lang="pl-PL" altLang="pl-PL" sz="3600" b="1" dirty="0">
                <a:solidFill>
                  <a:srgbClr val="009543"/>
                </a:solidFill>
                <a:latin typeface="+mj-lt"/>
              </a:rPr>
              <a:t> in </a:t>
            </a:r>
            <a:r>
              <a:rPr lang="pl-PL" altLang="pl-PL" sz="3600" b="1" dirty="0" err="1">
                <a:solidFill>
                  <a:srgbClr val="009543"/>
                </a:solidFill>
                <a:latin typeface="+mj-lt"/>
              </a:rPr>
              <a:t>NGNs</a:t>
            </a:r>
            <a:r>
              <a:rPr lang="en-GB" altLang="pl-PL" sz="3600" b="1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pl-PL" altLang="pl-PL" sz="3600" b="1" dirty="0">
                <a:solidFill>
                  <a:srgbClr val="009543"/>
                </a:solidFill>
                <a:latin typeface="+mj-lt"/>
              </a:rPr>
              <a:t>Michał Pilc</a:t>
            </a: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pl-PL" altLang="pl-PL" sz="3600" dirty="0">
                <a:solidFill>
                  <a:srgbClr val="009543"/>
                </a:solidFill>
                <a:latin typeface="+mj-lt"/>
              </a:rPr>
              <a:t>Poznań </a:t>
            </a:r>
            <a:r>
              <a:rPr lang="pl-PL" altLang="pl-PL" sz="3600" dirty="0" err="1">
                <a:solidFill>
                  <a:srgbClr val="009543"/>
                </a:solidFill>
                <a:latin typeface="+mj-lt"/>
              </a:rPr>
              <a:t>Supercomputing</a:t>
            </a:r>
            <a:r>
              <a:rPr lang="pl-PL" altLang="pl-PL" sz="3600" dirty="0">
                <a:solidFill>
                  <a:srgbClr val="009543"/>
                </a:solidFill>
                <a:latin typeface="+mj-lt"/>
              </a:rPr>
              <a:t> and Networking Center</a:t>
            </a:r>
            <a:r>
              <a:rPr lang="sk-SK" altLang="pl-PL" sz="3600" dirty="0">
                <a:solidFill>
                  <a:srgbClr val="009543"/>
                </a:solidFill>
                <a:latin typeface="+mj-lt"/>
              </a:rPr>
              <a:t/>
            </a:r>
            <a:br>
              <a:rPr lang="sk-SK" altLang="pl-PL" sz="3600" dirty="0">
                <a:solidFill>
                  <a:srgbClr val="009543"/>
                </a:solidFill>
                <a:latin typeface="+mj-lt"/>
              </a:rPr>
            </a:br>
            <a:endParaRPr lang="fr-FR" altLang="en-US" sz="3600" dirty="0">
              <a:solidFill>
                <a:srgbClr val="006491"/>
              </a:solidFill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667C4C8-FA20-469F-9257-217C665CABDB}"/>
              </a:ext>
            </a:extLst>
          </p:cNvPr>
          <p:cNvSpPr txBox="1"/>
          <p:nvPr/>
        </p:nvSpPr>
        <p:spPr>
          <a:xfrm>
            <a:off x="1717041" y="5274527"/>
            <a:ext cx="687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Networking event on Digital and Emerging Technologies and </a:t>
            </a:r>
          </a:p>
          <a:p>
            <a:pPr algn="ctr"/>
            <a:r>
              <a:rPr lang="en-US" dirty="0"/>
              <a:t>Human-</a:t>
            </a:r>
            <a:r>
              <a:rPr lang="en-US" dirty="0" err="1"/>
              <a:t>centred</a:t>
            </a:r>
            <a:r>
              <a:rPr lang="en-US" dirty="0"/>
              <a:t> AI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24 January, 2022</a:t>
            </a:r>
          </a:p>
        </p:txBody>
      </p:sp>
    </p:spTree>
    <p:extLst>
      <p:ext uri="{BB962C8B-B14F-4D97-AF65-F5344CB8AC3E}">
        <p14:creationId xmlns:p14="http://schemas.microsoft.com/office/powerpoint/2010/main" val="23180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8000"/>
            <a:ext cx="8596668" cy="13208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Description of the institution</a:t>
            </a:r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632076CE-2C21-464F-955C-DB860D9655CA}"/>
              </a:ext>
            </a:extLst>
          </p:cNvPr>
          <p:cNvSpPr txBox="1">
            <a:spLocks/>
          </p:cNvSpPr>
          <p:nvPr/>
        </p:nvSpPr>
        <p:spPr>
          <a:xfrm>
            <a:off x="677334" y="1270000"/>
            <a:ext cx="826346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>
                <a:latin typeface="Arial" pitchFamily="34" charset="0"/>
                <a:cs typeface="Arial" pitchFamily="34" charset="0"/>
              </a:rPr>
              <a:t>Poznań </a:t>
            </a:r>
            <a:r>
              <a:rPr lang="pl-PL" sz="2000" i="1" dirty="0" err="1">
                <a:latin typeface="Arial" pitchFamily="34" charset="0"/>
                <a:cs typeface="Arial" pitchFamily="34" charset="0"/>
              </a:rPr>
              <a:t>Supercomputing</a:t>
            </a:r>
            <a:r>
              <a:rPr lang="pl-PL" sz="2000" i="1" dirty="0">
                <a:latin typeface="Arial" pitchFamily="34" charset="0"/>
                <a:cs typeface="Arial" pitchFamily="34" charset="0"/>
              </a:rPr>
              <a:t> &amp; Networking Center</a:t>
            </a:r>
          </a:p>
          <a:p>
            <a:pPr lvl="1"/>
            <a:r>
              <a:rPr lang="en-US" i="1" dirty="0">
                <a:latin typeface="Arial" pitchFamily="34" charset="0"/>
                <a:cs typeface="Arial" pitchFamily="34" charset="0"/>
              </a:rPr>
              <a:t>R&amp;D center affiliated by Polish Academy of Sciences</a:t>
            </a:r>
          </a:p>
          <a:p>
            <a:pPr lvl="1"/>
            <a:r>
              <a:rPr lang="pl-PL" i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00+ people</a:t>
            </a:r>
          </a:p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Operator of PIONIER (Polish NREN) and POZMAN networks</a:t>
            </a:r>
          </a:p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European and Polish R&amp;D Projects</a:t>
            </a:r>
          </a:p>
          <a:p>
            <a:pPr lvl="1"/>
            <a:r>
              <a:rPr lang="en-US" i="1" dirty="0">
                <a:latin typeface="Arial" pitchFamily="34" charset="0"/>
                <a:cs typeface="Arial" pitchFamily="34" charset="0"/>
              </a:rPr>
              <a:t>1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70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EU funded projects (5PR – H2020), 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19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coordinating – as of 0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.20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22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R&amp;D together with science, industry, finance, </a:t>
            </a:r>
            <a:r>
              <a:rPr lang="pl-PL" sz="2000" i="1" dirty="0">
                <a:latin typeface="Arial" pitchFamily="34" charset="0"/>
                <a:cs typeface="Arial" pitchFamily="34" charset="0"/>
              </a:rPr>
              <a:t>public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administration</a:t>
            </a:r>
            <a:endParaRPr lang="pl-PL" sz="2000" i="1" dirty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Main areas of interest</a:t>
            </a:r>
          </a:p>
          <a:p>
            <a:pPr lvl="1"/>
            <a:r>
              <a:rPr lang="en-US" i="1" dirty="0">
                <a:latin typeface="Arial" pitchFamily="34" charset="0"/>
                <a:cs typeface="Arial" pitchFamily="34" charset="0"/>
              </a:rPr>
              <a:t>New generation networks (NGN)</a:t>
            </a:r>
          </a:p>
          <a:p>
            <a:pPr lvl="1"/>
            <a:r>
              <a:rPr lang="en-US" i="1" dirty="0">
                <a:latin typeface="Arial" pitchFamily="34" charset="0"/>
                <a:cs typeface="Arial" pitchFamily="34" charset="0"/>
              </a:rPr>
              <a:t>New data processing architectures</a:t>
            </a:r>
          </a:p>
          <a:p>
            <a:pPr lvl="1"/>
            <a:r>
              <a:rPr lang="en-US" i="1" dirty="0">
                <a:latin typeface="Arial" pitchFamily="34" charset="0"/>
                <a:cs typeface="Arial" pitchFamily="34" charset="0"/>
              </a:rPr>
              <a:t>Internet of Things services</a:t>
            </a:r>
          </a:p>
          <a:p>
            <a:pPr lvl="1"/>
            <a:r>
              <a:rPr lang="en-US" i="1" dirty="0">
                <a:latin typeface="Arial" pitchFamily="34" charset="0"/>
                <a:cs typeface="Arial" pitchFamily="34" charset="0"/>
              </a:rPr>
              <a:t>Security of systems and networks</a:t>
            </a:r>
            <a:endParaRPr lang="en-US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l-PL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ead</a:t>
            </a:r>
            <a:r>
              <a:rPr lang="pl-PL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quarter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Polish Optical Internet Research Center (CBPIO)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BF665B9-C0A9-402E-8EF2-CBC4BED8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567" y="2056904"/>
            <a:ext cx="1940073" cy="1796826"/>
          </a:xfrm>
          <a:prstGeom prst="roundRect">
            <a:avLst>
              <a:gd name="adj" fmla="val 976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10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276F66D-3819-469D-9EF8-09905C16C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66" y="4358639"/>
            <a:ext cx="2783354" cy="225081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203200" dist="38100" dir="2700000" sx="103000" sy="103000" algn="tl" rotWithShape="0">
              <a:prstClr val="black">
                <a:alpha val="35000"/>
              </a:prstClr>
            </a:outerShdw>
          </a:effectLst>
        </p:spPr>
      </p:pic>
      <p:pic>
        <p:nvPicPr>
          <p:cNvPr id="9" name="Picture 2" descr="E:\pcss\konferencje\__generic\logo-psnc.png">
            <a:extLst>
              <a:ext uri="{FF2B5EF4-FFF2-40B4-BE49-F238E27FC236}">
                <a16:creationId xmlns:a16="http://schemas.microsoft.com/office/drawing/2014/main" id="{A64F8D31-523C-4430-8D1D-9CBE01D1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2651" y="535518"/>
            <a:ext cx="2448272" cy="1468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9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86986" cy="680720"/>
          </a:xfrm>
        </p:spPr>
        <p:txBody>
          <a:bodyPr>
            <a:normAutofit/>
          </a:bodyPr>
          <a:lstStyle/>
          <a:p>
            <a:r>
              <a:rPr lang="pl-PL" altLang="pl-PL" dirty="0" err="1">
                <a:solidFill>
                  <a:srgbClr val="009543"/>
                </a:solidFill>
              </a:rPr>
              <a:t>Cybersecurity</a:t>
            </a:r>
            <a:r>
              <a:rPr lang="pl-PL" altLang="pl-PL" dirty="0">
                <a:solidFill>
                  <a:srgbClr val="009543"/>
                </a:solidFill>
              </a:rPr>
              <a:t> </a:t>
            </a:r>
            <a:r>
              <a:rPr lang="pl-PL" altLang="pl-PL" dirty="0" err="1">
                <a:solidFill>
                  <a:srgbClr val="009543"/>
                </a:solidFill>
              </a:rPr>
              <a:t>Department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DD9F8124-0ADB-426C-987C-7C11FB3D5C34}"/>
              </a:ext>
            </a:extLst>
          </p:cNvPr>
          <p:cNvSpPr txBox="1">
            <a:spLocks/>
          </p:cNvSpPr>
          <p:nvPr/>
        </p:nvSpPr>
        <p:spPr>
          <a:xfrm>
            <a:off x="895152" y="1365278"/>
            <a:ext cx="7730688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pl-PL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areas</a:t>
            </a:r>
            <a:r>
              <a:rPr lang="pl-PL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pl-PL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l-PL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Protection</a:t>
            </a:r>
            <a:r>
              <a:rPr lang="pl-PL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IT </a:t>
            </a:r>
            <a:r>
              <a:rPr lang="pl-PL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</a:t>
            </a:r>
            <a:r>
              <a:rPr lang="pl-PL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PIONIER, POZMAN 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PIONIER CERT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pl-PL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tasks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R&amp;D </a:t>
            </a:r>
            <a:r>
              <a:rPr lang="pl-PL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l-PL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cybersecurity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audits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pl-PL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past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pl-PL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projects</a:t>
            </a:r>
          </a:p>
          <a:p>
            <a:pPr lvl="1"/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PROTECTIVE (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http://protective-h2020.eu/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symbIoTe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http://symbiote-h2020.eu/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GN4-2 (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https://www.geant.org/Projects/GEANT_Project_GN4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pl-PL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MEDICS (</a:t>
            </a:r>
            <a:r>
              <a:rPr lang="pl-PL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NCBiR</a:t>
            </a:r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pl-PL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en-US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eading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research topics</a:t>
            </a:r>
          </a:p>
          <a:p>
            <a:pPr lvl="1"/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Advanced threat detection modules</a:t>
            </a:r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ICT, SCADA and </a:t>
            </a:r>
            <a:r>
              <a:rPr lang="pl-PL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IoT</a:t>
            </a:r>
            <a:endParaRPr lang="en-US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Complex Event Processing</a:t>
            </a:r>
            <a:r>
              <a:rPr lang="pl-PL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Anomaly detection</a:t>
            </a:r>
          </a:p>
          <a:p>
            <a:pPr lvl="2"/>
            <a:r>
              <a:rPr lang="pl-PL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achine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learning</a:t>
            </a:r>
            <a:r>
              <a:rPr lang="pl-PL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AI, </a:t>
            </a:r>
            <a:r>
              <a:rPr lang="pl-PL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behawioral</a:t>
            </a:r>
            <a:r>
              <a:rPr lang="pl-PL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analytics</a:t>
            </a:r>
            <a:endParaRPr lang="en-U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Threat intelligence sharing</a:t>
            </a:r>
          </a:p>
          <a:p>
            <a:pPr lvl="1"/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pl-PL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architecture</a:t>
            </a:r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l-PL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ICT </a:t>
            </a:r>
            <a:r>
              <a:rPr lang="pl-PL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(5G, 6G, Internet of </a:t>
            </a:r>
            <a:r>
              <a:rPr lang="pl-PL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Everything</a:t>
            </a:r>
            <a:r>
              <a:rPr lang="pl-PL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" name="Picture 4" descr="E:\pcss\projekty\CBPIO\foty_lab_mrut\male2.png">
            <a:extLst>
              <a:ext uri="{FF2B5EF4-FFF2-40B4-BE49-F238E27FC236}">
                <a16:creationId xmlns:a16="http://schemas.microsoft.com/office/drawing/2014/main" id="{7B6B2078-0D30-4F72-9DAB-61AF7DE3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51" y="2705097"/>
            <a:ext cx="1914978" cy="264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46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altLang="pl-PL" dirty="0">
                <a:solidFill>
                  <a:srgbClr val="009543"/>
                </a:solidFill>
              </a:rPr>
              <a:t>Area of interest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1457787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pl-PL" altLang="pl-PL" b="1" dirty="0" err="1">
                <a:solidFill>
                  <a:srgbClr val="006491"/>
                </a:solidFill>
              </a:rPr>
              <a:t>Industry</a:t>
            </a:r>
            <a:r>
              <a:rPr lang="pl-PL" altLang="pl-PL" b="1" dirty="0">
                <a:solidFill>
                  <a:srgbClr val="006491"/>
                </a:solidFill>
              </a:rPr>
              <a:t> 4.0, IT/OT </a:t>
            </a:r>
            <a:r>
              <a:rPr lang="pl-PL" altLang="pl-PL" b="1" dirty="0" err="1">
                <a:solidFill>
                  <a:srgbClr val="006491"/>
                </a:solidFill>
              </a:rPr>
              <a:t>integration</a:t>
            </a:r>
            <a:r>
              <a:rPr lang="pl-PL" altLang="pl-PL" b="1" dirty="0">
                <a:solidFill>
                  <a:srgbClr val="006491"/>
                </a:solidFill>
              </a:rPr>
              <a:t>, smart </a:t>
            </a:r>
            <a:r>
              <a:rPr lang="pl-PL" altLang="pl-PL" b="1" dirty="0" err="1">
                <a:solidFill>
                  <a:srgbClr val="006491"/>
                </a:solidFill>
              </a:rPr>
              <a:t>factories</a:t>
            </a:r>
            <a:endParaRPr lang="pl-PL" altLang="pl-PL" b="1" dirty="0">
              <a:solidFill>
                <a:srgbClr val="006491"/>
              </a:solidFill>
            </a:endParaRPr>
          </a:p>
          <a:p>
            <a:pPr>
              <a:buAutoNum type="arabicParenR"/>
            </a:pPr>
            <a:r>
              <a:rPr lang="pl-PL" altLang="pl-PL" b="1" dirty="0" err="1">
                <a:solidFill>
                  <a:srgbClr val="006491"/>
                </a:solidFill>
              </a:rPr>
              <a:t>Protection</a:t>
            </a:r>
            <a:r>
              <a:rPr lang="pl-PL" altLang="pl-PL" b="1" dirty="0">
                <a:solidFill>
                  <a:srgbClr val="006491"/>
                </a:solidFill>
              </a:rPr>
              <a:t> of Critical </a:t>
            </a:r>
            <a:r>
              <a:rPr lang="pl-PL" altLang="pl-PL" b="1" dirty="0" err="1">
                <a:solidFill>
                  <a:srgbClr val="006491"/>
                </a:solidFill>
              </a:rPr>
              <a:t>infrastructure</a:t>
            </a:r>
            <a:r>
              <a:rPr lang="pl-PL" altLang="pl-PL" b="1" dirty="0">
                <a:solidFill>
                  <a:srgbClr val="006491"/>
                </a:solidFill>
              </a:rPr>
              <a:t> (</a:t>
            </a:r>
            <a:r>
              <a:rPr lang="pl-PL" altLang="pl-PL" b="1" dirty="0" err="1">
                <a:solidFill>
                  <a:srgbClr val="006491"/>
                </a:solidFill>
              </a:rPr>
              <a:t>energy</a:t>
            </a:r>
            <a:r>
              <a:rPr lang="pl-PL" altLang="pl-PL" b="1" dirty="0">
                <a:solidFill>
                  <a:srgbClr val="006491"/>
                </a:solidFill>
              </a:rPr>
              <a:t>, </a:t>
            </a:r>
            <a:r>
              <a:rPr lang="pl-PL" altLang="pl-PL" b="1" dirty="0" err="1">
                <a:solidFill>
                  <a:srgbClr val="006491"/>
                </a:solidFill>
              </a:rPr>
              <a:t>gas</a:t>
            </a:r>
            <a:r>
              <a:rPr lang="pl-PL" altLang="pl-PL" b="1" dirty="0">
                <a:solidFill>
                  <a:srgbClr val="006491"/>
                </a:solidFill>
              </a:rPr>
              <a:t>, </a:t>
            </a:r>
            <a:r>
              <a:rPr lang="pl-PL" altLang="pl-PL" b="1" dirty="0" err="1">
                <a:solidFill>
                  <a:srgbClr val="006491"/>
                </a:solidFill>
              </a:rPr>
              <a:t>telecommunication</a:t>
            </a:r>
            <a:r>
              <a:rPr lang="pl-PL" altLang="pl-PL" b="1" dirty="0">
                <a:solidFill>
                  <a:srgbClr val="006491"/>
                </a:solidFill>
              </a:rPr>
              <a:t>)</a:t>
            </a:r>
          </a:p>
          <a:p>
            <a:pPr>
              <a:buAutoNum type="arabicParenR"/>
            </a:pPr>
            <a:r>
              <a:rPr lang="pl-PL" altLang="pl-PL" b="1" dirty="0">
                <a:solidFill>
                  <a:srgbClr val="006491"/>
                </a:solidFill>
              </a:rPr>
              <a:t>ICT in </a:t>
            </a:r>
            <a:r>
              <a:rPr lang="pl-PL" altLang="pl-PL" b="1" dirty="0" err="1">
                <a:solidFill>
                  <a:srgbClr val="006491"/>
                </a:solidFill>
              </a:rPr>
              <a:t>healthcare</a:t>
            </a:r>
            <a:r>
              <a:rPr lang="pl-PL" altLang="pl-PL" b="1" dirty="0">
                <a:solidFill>
                  <a:srgbClr val="006491"/>
                </a:solidFill>
              </a:rPr>
              <a:t> </a:t>
            </a:r>
            <a:r>
              <a:rPr lang="pl-PL" altLang="pl-PL" b="1" dirty="0" err="1">
                <a:solidFill>
                  <a:srgbClr val="006491"/>
                </a:solidFill>
              </a:rPr>
              <a:t>sector</a:t>
            </a:r>
            <a:endParaRPr lang="pl-PL" altLang="pl-PL" b="1" dirty="0">
              <a:solidFill>
                <a:srgbClr val="006491"/>
              </a:solidFill>
            </a:endParaRPr>
          </a:p>
          <a:p>
            <a:pPr>
              <a:buAutoNum type="arabicParenR"/>
            </a:pPr>
            <a:endParaRPr lang="pl-PL" altLang="pl-PL" b="1" dirty="0">
              <a:solidFill>
                <a:srgbClr val="00649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EF4DE1-CA39-4DDB-A420-1893AFFB1F74}"/>
              </a:ext>
            </a:extLst>
          </p:cNvPr>
          <p:cNvSpPr txBox="1"/>
          <p:nvPr/>
        </p:nvSpPr>
        <p:spPr>
          <a:xfrm>
            <a:off x="756921" y="3703492"/>
            <a:ext cx="7968441" cy="24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altLang="pl-PL" sz="2400" dirty="0">
                <a:solidFill>
                  <a:srgbClr val="009543"/>
                </a:solidFill>
              </a:rPr>
              <a:t>Partners sought</a:t>
            </a:r>
            <a:endParaRPr lang="pl-PL" altLang="pl-PL" sz="2400" b="1" dirty="0">
              <a:solidFill>
                <a:srgbClr val="006491"/>
              </a:solidFill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b="1" dirty="0" err="1">
                <a:solidFill>
                  <a:srgbClr val="006491"/>
                </a:solidFill>
              </a:rPr>
              <a:t>SMEs</a:t>
            </a:r>
            <a:endParaRPr lang="pl-PL" altLang="pl-PL" b="1" dirty="0">
              <a:solidFill>
                <a:srgbClr val="006491"/>
              </a:solidFill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006491"/>
                </a:solidFill>
              </a:rPr>
              <a:t>End </a:t>
            </a:r>
            <a:r>
              <a:rPr lang="pl-PL" altLang="pl-PL" b="1" dirty="0" err="1">
                <a:solidFill>
                  <a:srgbClr val="006491"/>
                </a:solidFill>
              </a:rPr>
              <a:t>users</a:t>
            </a:r>
            <a:r>
              <a:rPr lang="pl-PL" altLang="pl-PL" b="1" dirty="0">
                <a:solidFill>
                  <a:srgbClr val="006491"/>
                </a:solidFill>
              </a:rPr>
              <a:t> (</a:t>
            </a:r>
            <a:r>
              <a:rPr lang="pl-PL" altLang="pl-PL" b="1" dirty="0" err="1">
                <a:solidFill>
                  <a:srgbClr val="006491"/>
                </a:solidFill>
              </a:rPr>
              <a:t>pilots</a:t>
            </a:r>
            <a:r>
              <a:rPr lang="pl-PL" altLang="pl-PL" b="1" dirty="0">
                <a:solidFill>
                  <a:srgbClr val="006491"/>
                </a:solidFill>
              </a:rPr>
              <a:t>)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006491"/>
                </a:solidFill>
              </a:rPr>
              <a:t>Software </a:t>
            </a:r>
            <a:r>
              <a:rPr lang="pl-PL" altLang="pl-PL" b="1" dirty="0" err="1">
                <a:solidFill>
                  <a:srgbClr val="006491"/>
                </a:solidFill>
              </a:rPr>
              <a:t>houses</a:t>
            </a:r>
            <a:r>
              <a:rPr lang="pl-PL" altLang="pl-PL" b="1" dirty="0">
                <a:solidFill>
                  <a:srgbClr val="006491"/>
                </a:solidFill>
              </a:rPr>
              <a:t>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006491"/>
                </a:solidFill>
              </a:rPr>
              <a:t>Law </a:t>
            </a:r>
            <a:r>
              <a:rPr lang="pl-PL" altLang="pl-PL" b="1" dirty="0" err="1">
                <a:solidFill>
                  <a:srgbClr val="006491"/>
                </a:solidFill>
              </a:rPr>
              <a:t>enforcement</a:t>
            </a:r>
            <a:r>
              <a:rPr lang="pl-PL" altLang="pl-PL" b="1" dirty="0">
                <a:solidFill>
                  <a:srgbClr val="006491"/>
                </a:solidFill>
              </a:rPr>
              <a:t> </a:t>
            </a:r>
            <a:r>
              <a:rPr lang="pl-PL" altLang="pl-PL" b="1" dirty="0" err="1">
                <a:solidFill>
                  <a:srgbClr val="006491"/>
                </a:solidFill>
              </a:rPr>
              <a:t>authorities</a:t>
            </a:r>
            <a:endParaRPr lang="pl-PL" altLang="pl-PL" b="1" dirty="0">
              <a:solidFill>
                <a:srgbClr val="006491"/>
              </a:solidFill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b="1" dirty="0" err="1">
                <a:solidFill>
                  <a:srgbClr val="006491"/>
                </a:solidFill>
              </a:rPr>
              <a:t>Academia</a:t>
            </a:r>
            <a:r>
              <a:rPr lang="pl-PL" altLang="pl-PL" b="1" dirty="0">
                <a:solidFill>
                  <a:srgbClr val="00649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44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pl-PL" dirty="0" err="1">
                <a:solidFill>
                  <a:srgbClr val="009543"/>
                </a:solidFill>
              </a:rPr>
              <a:t>Contact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r>
              <a:rPr lang="sk-SK" altLang="pl-PL" dirty="0" err="1">
                <a:solidFill>
                  <a:srgbClr val="009543"/>
                </a:solidFill>
              </a:rPr>
              <a:t>details</a:t>
            </a:r>
            <a:r>
              <a:rPr lang="sk-SK" altLang="pl-PL" dirty="0">
                <a:solidFill>
                  <a:srgbClr val="009543"/>
                </a:solidFill>
              </a:rPr>
              <a:t>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584EB-AF88-4B48-ABFF-24BEB0F7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352800"/>
            <a:ext cx="8596668" cy="2482531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Michał Pilc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PSNC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b="1" dirty="0" err="1">
                <a:solidFill>
                  <a:schemeClr val="bg1">
                    <a:lumMod val="50000"/>
                  </a:schemeClr>
                </a:solidFill>
              </a:rPr>
              <a:t>Cybersecurity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Department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el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. +48 61 8582066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-mail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: mpilc@man.poznan.pl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Web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 http://www.psnc.pl</a:t>
            </a:r>
            <a:endParaRPr lang="sk-SK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793356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301</Words>
  <Application>Microsoft Office PowerPoint</Application>
  <PresentationFormat>Panoramiczny</PresentationFormat>
  <Paragraphs>47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Arial Unicode MS</vt:lpstr>
      <vt:lpstr>Trebuchet MS</vt:lpstr>
      <vt:lpstr>Wingdings 3</vt:lpstr>
      <vt:lpstr>Fazeta</vt:lpstr>
      <vt:lpstr> Cybersecurity Research in NGNs Michał Pilc Poznań Supercomputing and Networking Center </vt:lpstr>
      <vt:lpstr>Description of the institution</vt:lpstr>
      <vt:lpstr>Cybersecurity Department</vt:lpstr>
      <vt:lpstr>Area of interest</vt:lpstr>
      <vt:lpstr>Contact details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(edit) Speaker name (edit) Organisation (edit)</dc:title>
  <dc:creator>Rua Terezia</dc:creator>
  <cp:lastModifiedBy>Marta Krutel</cp:lastModifiedBy>
  <cp:revision>17</cp:revision>
  <dcterms:created xsi:type="dcterms:W3CDTF">2021-04-15T06:02:10Z</dcterms:created>
  <dcterms:modified xsi:type="dcterms:W3CDTF">2022-01-21T16:27:46Z</dcterms:modified>
</cp:coreProperties>
</file>