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3" r:id="rId5"/>
    <p:sldId id="264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699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537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7497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4300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352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4771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6739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901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202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5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873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634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035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39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70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733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A635-BBF8-4DD5-B255-FD06155A847F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984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va.Kipnis@sheffield.ac.uk" TargetMode="External"/><Relationship Id="rId2" Type="http://schemas.openxmlformats.org/officeDocument/2006/relationships/hyperlink" Target="https://www.linkedin.com/in/dr-eva-kipnis-798025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>
            <a:extLst>
              <a:ext uri="{FF2B5EF4-FFF2-40B4-BE49-F238E27FC236}">
                <a16:creationId xmlns:a16="http://schemas.microsoft.com/office/drawing/2014/main" id="{30F76E93-286A-44DC-9CEB-6CA8A7D0DE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717041" y="383144"/>
            <a:ext cx="91440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sk-SK" altLang="pl-PL" sz="3600" b="1" dirty="0">
                <a:solidFill>
                  <a:srgbClr val="009543"/>
                </a:solidFill>
                <a:latin typeface="+mj-lt"/>
              </a:rPr>
              <a:t/>
            </a:r>
            <a:br>
              <a:rPr lang="sk-SK" altLang="pl-PL" sz="3600" b="1" dirty="0">
                <a:solidFill>
                  <a:srgbClr val="009543"/>
                </a:solidFill>
                <a:latin typeface="+mj-lt"/>
              </a:rPr>
            </a:br>
            <a:r>
              <a:rPr lang="en-GB" altLang="pl-PL" sz="3600" b="1" dirty="0">
                <a:solidFill>
                  <a:srgbClr val="009543"/>
                </a:solidFill>
                <a:latin typeface="+mj-lt"/>
              </a:rPr>
              <a:t>Unpacking the reasoning of user reticence to accept embodied AI in health and social care: a pathogenic vulnerability lens</a:t>
            </a:r>
            <a:br>
              <a:rPr lang="en-GB" altLang="pl-PL" sz="3600" b="1" dirty="0">
                <a:solidFill>
                  <a:srgbClr val="009543"/>
                </a:solidFill>
                <a:latin typeface="+mj-lt"/>
              </a:rPr>
            </a:br>
            <a:r>
              <a:rPr lang="en-GB" altLang="pl-PL" sz="3600" dirty="0">
                <a:solidFill>
                  <a:srgbClr val="009543"/>
                </a:solidFill>
                <a:latin typeface="+mj-lt"/>
              </a:rPr>
              <a:t>Eva Kipnis</a:t>
            </a:r>
            <a:br>
              <a:rPr lang="en-GB" altLang="pl-PL" sz="3600" dirty="0">
                <a:solidFill>
                  <a:srgbClr val="009543"/>
                </a:solidFill>
                <a:latin typeface="+mj-lt"/>
              </a:rPr>
            </a:br>
            <a:r>
              <a:rPr lang="en-GB" altLang="pl-PL" sz="3600" dirty="0">
                <a:solidFill>
                  <a:srgbClr val="009543"/>
                </a:solidFill>
                <a:latin typeface="+mj-lt"/>
              </a:rPr>
              <a:t>The University of Sheffield</a:t>
            </a:r>
            <a:r>
              <a:rPr lang="sk-SK" altLang="pl-PL" sz="3600" dirty="0">
                <a:solidFill>
                  <a:srgbClr val="009543"/>
                </a:solidFill>
                <a:latin typeface="+mj-lt"/>
              </a:rPr>
              <a:t/>
            </a:r>
            <a:br>
              <a:rPr lang="sk-SK" altLang="pl-PL" sz="3600" dirty="0">
                <a:solidFill>
                  <a:srgbClr val="009543"/>
                </a:solidFill>
                <a:latin typeface="+mj-lt"/>
              </a:rPr>
            </a:br>
            <a:endParaRPr lang="fr-FR" altLang="en-US" sz="3600" dirty="0">
              <a:solidFill>
                <a:srgbClr val="006491"/>
              </a:solidFill>
              <a:latin typeface="+mj-lt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1667C4C8-FA20-469F-9257-217C665CABDB}"/>
              </a:ext>
            </a:extLst>
          </p:cNvPr>
          <p:cNvSpPr txBox="1"/>
          <p:nvPr/>
        </p:nvSpPr>
        <p:spPr>
          <a:xfrm>
            <a:off x="1717041" y="5274527"/>
            <a:ext cx="687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Networking event on Digital and Emerging Technologies and </a:t>
            </a:r>
          </a:p>
          <a:p>
            <a:pPr algn="ctr"/>
            <a:r>
              <a:rPr lang="en-US" dirty="0"/>
              <a:t>Human-</a:t>
            </a:r>
            <a:r>
              <a:rPr lang="en-US" dirty="0" err="1"/>
              <a:t>centred</a:t>
            </a:r>
            <a:r>
              <a:rPr lang="en-US" dirty="0"/>
              <a:t> AI</a:t>
            </a:r>
          </a:p>
          <a:p>
            <a:pPr algn="ctr"/>
            <a:endParaRPr lang="sk-SK" dirty="0"/>
          </a:p>
          <a:p>
            <a:pPr algn="ctr"/>
            <a:r>
              <a:rPr lang="sk-SK" dirty="0"/>
              <a:t>24 January, 2022</a:t>
            </a:r>
          </a:p>
        </p:txBody>
      </p:sp>
    </p:spTree>
    <p:extLst>
      <p:ext uri="{BB962C8B-B14F-4D97-AF65-F5344CB8AC3E}">
        <p14:creationId xmlns:p14="http://schemas.microsoft.com/office/powerpoint/2010/main" val="2318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4BFB2-2DE1-4251-AF1B-FB4C1584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Short introduction of the institution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8BA1383-8A10-4901-986E-4B99C769E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endParaRPr lang="sk-SK" altLang="pl-PL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6491"/>
                </a:solidFill>
              </a:rPr>
              <a:t>The University of Sheffield </a:t>
            </a:r>
          </a:p>
          <a:p>
            <a:pPr>
              <a:buFontTx/>
              <a:buChar char="-"/>
            </a:pPr>
            <a:r>
              <a:rPr lang="en-GB" b="1" dirty="0">
                <a:solidFill>
                  <a:srgbClr val="006491"/>
                </a:solidFill>
              </a:rPr>
              <a:t>A research-led institution in the north of the UK</a:t>
            </a:r>
          </a:p>
          <a:p>
            <a:pPr>
              <a:buFontTx/>
              <a:buChar char="-"/>
            </a:pPr>
            <a:r>
              <a:rPr lang="en-GB" b="1" dirty="0">
                <a:solidFill>
                  <a:srgbClr val="006491"/>
                </a:solidFill>
              </a:rPr>
              <a:t>Interdisciplinary research with an and industry-facing approach, relevant platforms include Centre for Assistive Technology and Connected Healthcare, Digital Humanities Institute, Advanced Manufacturing Research Centre  </a:t>
            </a:r>
          </a:p>
          <a:p>
            <a:pPr>
              <a:buFontTx/>
              <a:buChar char="-"/>
            </a:pPr>
            <a:r>
              <a:rPr lang="en-GB" b="1" dirty="0">
                <a:solidFill>
                  <a:srgbClr val="006491"/>
                </a:solidFill>
              </a:rPr>
              <a:t>95</a:t>
            </a:r>
            <a:r>
              <a:rPr lang="en-GB" b="1" baseline="30000" dirty="0">
                <a:solidFill>
                  <a:srgbClr val="006491"/>
                </a:solidFill>
              </a:rPr>
              <a:t>th</a:t>
            </a:r>
            <a:r>
              <a:rPr lang="en-GB" b="1" dirty="0">
                <a:solidFill>
                  <a:srgbClr val="006491"/>
                </a:solidFill>
              </a:rPr>
              <a:t> in world university rankings</a:t>
            </a:r>
            <a:endParaRPr lang="sk-SK" b="1" dirty="0">
              <a:solidFill>
                <a:srgbClr val="0064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EE323-F0DD-42A4-A989-1B94267A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pl-PL" dirty="0">
                <a:solidFill>
                  <a:srgbClr val="009543"/>
                </a:solidFill>
              </a:rPr>
              <a:t>Expertise </a:t>
            </a:r>
            <a:r>
              <a:rPr lang="sk-SK" altLang="pl-PL" dirty="0">
                <a:solidFill>
                  <a:srgbClr val="009543"/>
                </a:solidFill>
              </a:rPr>
              <a:t/>
            </a:r>
            <a:br>
              <a:rPr lang="sk-SK" altLang="pl-PL" dirty="0">
                <a:solidFill>
                  <a:srgbClr val="009543"/>
                </a:solidFill>
              </a:rPr>
            </a:b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A584EB-AF88-4B48-ABFF-24BEB0F7B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934" y="1713549"/>
            <a:ext cx="8596668" cy="38807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Based in Sheffield University Management School </a:t>
            </a:r>
          </a:p>
          <a:p>
            <a:pPr marL="0" indent="0">
              <a:buNone/>
            </a:pPr>
            <a:endParaRPr lang="en-GB" altLang="pl-PL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Potential contribution: expertise in studying user behaviour, established work with a range of vulnerable populations (</a:t>
            </a:r>
            <a:r>
              <a:rPr lang="en-GB" altLang="pl-PL" b="1" dirty="0" err="1">
                <a:solidFill>
                  <a:srgbClr val="006491"/>
                </a:solidFill>
              </a:rPr>
              <a:t>ethnoracial</a:t>
            </a:r>
            <a:r>
              <a:rPr lang="en-GB" altLang="pl-PL" b="1" dirty="0">
                <a:solidFill>
                  <a:srgbClr val="006491"/>
                </a:solidFill>
              </a:rPr>
              <a:t> minorities, people with disabilities, LGBTQ+, gender identity) </a:t>
            </a:r>
          </a:p>
          <a:p>
            <a:pPr marL="0" indent="0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 </a:t>
            </a:r>
            <a:br>
              <a:rPr lang="en-GB" altLang="pl-PL" b="1" dirty="0">
                <a:solidFill>
                  <a:srgbClr val="006491"/>
                </a:solidFill>
              </a:rPr>
            </a:br>
            <a:r>
              <a:rPr lang="en-GB" altLang="pl-PL" b="1" dirty="0">
                <a:solidFill>
                  <a:srgbClr val="006491"/>
                </a:solidFill>
              </a:rPr>
              <a:t>Keywords: user views on robots in health and social care; ethics and AI; vulnerability in consumption </a:t>
            </a:r>
          </a:p>
          <a:p>
            <a:pPr marL="0" indent="0">
              <a:buNone/>
            </a:pPr>
            <a:endParaRPr lang="hu-HU" altLang="pl-PL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6491"/>
                </a:solidFill>
              </a:rPr>
              <a:t>An international network of research collaborators (includes France, Denmark, USA among others) </a:t>
            </a:r>
          </a:p>
          <a:p>
            <a:pPr marL="0" indent="0">
              <a:buNone/>
            </a:pPr>
            <a:endParaRPr lang="en-GB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6491"/>
                </a:solidFill>
              </a:rPr>
              <a:t>Previous work on two international Horizon Europe research projects (as a co-PI and </a:t>
            </a:r>
            <a:r>
              <a:rPr lang="en-GB" b="1" dirty="0" err="1">
                <a:solidFill>
                  <a:srgbClr val="006491"/>
                </a:solidFill>
              </a:rPr>
              <a:t>workpackage</a:t>
            </a:r>
            <a:r>
              <a:rPr lang="en-GB" b="1" dirty="0">
                <a:solidFill>
                  <a:srgbClr val="006491"/>
                </a:solidFill>
              </a:rPr>
              <a:t> lead) and two international projects supported by USA-based funder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446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4BFB2-2DE1-4251-AF1B-FB4C1584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sk-SK" altLang="pl-PL" dirty="0">
                <a:solidFill>
                  <a:srgbClr val="009543"/>
                </a:solidFill>
              </a:rPr>
              <a:t>Topic and project ide</a:t>
            </a:r>
            <a:r>
              <a:rPr lang="en-GB" altLang="pl-PL" dirty="0">
                <a:solidFill>
                  <a:srgbClr val="009543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8BA1383-8A10-4901-986E-4B99C769E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Idea linked to “A human-centred and ethical development of digital and industrial technologies” destination, addressing the following possible topic(s): </a:t>
            </a:r>
          </a:p>
          <a:p>
            <a:pPr>
              <a:buFontTx/>
              <a:buChar char="-"/>
            </a:pPr>
            <a:r>
              <a:rPr lang="en-GB" altLang="pl-PL" b="1" dirty="0">
                <a:solidFill>
                  <a:srgbClr val="006491"/>
                </a:solidFill>
              </a:rPr>
              <a:t>AI for human empowerment </a:t>
            </a:r>
          </a:p>
          <a:p>
            <a:pPr>
              <a:buFontTx/>
              <a:buChar char="-"/>
            </a:pPr>
            <a:r>
              <a:rPr lang="en-GB" altLang="pl-PL" b="1" dirty="0">
                <a:solidFill>
                  <a:srgbClr val="006491"/>
                </a:solidFill>
              </a:rPr>
              <a:t>Tackling gender, race and other biases in AI</a:t>
            </a:r>
          </a:p>
          <a:p>
            <a:pPr>
              <a:buFontTx/>
              <a:buChar char="-"/>
            </a:pPr>
            <a:endParaRPr lang="en-GB" altLang="pl-PL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Project idea - problem: </a:t>
            </a:r>
          </a:p>
          <a:p>
            <a:pPr marL="0" indent="0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- While less than one-quarter of the EU citizens express a negative opinion of embodied AI (robots) in general, 60% are strongly opposed to the use of robots in care settings </a:t>
            </a:r>
          </a:p>
          <a:p>
            <a:pPr marL="0" indent="0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- Mechanisms underlying this ongoing resistance are unclear </a:t>
            </a:r>
          </a:p>
          <a:p>
            <a:pPr marL="0" indent="0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- Vulnerability in consumption: risk of harm through lack of access and/or control over care resources  </a:t>
            </a:r>
          </a:p>
          <a:p>
            <a:pPr marL="0" indent="0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- Pathogenic vulnerability: a perverse effect of a change aimed at mitigating existing vulnerabilities, whereby new vulnerabilities are generated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7744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4BFB2-2DE1-4251-AF1B-FB4C1584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altLang="pl-PL" dirty="0">
                <a:solidFill>
                  <a:srgbClr val="009543"/>
                </a:solidFill>
              </a:rPr>
              <a:t>Project approach outline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8BA1383-8A10-4901-986E-4B99C769E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A collaborative exploration of potential pathogenic vulnerability considerations among three population groups with care robotics designer(s) and developer(s), involving: </a:t>
            </a:r>
          </a:p>
          <a:p>
            <a:pPr>
              <a:buAutoNum type="arabicParenR"/>
            </a:pPr>
            <a:r>
              <a:rPr lang="en-GB" altLang="pl-PL" b="1" dirty="0">
                <a:solidFill>
                  <a:srgbClr val="006491"/>
                </a:solidFill>
              </a:rPr>
              <a:t>two groups often receiving care in their homes, people with disabilities under the age of 60 and cognitively-intact elderly people; </a:t>
            </a:r>
          </a:p>
          <a:p>
            <a:pPr>
              <a:buAutoNum type="arabicParenR"/>
            </a:pPr>
            <a:r>
              <a:rPr lang="en-GB" altLang="pl-PL" b="1" dirty="0">
                <a:solidFill>
                  <a:srgbClr val="006491"/>
                </a:solidFill>
              </a:rPr>
              <a:t>adults currently not requiring care. </a:t>
            </a:r>
          </a:p>
          <a:p>
            <a:pPr marL="0" indent="0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Adopt an intersectional approach, employing gender and </a:t>
            </a:r>
            <a:r>
              <a:rPr lang="en-GB" altLang="pl-PL" b="1" dirty="0" err="1">
                <a:solidFill>
                  <a:srgbClr val="006491"/>
                </a:solidFill>
              </a:rPr>
              <a:t>ethnoracial</a:t>
            </a:r>
            <a:r>
              <a:rPr lang="en-GB" altLang="pl-PL" b="1" dirty="0">
                <a:solidFill>
                  <a:srgbClr val="006491"/>
                </a:solidFill>
              </a:rPr>
              <a:t> minority characteristics as intersecting dimensions.</a:t>
            </a:r>
            <a:endParaRPr lang="en-GB" dirty="0"/>
          </a:p>
          <a:p>
            <a:pPr marL="0" indent="0">
              <a:buNone/>
            </a:pPr>
            <a:endParaRPr lang="en-GB" altLang="pl-PL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The project can involve an existing prototype, and consider the following questions:</a:t>
            </a:r>
          </a:p>
          <a:p>
            <a:pPr>
              <a:buFontTx/>
              <a:buChar char="-"/>
            </a:pPr>
            <a:r>
              <a:rPr lang="en-GB" altLang="pl-PL" b="1" dirty="0">
                <a:solidFill>
                  <a:srgbClr val="006491"/>
                </a:solidFill>
              </a:rPr>
              <a:t>Do care users anticipate pathogenic vulnerabilities' occurrence? </a:t>
            </a:r>
          </a:p>
          <a:p>
            <a:pPr>
              <a:buFontTx/>
              <a:buChar char="-"/>
            </a:pPr>
            <a:r>
              <a:rPr lang="en-GB" altLang="pl-PL" b="1" dirty="0">
                <a:solidFill>
                  <a:srgbClr val="006491"/>
                </a:solidFill>
              </a:rPr>
              <a:t>Do they base their evaluations of robots integration into care on whether robots might mitigate their existing vulnerabilities, versus pathogenic vulnerabilities accepting robots as care agents might lead to? </a:t>
            </a:r>
          </a:p>
          <a:p>
            <a:pPr>
              <a:buFontTx/>
              <a:buChar char="-"/>
            </a:pPr>
            <a:r>
              <a:rPr lang="en-GB" altLang="pl-PL" b="1" dirty="0">
                <a:solidFill>
                  <a:srgbClr val="006491"/>
                </a:solidFill>
              </a:rPr>
              <a:t>How might care user concerns over pathogenic vulnerabilities be mitigated in early design and development stage? 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0086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EE323-F0DD-42A4-A989-1B94267A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pl-PL" dirty="0" err="1">
                <a:solidFill>
                  <a:srgbClr val="009543"/>
                </a:solidFill>
              </a:rPr>
              <a:t>Contact</a:t>
            </a:r>
            <a:r>
              <a:rPr lang="sk-SK" altLang="pl-PL" dirty="0">
                <a:solidFill>
                  <a:srgbClr val="009543"/>
                </a:solidFill>
              </a:rPr>
              <a:t> </a:t>
            </a:r>
            <a:r>
              <a:rPr lang="sk-SK" altLang="pl-PL" dirty="0" err="1">
                <a:solidFill>
                  <a:srgbClr val="009543"/>
                </a:solidFill>
              </a:rPr>
              <a:t>details</a:t>
            </a:r>
            <a:r>
              <a:rPr lang="sk-SK" altLang="pl-PL" dirty="0">
                <a:solidFill>
                  <a:srgbClr val="009543"/>
                </a:solidFill>
              </a:rPr>
              <a:t>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A584EB-AF88-4B48-ABFF-24BEB0F7B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6491"/>
                </a:solidFill>
              </a:rPr>
              <a:t>LinkedIn: </a:t>
            </a:r>
            <a:r>
              <a:rPr lang="en-GB" b="1" dirty="0">
                <a:solidFill>
                  <a:srgbClr val="006491"/>
                </a:solidFill>
                <a:hlinkClick r:id="rId2"/>
              </a:rPr>
              <a:t>https://www.linkedin.com/in/dr-eva-kipnis-7980257/</a:t>
            </a:r>
            <a:r>
              <a:rPr lang="en-GB" b="1" dirty="0">
                <a:solidFill>
                  <a:srgbClr val="006491"/>
                </a:solidFill>
              </a:rPr>
              <a:t> </a:t>
            </a:r>
          </a:p>
          <a:p>
            <a:pPr marL="0" indent="0">
              <a:buNone/>
            </a:pPr>
            <a:endParaRPr lang="en-GB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6491"/>
                </a:solidFill>
              </a:rPr>
              <a:t>Email: </a:t>
            </a:r>
            <a:r>
              <a:rPr lang="en-GB" b="1" dirty="0">
                <a:solidFill>
                  <a:srgbClr val="006491"/>
                </a:solidFill>
                <a:hlinkClick r:id="rId3"/>
              </a:rPr>
              <a:t>Eva.Kipnis@sheffield.ac.uk</a:t>
            </a:r>
            <a:r>
              <a:rPr lang="en-GB" b="1" dirty="0">
                <a:solidFill>
                  <a:srgbClr val="006491"/>
                </a:solidFill>
              </a:rPr>
              <a:t> </a:t>
            </a:r>
            <a:endParaRPr lang="sk-SK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793356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471</Words>
  <Application>Microsoft Office PowerPoint</Application>
  <PresentationFormat>Panoramiczny</PresentationFormat>
  <Paragraphs>44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Arial Unicode MS</vt:lpstr>
      <vt:lpstr>Trebuchet MS</vt:lpstr>
      <vt:lpstr>Wingdings 3</vt:lpstr>
      <vt:lpstr>Fazeta</vt:lpstr>
      <vt:lpstr> Unpacking the reasoning of user reticence to accept embodied AI in health and social care: a pathogenic vulnerability lens Eva Kipnis The University of Sheffield </vt:lpstr>
      <vt:lpstr>Short introduction of the institution</vt:lpstr>
      <vt:lpstr>Expertise  </vt:lpstr>
      <vt:lpstr>Topic and project idea</vt:lpstr>
      <vt:lpstr>Project approach outline</vt:lpstr>
      <vt:lpstr>Contact details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(edit) Speaker name (edit) Organisation (edit)</dc:title>
  <dc:creator>Rua Terezia</dc:creator>
  <cp:lastModifiedBy>Marta Krutel</cp:lastModifiedBy>
  <cp:revision>9</cp:revision>
  <dcterms:created xsi:type="dcterms:W3CDTF">2021-04-15T06:02:10Z</dcterms:created>
  <dcterms:modified xsi:type="dcterms:W3CDTF">2022-01-21T16:23:43Z</dcterms:modified>
</cp:coreProperties>
</file>