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 id="2147483734" r:id="rId4"/>
    <p:sldMasterId id="2147483748" r:id="rId5"/>
  </p:sldMasterIdLst>
  <p:notesMasterIdLst>
    <p:notesMasterId r:id="rId25"/>
  </p:notesMasterIdLst>
  <p:handoutMasterIdLst>
    <p:handoutMasterId r:id="rId26"/>
  </p:handoutMasterIdLst>
  <p:sldIdLst>
    <p:sldId id="748" r:id="rId6"/>
    <p:sldId id="785" r:id="rId7"/>
    <p:sldId id="787" r:id="rId8"/>
    <p:sldId id="720" r:id="rId9"/>
    <p:sldId id="754" r:id="rId10"/>
    <p:sldId id="752" r:id="rId11"/>
    <p:sldId id="750" r:id="rId12"/>
    <p:sldId id="751" r:id="rId13"/>
    <p:sldId id="761" r:id="rId14"/>
    <p:sldId id="755" r:id="rId15"/>
    <p:sldId id="758" r:id="rId16"/>
    <p:sldId id="763" r:id="rId17"/>
    <p:sldId id="769" r:id="rId18"/>
    <p:sldId id="773" r:id="rId19"/>
    <p:sldId id="779" r:id="rId20"/>
    <p:sldId id="784" r:id="rId21"/>
    <p:sldId id="786" r:id="rId22"/>
    <p:sldId id="788" r:id="rId23"/>
    <p:sldId id="756"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Untitled Section" id="{58F43599-CFA2-4C85-B5B3-B17489555195}">
          <p14:sldIdLst>
            <p14:sldId id="748"/>
            <p14:sldId id="785"/>
            <p14:sldId id="787"/>
            <p14:sldId id="720"/>
            <p14:sldId id="754"/>
            <p14:sldId id="752"/>
            <p14:sldId id="750"/>
            <p14:sldId id="751"/>
            <p14:sldId id="761"/>
            <p14:sldId id="755"/>
            <p14:sldId id="758"/>
            <p14:sldId id="763"/>
            <p14:sldId id="769"/>
            <p14:sldId id="773"/>
            <p14:sldId id="779"/>
            <p14:sldId id="784"/>
            <p14:sldId id="786"/>
            <p14:sldId id="788"/>
            <p14:sldId id="75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herita Cioffi" initials="MC" lastIdx="4" clrIdx="0"/>
  <p:cmAuthor id="1" name="andrea.evangelisti"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BB4"/>
    <a:srgbClr val="FFFFFF"/>
    <a:srgbClr val="FF6600"/>
    <a:srgbClr val="538ED5"/>
    <a:srgbClr val="FF3300"/>
    <a:srgbClr val="000000"/>
    <a:srgbClr val="3D619B"/>
    <a:srgbClr val="B2B2B2"/>
    <a:srgbClr val="77FC42"/>
    <a:srgbClr val="87BA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autoAdjust="0"/>
    <p:restoredTop sz="91144" autoAdjust="0"/>
  </p:normalViewPr>
  <p:slideViewPr>
    <p:cSldViewPr snapToGrid="0" snapToObjects="1">
      <p:cViewPr>
        <p:scale>
          <a:sx n="74" d="100"/>
          <a:sy n="74" d="100"/>
        </p:scale>
        <p:origin x="-115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47" d="100"/>
          <a:sy n="47" d="100"/>
        </p:scale>
        <p:origin x="-29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63713-760C-4DBE-A572-1A2E7A39721E}" type="doc">
      <dgm:prSet loTypeId="urn:microsoft.com/office/officeart/2005/8/layout/cycle8" loCatId="cycle" qsTypeId="urn:microsoft.com/office/officeart/2005/8/quickstyle/simple1" qsCatId="simple" csTypeId="urn:microsoft.com/office/officeart/2005/8/colors/accent1_2" csCatId="accent1" phldr="1"/>
      <dgm:spPr/>
    </dgm:pt>
    <dgm:pt modelId="{E97C3DD5-02FC-4A69-8464-12CD9D367129}">
      <dgm:prSet phldrT="[Texto]"/>
      <dgm:spPr/>
      <dgm:t>
        <a:bodyPr/>
        <a:lstStyle/>
        <a:p>
          <a:r>
            <a:rPr lang="es-ES" dirty="0" smtClean="0"/>
            <a:t>CROSS-SECTORIAL </a:t>
          </a:r>
          <a:r>
            <a:rPr lang="es-ES" dirty="0" err="1" smtClean="0"/>
            <a:t>Tech</a:t>
          </a:r>
          <a:r>
            <a:rPr lang="es-ES" dirty="0" smtClean="0"/>
            <a:t>. –non-</a:t>
          </a:r>
          <a:r>
            <a:rPr lang="es-ES" dirty="0" err="1" smtClean="0"/>
            <a:t>Tech</a:t>
          </a:r>
          <a:r>
            <a:rPr lang="es-ES" dirty="0" smtClean="0"/>
            <a:t>. ISSUES</a:t>
          </a:r>
          <a:endParaRPr lang="es-ES" dirty="0"/>
        </a:p>
      </dgm:t>
    </dgm:pt>
    <dgm:pt modelId="{97C01A4F-79F4-40FF-8D86-C65F949F49B7}" type="parTrans" cxnId="{C4CEEED5-30F9-44AF-81DB-16678048F8C2}">
      <dgm:prSet/>
      <dgm:spPr/>
      <dgm:t>
        <a:bodyPr/>
        <a:lstStyle/>
        <a:p>
          <a:endParaRPr lang="es-ES"/>
        </a:p>
      </dgm:t>
    </dgm:pt>
    <dgm:pt modelId="{50FFADE2-FB73-49C6-9A89-D16BED8D73EC}" type="sibTrans" cxnId="{C4CEEED5-30F9-44AF-81DB-16678048F8C2}">
      <dgm:prSet/>
      <dgm:spPr/>
      <dgm:t>
        <a:bodyPr/>
        <a:lstStyle/>
        <a:p>
          <a:endParaRPr lang="es-ES"/>
        </a:p>
      </dgm:t>
    </dgm:pt>
    <dgm:pt modelId="{FA46B4B4-B885-4BA8-BDD4-771F1CFB6E4D}">
      <dgm:prSet phldrT="[Texto]"/>
      <dgm:spPr/>
      <dgm:t>
        <a:bodyPr/>
        <a:lstStyle/>
        <a:p>
          <a:r>
            <a:rPr lang="es-ES" dirty="0" smtClean="0"/>
            <a:t>REGIONS/</a:t>
          </a:r>
        </a:p>
        <a:p>
          <a:r>
            <a:rPr lang="es-ES" dirty="0" smtClean="0"/>
            <a:t>COUNTRIES</a:t>
          </a:r>
          <a:endParaRPr lang="es-ES" dirty="0"/>
        </a:p>
      </dgm:t>
    </dgm:pt>
    <dgm:pt modelId="{5FD1422C-0228-4FBC-BCE5-4276B1B2DD6E}" type="parTrans" cxnId="{37A1F38F-01D7-4C8C-B7BA-CD55CDB10AB8}">
      <dgm:prSet/>
      <dgm:spPr/>
      <dgm:t>
        <a:bodyPr/>
        <a:lstStyle/>
        <a:p>
          <a:endParaRPr lang="es-ES"/>
        </a:p>
      </dgm:t>
    </dgm:pt>
    <dgm:pt modelId="{289137BA-FF5D-4A64-9FBE-C39A30236F1A}" type="sibTrans" cxnId="{37A1F38F-01D7-4C8C-B7BA-CD55CDB10AB8}">
      <dgm:prSet/>
      <dgm:spPr/>
      <dgm:t>
        <a:bodyPr/>
        <a:lstStyle/>
        <a:p>
          <a:endParaRPr lang="es-ES"/>
        </a:p>
      </dgm:t>
    </dgm:pt>
    <dgm:pt modelId="{35A0F15C-ADC6-45D7-8242-E47C6D1F8DB7}">
      <dgm:prSet phldrT="[Texto]"/>
      <dgm:spPr/>
      <dgm:t>
        <a:bodyPr/>
        <a:lstStyle/>
        <a:p>
          <a:r>
            <a:rPr lang="es-ES" dirty="0" smtClean="0"/>
            <a:t>MARKET -SECTORS</a:t>
          </a:r>
          <a:endParaRPr lang="es-ES" dirty="0"/>
        </a:p>
      </dgm:t>
    </dgm:pt>
    <dgm:pt modelId="{C7FD24F2-F92A-4143-92E5-C57CCA15C5D1}" type="parTrans" cxnId="{7CA18FCA-134F-4495-AE41-A9E132DFF093}">
      <dgm:prSet/>
      <dgm:spPr/>
      <dgm:t>
        <a:bodyPr/>
        <a:lstStyle/>
        <a:p>
          <a:endParaRPr lang="es-ES"/>
        </a:p>
      </dgm:t>
    </dgm:pt>
    <dgm:pt modelId="{47E9C7B6-B240-4DF4-9D30-E8AAE1EC335E}" type="sibTrans" cxnId="{7CA18FCA-134F-4495-AE41-A9E132DFF093}">
      <dgm:prSet/>
      <dgm:spPr/>
      <dgm:t>
        <a:bodyPr/>
        <a:lstStyle/>
        <a:p>
          <a:endParaRPr lang="es-ES"/>
        </a:p>
      </dgm:t>
    </dgm:pt>
    <dgm:pt modelId="{925D65CF-26AA-4C9E-BC10-E6170B8EBAFA}" type="pres">
      <dgm:prSet presAssocID="{4F363713-760C-4DBE-A572-1A2E7A39721E}" presName="compositeShape" presStyleCnt="0">
        <dgm:presLayoutVars>
          <dgm:chMax val="7"/>
          <dgm:dir/>
          <dgm:resizeHandles val="exact"/>
        </dgm:presLayoutVars>
      </dgm:prSet>
      <dgm:spPr/>
    </dgm:pt>
    <dgm:pt modelId="{2F9001E5-B5C0-4999-8EC9-A97C21BF69FB}" type="pres">
      <dgm:prSet presAssocID="{4F363713-760C-4DBE-A572-1A2E7A39721E}" presName="wedge1" presStyleLbl="node1" presStyleIdx="0" presStyleCnt="3"/>
      <dgm:spPr/>
      <dgm:t>
        <a:bodyPr/>
        <a:lstStyle/>
        <a:p>
          <a:endParaRPr lang="es-ES"/>
        </a:p>
      </dgm:t>
    </dgm:pt>
    <dgm:pt modelId="{E2CB0BE9-0A2B-4A49-92FA-A77EE0566A60}" type="pres">
      <dgm:prSet presAssocID="{4F363713-760C-4DBE-A572-1A2E7A39721E}" presName="dummy1a" presStyleCnt="0"/>
      <dgm:spPr/>
    </dgm:pt>
    <dgm:pt modelId="{FADA2D6F-4266-4D8E-AF20-45F304072227}" type="pres">
      <dgm:prSet presAssocID="{4F363713-760C-4DBE-A572-1A2E7A39721E}" presName="dummy1b" presStyleCnt="0"/>
      <dgm:spPr/>
    </dgm:pt>
    <dgm:pt modelId="{8D1D5F95-FE53-4847-9B43-63300B504098}" type="pres">
      <dgm:prSet presAssocID="{4F363713-760C-4DBE-A572-1A2E7A39721E}" presName="wedge1Tx" presStyleLbl="node1" presStyleIdx="0" presStyleCnt="3">
        <dgm:presLayoutVars>
          <dgm:chMax val="0"/>
          <dgm:chPref val="0"/>
          <dgm:bulletEnabled val="1"/>
        </dgm:presLayoutVars>
      </dgm:prSet>
      <dgm:spPr/>
      <dgm:t>
        <a:bodyPr/>
        <a:lstStyle/>
        <a:p>
          <a:endParaRPr lang="es-ES"/>
        </a:p>
      </dgm:t>
    </dgm:pt>
    <dgm:pt modelId="{F8FA53A8-3519-4B60-BF96-4AAEC3397F3D}" type="pres">
      <dgm:prSet presAssocID="{4F363713-760C-4DBE-A572-1A2E7A39721E}" presName="wedge2" presStyleLbl="node1" presStyleIdx="1" presStyleCnt="3" custLinFactNeighborY="-400"/>
      <dgm:spPr/>
      <dgm:t>
        <a:bodyPr/>
        <a:lstStyle/>
        <a:p>
          <a:endParaRPr lang="es-ES"/>
        </a:p>
      </dgm:t>
    </dgm:pt>
    <dgm:pt modelId="{D0B07A38-A327-4B1F-8A09-CF5E28247EFB}" type="pres">
      <dgm:prSet presAssocID="{4F363713-760C-4DBE-A572-1A2E7A39721E}" presName="dummy2a" presStyleCnt="0"/>
      <dgm:spPr/>
    </dgm:pt>
    <dgm:pt modelId="{ACD89550-91C2-4435-ACAB-DD34B4397CBA}" type="pres">
      <dgm:prSet presAssocID="{4F363713-760C-4DBE-A572-1A2E7A39721E}" presName="dummy2b" presStyleCnt="0"/>
      <dgm:spPr/>
    </dgm:pt>
    <dgm:pt modelId="{9E34EF01-5AAC-4DEA-AAFC-E68CD8B2E5B2}" type="pres">
      <dgm:prSet presAssocID="{4F363713-760C-4DBE-A572-1A2E7A39721E}" presName="wedge2Tx" presStyleLbl="node1" presStyleIdx="1" presStyleCnt="3">
        <dgm:presLayoutVars>
          <dgm:chMax val="0"/>
          <dgm:chPref val="0"/>
          <dgm:bulletEnabled val="1"/>
        </dgm:presLayoutVars>
      </dgm:prSet>
      <dgm:spPr/>
      <dgm:t>
        <a:bodyPr/>
        <a:lstStyle/>
        <a:p>
          <a:endParaRPr lang="es-ES"/>
        </a:p>
      </dgm:t>
    </dgm:pt>
    <dgm:pt modelId="{BB58EA8A-C7A2-43D7-93BC-288DBA156250}" type="pres">
      <dgm:prSet presAssocID="{4F363713-760C-4DBE-A572-1A2E7A39721E}" presName="wedge3" presStyleLbl="node1" presStyleIdx="2" presStyleCnt="3"/>
      <dgm:spPr/>
      <dgm:t>
        <a:bodyPr/>
        <a:lstStyle/>
        <a:p>
          <a:endParaRPr lang="es-ES"/>
        </a:p>
      </dgm:t>
    </dgm:pt>
    <dgm:pt modelId="{F3A461AA-FC61-412C-881F-DCB1590F74CE}" type="pres">
      <dgm:prSet presAssocID="{4F363713-760C-4DBE-A572-1A2E7A39721E}" presName="dummy3a" presStyleCnt="0"/>
      <dgm:spPr/>
    </dgm:pt>
    <dgm:pt modelId="{E41C07B2-6F6B-422C-9276-E49E246E6AFE}" type="pres">
      <dgm:prSet presAssocID="{4F363713-760C-4DBE-A572-1A2E7A39721E}" presName="dummy3b" presStyleCnt="0"/>
      <dgm:spPr/>
    </dgm:pt>
    <dgm:pt modelId="{17FF8387-925C-4DF5-A41A-0EB0C8554FE0}" type="pres">
      <dgm:prSet presAssocID="{4F363713-760C-4DBE-A572-1A2E7A39721E}" presName="wedge3Tx" presStyleLbl="node1" presStyleIdx="2" presStyleCnt="3">
        <dgm:presLayoutVars>
          <dgm:chMax val="0"/>
          <dgm:chPref val="0"/>
          <dgm:bulletEnabled val="1"/>
        </dgm:presLayoutVars>
      </dgm:prSet>
      <dgm:spPr/>
      <dgm:t>
        <a:bodyPr/>
        <a:lstStyle/>
        <a:p>
          <a:endParaRPr lang="es-ES"/>
        </a:p>
      </dgm:t>
    </dgm:pt>
    <dgm:pt modelId="{BF3E0895-2A2A-4F90-809C-0A8106BD9A61}" type="pres">
      <dgm:prSet presAssocID="{50FFADE2-FB73-49C6-9A89-D16BED8D73EC}" presName="arrowWedge1" presStyleLbl="fgSibTrans2D1" presStyleIdx="0" presStyleCnt="3"/>
      <dgm:spPr/>
    </dgm:pt>
    <dgm:pt modelId="{B7918E24-DFD5-4B96-9B06-5AA4DF1C91D9}" type="pres">
      <dgm:prSet presAssocID="{289137BA-FF5D-4A64-9FBE-C39A30236F1A}" presName="arrowWedge2" presStyleLbl="fgSibTrans2D1" presStyleIdx="1" presStyleCnt="3"/>
      <dgm:spPr/>
    </dgm:pt>
    <dgm:pt modelId="{F8DF60EF-9B76-4F18-BBDA-EF03D4D4BA1B}" type="pres">
      <dgm:prSet presAssocID="{47E9C7B6-B240-4DF4-9D30-E8AAE1EC335E}" presName="arrowWedge3" presStyleLbl="fgSibTrans2D1" presStyleIdx="2" presStyleCnt="3"/>
      <dgm:spPr/>
    </dgm:pt>
  </dgm:ptLst>
  <dgm:cxnLst>
    <dgm:cxn modelId="{8D384056-1BFE-4A63-9F67-D7D99AEF23A4}" type="presOf" srcId="{FA46B4B4-B885-4BA8-BDD4-771F1CFB6E4D}" destId="{F8FA53A8-3519-4B60-BF96-4AAEC3397F3D}" srcOrd="0" destOrd="0" presId="urn:microsoft.com/office/officeart/2005/8/layout/cycle8"/>
    <dgm:cxn modelId="{F2D3AA3C-AFFF-4F51-A3EF-8FFDF8FEF2B5}" type="presOf" srcId="{FA46B4B4-B885-4BA8-BDD4-771F1CFB6E4D}" destId="{9E34EF01-5AAC-4DEA-AAFC-E68CD8B2E5B2}" srcOrd="1" destOrd="0" presId="urn:microsoft.com/office/officeart/2005/8/layout/cycle8"/>
    <dgm:cxn modelId="{EF1E9EE7-DD62-4482-9AAB-1465A1DA2A1C}" type="presOf" srcId="{4F363713-760C-4DBE-A572-1A2E7A39721E}" destId="{925D65CF-26AA-4C9E-BC10-E6170B8EBAFA}" srcOrd="0" destOrd="0" presId="urn:microsoft.com/office/officeart/2005/8/layout/cycle8"/>
    <dgm:cxn modelId="{0FB87316-CDB5-4658-8B37-686029BBCAB4}" type="presOf" srcId="{E97C3DD5-02FC-4A69-8464-12CD9D367129}" destId="{8D1D5F95-FE53-4847-9B43-63300B504098}" srcOrd="1" destOrd="0" presId="urn:microsoft.com/office/officeart/2005/8/layout/cycle8"/>
    <dgm:cxn modelId="{C4CEEED5-30F9-44AF-81DB-16678048F8C2}" srcId="{4F363713-760C-4DBE-A572-1A2E7A39721E}" destId="{E97C3DD5-02FC-4A69-8464-12CD9D367129}" srcOrd="0" destOrd="0" parTransId="{97C01A4F-79F4-40FF-8D86-C65F949F49B7}" sibTransId="{50FFADE2-FB73-49C6-9A89-D16BED8D73EC}"/>
    <dgm:cxn modelId="{37A1F38F-01D7-4C8C-B7BA-CD55CDB10AB8}" srcId="{4F363713-760C-4DBE-A572-1A2E7A39721E}" destId="{FA46B4B4-B885-4BA8-BDD4-771F1CFB6E4D}" srcOrd="1" destOrd="0" parTransId="{5FD1422C-0228-4FBC-BCE5-4276B1B2DD6E}" sibTransId="{289137BA-FF5D-4A64-9FBE-C39A30236F1A}"/>
    <dgm:cxn modelId="{87C07CFB-819A-4E60-937F-11DFD798D505}" type="presOf" srcId="{E97C3DD5-02FC-4A69-8464-12CD9D367129}" destId="{2F9001E5-B5C0-4999-8EC9-A97C21BF69FB}" srcOrd="0" destOrd="0" presId="urn:microsoft.com/office/officeart/2005/8/layout/cycle8"/>
    <dgm:cxn modelId="{B4C811C4-0167-4628-88E0-1D514FBCACB3}" type="presOf" srcId="{35A0F15C-ADC6-45D7-8242-E47C6D1F8DB7}" destId="{17FF8387-925C-4DF5-A41A-0EB0C8554FE0}" srcOrd="1" destOrd="0" presId="urn:microsoft.com/office/officeart/2005/8/layout/cycle8"/>
    <dgm:cxn modelId="{9D59FA15-323A-413D-8389-E928CFAA3D86}" type="presOf" srcId="{35A0F15C-ADC6-45D7-8242-E47C6D1F8DB7}" destId="{BB58EA8A-C7A2-43D7-93BC-288DBA156250}" srcOrd="0" destOrd="0" presId="urn:microsoft.com/office/officeart/2005/8/layout/cycle8"/>
    <dgm:cxn modelId="{7CA18FCA-134F-4495-AE41-A9E132DFF093}" srcId="{4F363713-760C-4DBE-A572-1A2E7A39721E}" destId="{35A0F15C-ADC6-45D7-8242-E47C6D1F8DB7}" srcOrd="2" destOrd="0" parTransId="{C7FD24F2-F92A-4143-92E5-C57CCA15C5D1}" sibTransId="{47E9C7B6-B240-4DF4-9D30-E8AAE1EC335E}"/>
    <dgm:cxn modelId="{40484A8D-596C-430E-AF2D-A63A239F68C3}" type="presParOf" srcId="{925D65CF-26AA-4C9E-BC10-E6170B8EBAFA}" destId="{2F9001E5-B5C0-4999-8EC9-A97C21BF69FB}" srcOrd="0" destOrd="0" presId="urn:microsoft.com/office/officeart/2005/8/layout/cycle8"/>
    <dgm:cxn modelId="{1C716937-EF19-4248-8CDD-353C31127822}" type="presParOf" srcId="{925D65CF-26AA-4C9E-BC10-E6170B8EBAFA}" destId="{E2CB0BE9-0A2B-4A49-92FA-A77EE0566A60}" srcOrd="1" destOrd="0" presId="urn:microsoft.com/office/officeart/2005/8/layout/cycle8"/>
    <dgm:cxn modelId="{41E1EB73-5C17-46AB-BA6A-D4D2BB266068}" type="presParOf" srcId="{925D65CF-26AA-4C9E-BC10-E6170B8EBAFA}" destId="{FADA2D6F-4266-4D8E-AF20-45F304072227}" srcOrd="2" destOrd="0" presId="urn:microsoft.com/office/officeart/2005/8/layout/cycle8"/>
    <dgm:cxn modelId="{52938D97-B8A1-4C45-9EFD-CA745211518B}" type="presParOf" srcId="{925D65CF-26AA-4C9E-BC10-E6170B8EBAFA}" destId="{8D1D5F95-FE53-4847-9B43-63300B504098}" srcOrd="3" destOrd="0" presId="urn:microsoft.com/office/officeart/2005/8/layout/cycle8"/>
    <dgm:cxn modelId="{99B4A61C-AED1-4F18-AEBE-FEA782080E06}" type="presParOf" srcId="{925D65CF-26AA-4C9E-BC10-E6170B8EBAFA}" destId="{F8FA53A8-3519-4B60-BF96-4AAEC3397F3D}" srcOrd="4" destOrd="0" presId="urn:microsoft.com/office/officeart/2005/8/layout/cycle8"/>
    <dgm:cxn modelId="{1AB6CAEF-9866-4230-8472-B9B3BE258AAC}" type="presParOf" srcId="{925D65CF-26AA-4C9E-BC10-E6170B8EBAFA}" destId="{D0B07A38-A327-4B1F-8A09-CF5E28247EFB}" srcOrd="5" destOrd="0" presId="urn:microsoft.com/office/officeart/2005/8/layout/cycle8"/>
    <dgm:cxn modelId="{F89DD5AE-24AF-4B61-A5D7-C85113502DC7}" type="presParOf" srcId="{925D65CF-26AA-4C9E-BC10-E6170B8EBAFA}" destId="{ACD89550-91C2-4435-ACAB-DD34B4397CBA}" srcOrd="6" destOrd="0" presId="urn:microsoft.com/office/officeart/2005/8/layout/cycle8"/>
    <dgm:cxn modelId="{19BB0F9D-270A-4264-9C57-A8B345DB7434}" type="presParOf" srcId="{925D65CF-26AA-4C9E-BC10-E6170B8EBAFA}" destId="{9E34EF01-5AAC-4DEA-AAFC-E68CD8B2E5B2}" srcOrd="7" destOrd="0" presId="urn:microsoft.com/office/officeart/2005/8/layout/cycle8"/>
    <dgm:cxn modelId="{60E7904F-64B8-4AB8-AF2A-D7AD21046278}" type="presParOf" srcId="{925D65CF-26AA-4C9E-BC10-E6170B8EBAFA}" destId="{BB58EA8A-C7A2-43D7-93BC-288DBA156250}" srcOrd="8" destOrd="0" presId="urn:microsoft.com/office/officeart/2005/8/layout/cycle8"/>
    <dgm:cxn modelId="{52757C0E-19AE-4862-96E8-6B0B54E33A9D}" type="presParOf" srcId="{925D65CF-26AA-4C9E-BC10-E6170B8EBAFA}" destId="{F3A461AA-FC61-412C-881F-DCB1590F74CE}" srcOrd="9" destOrd="0" presId="urn:microsoft.com/office/officeart/2005/8/layout/cycle8"/>
    <dgm:cxn modelId="{1513C1FF-8F01-41AA-A059-1D51757F5ACC}" type="presParOf" srcId="{925D65CF-26AA-4C9E-BC10-E6170B8EBAFA}" destId="{E41C07B2-6F6B-422C-9276-E49E246E6AFE}" srcOrd="10" destOrd="0" presId="urn:microsoft.com/office/officeart/2005/8/layout/cycle8"/>
    <dgm:cxn modelId="{C3FF71B2-ED3C-4B2F-A0F1-BF40855F5F42}" type="presParOf" srcId="{925D65CF-26AA-4C9E-BC10-E6170B8EBAFA}" destId="{17FF8387-925C-4DF5-A41A-0EB0C8554FE0}" srcOrd="11" destOrd="0" presId="urn:microsoft.com/office/officeart/2005/8/layout/cycle8"/>
    <dgm:cxn modelId="{0A016665-9238-4B1B-8B95-8B6330298E6F}" type="presParOf" srcId="{925D65CF-26AA-4C9E-BC10-E6170B8EBAFA}" destId="{BF3E0895-2A2A-4F90-809C-0A8106BD9A61}" srcOrd="12" destOrd="0" presId="urn:microsoft.com/office/officeart/2005/8/layout/cycle8"/>
    <dgm:cxn modelId="{4DF2B19C-577F-4878-90FA-C960DB00E350}" type="presParOf" srcId="{925D65CF-26AA-4C9E-BC10-E6170B8EBAFA}" destId="{B7918E24-DFD5-4B96-9B06-5AA4DF1C91D9}" srcOrd="13" destOrd="0" presId="urn:microsoft.com/office/officeart/2005/8/layout/cycle8"/>
    <dgm:cxn modelId="{DF735299-5F5F-4329-B2DE-1A232F139CD3}" type="presParOf" srcId="{925D65CF-26AA-4C9E-BC10-E6170B8EBAFA}" destId="{F8DF60EF-9B76-4F18-BBDA-EF03D4D4BA1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63713-760C-4DBE-A572-1A2E7A39721E}" type="doc">
      <dgm:prSet loTypeId="urn:microsoft.com/office/officeart/2005/8/layout/cycle8" loCatId="cycle" qsTypeId="urn:microsoft.com/office/officeart/2005/8/quickstyle/simple1" qsCatId="simple" csTypeId="urn:microsoft.com/office/officeart/2005/8/colors/accent1_2" csCatId="accent1" phldr="1"/>
      <dgm:spPr/>
    </dgm:pt>
    <dgm:pt modelId="{E97C3DD5-02FC-4A69-8464-12CD9D367129}">
      <dgm:prSet phldrT="[Texto]"/>
      <dgm:spPr/>
      <dgm:t>
        <a:bodyPr/>
        <a:lstStyle/>
        <a:p>
          <a:r>
            <a:rPr lang="es-ES" dirty="0" smtClean="0"/>
            <a:t>CROSS-SECTORIAL </a:t>
          </a:r>
          <a:r>
            <a:rPr lang="es-ES" dirty="0" err="1" smtClean="0"/>
            <a:t>Tech</a:t>
          </a:r>
          <a:r>
            <a:rPr lang="es-ES" dirty="0" smtClean="0"/>
            <a:t>. –non-</a:t>
          </a:r>
          <a:r>
            <a:rPr lang="es-ES" dirty="0" err="1" smtClean="0"/>
            <a:t>Tech</a:t>
          </a:r>
          <a:r>
            <a:rPr lang="es-ES" dirty="0" smtClean="0"/>
            <a:t>. ISSUES</a:t>
          </a:r>
          <a:endParaRPr lang="es-ES" dirty="0"/>
        </a:p>
      </dgm:t>
    </dgm:pt>
    <dgm:pt modelId="{97C01A4F-79F4-40FF-8D86-C65F949F49B7}" type="parTrans" cxnId="{C4CEEED5-30F9-44AF-81DB-16678048F8C2}">
      <dgm:prSet/>
      <dgm:spPr/>
      <dgm:t>
        <a:bodyPr/>
        <a:lstStyle/>
        <a:p>
          <a:endParaRPr lang="es-ES"/>
        </a:p>
      </dgm:t>
    </dgm:pt>
    <dgm:pt modelId="{50FFADE2-FB73-49C6-9A89-D16BED8D73EC}" type="sibTrans" cxnId="{C4CEEED5-30F9-44AF-81DB-16678048F8C2}">
      <dgm:prSet/>
      <dgm:spPr/>
      <dgm:t>
        <a:bodyPr/>
        <a:lstStyle/>
        <a:p>
          <a:endParaRPr lang="es-ES"/>
        </a:p>
      </dgm:t>
    </dgm:pt>
    <dgm:pt modelId="{FA46B4B4-B885-4BA8-BDD4-771F1CFB6E4D}">
      <dgm:prSet phldrT="[Texto]"/>
      <dgm:spPr/>
      <dgm:t>
        <a:bodyPr/>
        <a:lstStyle/>
        <a:p>
          <a:r>
            <a:rPr lang="es-ES" dirty="0" smtClean="0"/>
            <a:t>REGIONS/</a:t>
          </a:r>
        </a:p>
        <a:p>
          <a:r>
            <a:rPr lang="es-ES" dirty="0" smtClean="0"/>
            <a:t>COUNTRIES</a:t>
          </a:r>
          <a:endParaRPr lang="es-ES" dirty="0"/>
        </a:p>
      </dgm:t>
    </dgm:pt>
    <dgm:pt modelId="{5FD1422C-0228-4FBC-BCE5-4276B1B2DD6E}" type="parTrans" cxnId="{37A1F38F-01D7-4C8C-B7BA-CD55CDB10AB8}">
      <dgm:prSet/>
      <dgm:spPr/>
      <dgm:t>
        <a:bodyPr/>
        <a:lstStyle/>
        <a:p>
          <a:endParaRPr lang="es-ES"/>
        </a:p>
      </dgm:t>
    </dgm:pt>
    <dgm:pt modelId="{289137BA-FF5D-4A64-9FBE-C39A30236F1A}" type="sibTrans" cxnId="{37A1F38F-01D7-4C8C-B7BA-CD55CDB10AB8}">
      <dgm:prSet/>
      <dgm:spPr/>
      <dgm:t>
        <a:bodyPr/>
        <a:lstStyle/>
        <a:p>
          <a:endParaRPr lang="es-ES"/>
        </a:p>
      </dgm:t>
    </dgm:pt>
    <dgm:pt modelId="{35A0F15C-ADC6-45D7-8242-E47C6D1F8DB7}">
      <dgm:prSet phldrT="[Texto]"/>
      <dgm:spPr/>
      <dgm:t>
        <a:bodyPr/>
        <a:lstStyle/>
        <a:p>
          <a:r>
            <a:rPr lang="es-ES" dirty="0" smtClean="0"/>
            <a:t>MARKET -SECTORS</a:t>
          </a:r>
          <a:endParaRPr lang="es-ES" dirty="0"/>
        </a:p>
      </dgm:t>
    </dgm:pt>
    <dgm:pt modelId="{C7FD24F2-F92A-4143-92E5-C57CCA15C5D1}" type="parTrans" cxnId="{7CA18FCA-134F-4495-AE41-A9E132DFF093}">
      <dgm:prSet/>
      <dgm:spPr/>
      <dgm:t>
        <a:bodyPr/>
        <a:lstStyle/>
        <a:p>
          <a:endParaRPr lang="es-ES"/>
        </a:p>
      </dgm:t>
    </dgm:pt>
    <dgm:pt modelId="{47E9C7B6-B240-4DF4-9D30-E8AAE1EC335E}" type="sibTrans" cxnId="{7CA18FCA-134F-4495-AE41-A9E132DFF093}">
      <dgm:prSet/>
      <dgm:spPr/>
      <dgm:t>
        <a:bodyPr/>
        <a:lstStyle/>
        <a:p>
          <a:endParaRPr lang="es-ES"/>
        </a:p>
      </dgm:t>
    </dgm:pt>
    <dgm:pt modelId="{925D65CF-26AA-4C9E-BC10-E6170B8EBAFA}" type="pres">
      <dgm:prSet presAssocID="{4F363713-760C-4DBE-A572-1A2E7A39721E}" presName="compositeShape" presStyleCnt="0">
        <dgm:presLayoutVars>
          <dgm:chMax val="7"/>
          <dgm:dir/>
          <dgm:resizeHandles val="exact"/>
        </dgm:presLayoutVars>
      </dgm:prSet>
      <dgm:spPr/>
    </dgm:pt>
    <dgm:pt modelId="{2F9001E5-B5C0-4999-8EC9-A97C21BF69FB}" type="pres">
      <dgm:prSet presAssocID="{4F363713-760C-4DBE-A572-1A2E7A39721E}" presName="wedge1" presStyleLbl="node1" presStyleIdx="0" presStyleCnt="3"/>
      <dgm:spPr/>
      <dgm:t>
        <a:bodyPr/>
        <a:lstStyle/>
        <a:p>
          <a:endParaRPr lang="es-ES"/>
        </a:p>
      </dgm:t>
    </dgm:pt>
    <dgm:pt modelId="{E2CB0BE9-0A2B-4A49-92FA-A77EE0566A60}" type="pres">
      <dgm:prSet presAssocID="{4F363713-760C-4DBE-A572-1A2E7A39721E}" presName="dummy1a" presStyleCnt="0"/>
      <dgm:spPr/>
    </dgm:pt>
    <dgm:pt modelId="{FADA2D6F-4266-4D8E-AF20-45F304072227}" type="pres">
      <dgm:prSet presAssocID="{4F363713-760C-4DBE-A572-1A2E7A39721E}" presName="dummy1b" presStyleCnt="0"/>
      <dgm:spPr/>
    </dgm:pt>
    <dgm:pt modelId="{8D1D5F95-FE53-4847-9B43-63300B504098}" type="pres">
      <dgm:prSet presAssocID="{4F363713-760C-4DBE-A572-1A2E7A39721E}" presName="wedge1Tx" presStyleLbl="node1" presStyleIdx="0" presStyleCnt="3">
        <dgm:presLayoutVars>
          <dgm:chMax val="0"/>
          <dgm:chPref val="0"/>
          <dgm:bulletEnabled val="1"/>
        </dgm:presLayoutVars>
      </dgm:prSet>
      <dgm:spPr/>
      <dgm:t>
        <a:bodyPr/>
        <a:lstStyle/>
        <a:p>
          <a:endParaRPr lang="es-ES"/>
        </a:p>
      </dgm:t>
    </dgm:pt>
    <dgm:pt modelId="{F8FA53A8-3519-4B60-BF96-4AAEC3397F3D}" type="pres">
      <dgm:prSet presAssocID="{4F363713-760C-4DBE-A572-1A2E7A39721E}" presName="wedge2" presStyleLbl="node1" presStyleIdx="1" presStyleCnt="3" custLinFactNeighborY="-400"/>
      <dgm:spPr/>
      <dgm:t>
        <a:bodyPr/>
        <a:lstStyle/>
        <a:p>
          <a:endParaRPr lang="es-ES"/>
        </a:p>
      </dgm:t>
    </dgm:pt>
    <dgm:pt modelId="{D0B07A38-A327-4B1F-8A09-CF5E28247EFB}" type="pres">
      <dgm:prSet presAssocID="{4F363713-760C-4DBE-A572-1A2E7A39721E}" presName="dummy2a" presStyleCnt="0"/>
      <dgm:spPr/>
    </dgm:pt>
    <dgm:pt modelId="{ACD89550-91C2-4435-ACAB-DD34B4397CBA}" type="pres">
      <dgm:prSet presAssocID="{4F363713-760C-4DBE-A572-1A2E7A39721E}" presName="dummy2b" presStyleCnt="0"/>
      <dgm:spPr/>
    </dgm:pt>
    <dgm:pt modelId="{9E34EF01-5AAC-4DEA-AAFC-E68CD8B2E5B2}" type="pres">
      <dgm:prSet presAssocID="{4F363713-760C-4DBE-A572-1A2E7A39721E}" presName="wedge2Tx" presStyleLbl="node1" presStyleIdx="1" presStyleCnt="3">
        <dgm:presLayoutVars>
          <dgm:chMax val="0"/>
          <dgm:chPref val="0"/>
          <dgm:bulletEnabled val="1"/>
        </dgm:presLayoutVars>
      </dgm:prSet>
      <dgm:spPr/>
      <dgm:t>
        <a:bodyPr/>
        <a:lstStyle/>
        <a:p>
          <a:endParaRPr lang="es-ES"/>
        </a:p>
      </dgm:t>
    </dgm:pt>
    <dgm:pt modelId="{BB58EA8A-C7A2-43D7-93BC-288DBA156250}" type="pres">
      <dgm:prSet presAssocID="{4F363713-760C-4DBE-A572-1A2E7A39721E}" presName="wedge3" presStyleLbl="node1" presStyleIdx="2" presStyleCnt="3"/>
      <dgm:spPr/>
      <dgm:t>
        <a:bodyPr/>
        <a:lstStyle/>
        <a:p>
          <a:endParaRPr lang="es-ES"/>
        </a:p>
      </dgm:t>
    </dgm:pt>
    <dgm:pt modelId="{F3A461AA-FC61-412C-881F-DCB1590F74CE}" type="pres">
      <dgm:prSet presAssocID="{4F363713-760C-4DBE-A572-1A2E7A39721E}" presName="dummy3a" presStyleCnt="0"/>
      <dgm:spPr/>
    </dgm:pt>
    <dgm:pt modelId="{E41C07B2-6F6B-422C-9276-E49E246E6AFE}" type="pres">
      <dgm:prSet presAssocID="{4F363713-760C-4DBE-A572-1A2E7A39721E}" presName="dummy3b" presStyleCnt="0"/>
      <dgm:spPr/>
    </dgm:pt>
    <dgm:pt modelId="{17FF8387-925C-4DF5-A41A-0EB0C8554FE0}" type="pres">
      <dgm:prSet presAssocID="{4F363713-760C-4DBE-A572-1A2E7A39721E}" presName="wedge3Tx" presStyleLbl="node1" presStyleIdx="2" presStyleCnt="3">
        <dgm:presLayoutVars>
          <dgm:chMax val="0"/>
          <dgm:chPref val="0"/>
          <dgm:bulletEnabled val="1"/>
        </dgm:presLayoutVars>
      </dgm:prSet>
      <dgm:spPr/>
      <dgm:t>
        <a:bodyPr/>
        <a:lstStyle/>
        <a:p>
          <a:endParaRPr lang="es-ES"/>
        </a:p>
      </dgm:t>
    </dgm:pt>
    <dgm:pt modelId="{BF3E0895-2A2A-4F90-809C-0A8106BD9A61}" type="pres">
      <dgm:prSet presAssocID="{50FFADE2-FB73-49C6-9A89-D16BED8D73EC}" presName="arrowWedge1" presStyleLbl="fgSibTrans2D1" presStyleIdx="0" presStyleCnt="3"/>
      <dgm:spPr/>
    </dgm:pt>
    <dgm:pt modelId="{B7918E24-DFD5-4B96-9B06-5AA4DF1C91D9}" type="pres">
      <dgm:prSet presAssocID="{289137BA-FF5D-4A64-9FBE-C39A30236F1A}" presName="arrowWedge2" presStyleLbl="fgSibTrans2D1" presStyleIdx="1" presStyleCnt="3"/>
      <dgm:spPr/>
    </dgm:pt>
    <dgm:pt modelId="{F8DF60EF-9B76-4F18-BBDA-EF03D4D4BA1B}" type="pres">
      <dgm:prSet presAssocID="{47E9C7B6-B240-4DF4-9D30-E8AAE1EC335E}" presName="arrowWedge3" presStyleLbl="fgSibTrans2D1" presStyleIdx="2" presStyleCnt="3"/>
      <dgm:spPr/>
    </dgm:pt>
  </dgm:ptLst>
  <dgm:cxnLst>
    <dgm:cxn modelId="{C6D0E9C4-8EC1-4D10-B809-66D7C6CBB8DF}" type="presOf" srcId="{35A0F15C-ADC6-45D7-8242-E47C6D1F8DB7}" destId="{17FF8387-925C-4DF5-A41A-0EB0C8554FE0}" srcOrd="1" destOrd="0" presId="urn:microsoft.com/office/officeart/2005/8/layout/cycle8"/>
    <dgm:cxn modelId="{37538ABA-5829-4F16-9572-58BB6380C990}" type="presOf" srcId="{FA46B4B4-B885-4BA8-BDD4-771F1CFB6E4D}" destId="{9E34EF01-5AAC-4DEA-AAFC-E68CD8B2E5B2}" srcOrd="1" destOrd="0" presId="urn:microsoft.com/office/officeart/2005/8/layout/cycle8"/>
    <dgm:cxn modelId="{590D35B5-B04D-4DD1-B3CE-24086203162A}" type="presOf" srcId="{35A0F15C-ADC6-45D7-8242-E47C6D1F8DB7}" destId="{BB58EA8A-C7A2-43D7-93BC-288DBA156250}" srcOrd="0" destOrd="0" presId="urn:microsoft.com/office/officeart/2005/8/layout/cycle8"/>
    <dgm:cxn modelId="{16FB81B4-5800-4D41-B03E-4A9728A5B0AD}" type="presOf" srcId="{E97C3DD5-02FC-4A69-8464-12CD9D367129}" destId="{8D1D5F95-FE53-4847-9B43-63300B504098}" srcOrd="1" destOrd="0" presId="urn:microsoft.com/office/officeart/2005/8/layout/cycle8"/>
    <dgm:cxn modelId="{2E6D8CBD-0A4B-45A6-9264-DB981EEF1B3E}" type="presOf" srcId="{FA46B4B4-B885-4BA8-BDD4-771F1CFB6E4D}" destId="{F8FA53A8-3519-4B60-BF96-4AAEC3397F3D}" srcOrd="0" destOrd="0" presId="urn:microsoft.com/office/officeart/2005/8/layout/cycle8"/>
    <dgm:cxn modelId="{C4CEEED5-30F9-44AF-81DB-16678048F8C2}" srcId="{4F363713-760C-4DBE-A572-1A2E7A39721E}" destId="{E97C3DD5-02FC-4A69-8464-12CD9D367129}" srcOrd="0" destOrd="0" parTransId="{97C01A4F-79F4-40FF-8D86-C65F949F49B7}" sibTransId="{50FFADE2-FB73-49C6-9A89-D16BED8D73EC}"/>
    <dgm:cxn modelId="{5FFBF970-90D4-44D2-99A5-334D3F9E655E}" type="presOf" srcId="{4F363713-760C-4DBE-A572-1A2E7A39721E}" destId="{925D65CF-26AA-4C9E-BC10-E6170B8EBAFA}" srcOrd="0" destOrd="0" presId="urn:microsoft.com/office/officeart/2005/8/layout/cycle8"/>
    <dgm:cxn modelId="{37A1F38F-01D7-4C8C-B7BA-CD55CDB10AB8}" srcId="{4F363713-760C-4DBE-A572-1A2E7A39721E}" destId="{FA46B4B4-B885-4BA8-BDD4-771F1CFB6E4D}" srcOrd="1" destOrd="0" parTransId="{5FD1422C-0228-4FBC-BCE5-4276B1B2DD6E}" sibTransId="{289137BA-FF5D-4A64-9FBE-C39A30236F1A}"/>
    <dgm:cxn modelId="{68A02CE3-50D7-4F8F-AF78-01CAE7B4AAD5}" type="presOf" srcId="{E97C3DD5-02FC-4A69-8464-12CD9D367129}" destId="{2F9001E5-B5C0-4999-8EC9-A97C21BF69FB}" srcOrd="0" destOrd="0" presId="urn:microsoft.com/office/officeart/2005/8/layout/cycle8"/>
    <dgm:cxn modelId="{7CA18FCA-134F-4495-AE41-A9E132DFF093}" srcId="{4F363713-760C-4DBE-A572-1A2E7A39721E}" destId="{35A0F15C-ADC6-45D7-8242-E47C6D1F8DB7}" srcOrd="2" destOrd="0" parTransId="{C7FD24F2-F92A-4143-92E5-C57CCA15C5D1}" sibTransId="{47E9C7B6-B240-4DF4-9D30-E8AAE1EC335E}"/>
    <dgm:cxn modelId="{F3B1D5DC-9EC4-44C8-89E1-F904C1D0C103}" type="presParOf" srcId="{925D65CF-26AA-4C9E-BC10-E6170B8EBAFA}" destId="{2F9001E5-B5C0-4999-8EC9-A97C21BF69FB}" srcOrd="0" destOrd="0" presId="urn:microsoft.com/office/officeart/2005/8/layout/cycle8"/>
    <dgm:cxn modelId="{DE9EC76F-E4D4-425E-9325-5C6A0E96DE37}" type="presParOf" srcId="{925D65CF-26AA-4C9E-BC10-E6170B8EBAFA}" destId="{E2CB0BE9-0A2B-4A49-92FA-A77EE0566A60}" srcOrd="1" destOrd="0" presId="urn:microsoft.com/office/officeart/2005/8/layout/cycle8"/>
    <dgm:cxn modelId="{CCDBACAB-4BD3-4EA7-B770-A4D972E4D866}" type="presParOf" srcId="{925D65CF-26AA-4C9E-BC10-E6170B8EBAFA}" destId="{FADA2D6F-4266-4D8E-AF20-45F304072227}" srcOrd="2" destOrd="0" presId="urn:microsoft.com/office/officeart/2005/8/layout/cycle8"/>
    <dgm:cxn modelId="{2FC5684F-4EE8-4DFA-AF92-3BB36C3C5D10}" type="presParOf" srcId="{925D65CF-26AA-4C9E-BC10-E6170B8EBAFA}" destId="{8D1D5F95-FE53-4847-9B43-63300B504098}" srcOrd="3" destOrd="0" presId="urn:microsoft.com/office/officeart/2005/8/layout/cycle8"/>
    <dgm:cxn modelId="{CE92DE26-F730-4896-BC13-AE4FA3C3A17B}" type="presParOf" srcId="{925D65CF-26AA-4C9E-BC10-E6170B8EBAFA}" destId="{F8FA53A8-3519-4B60-BF96-4AAEC3397F3D}" srcOrd="4" destOrd="0" presId="urn:microsoft.com/office/officeart/2005/8/layout/cycle8"/>
    <dgm:cxn modelId="{CFF750F7-B415-4E21-A3AD-D05F96B8AEEE}" type="presParOf" srcId="{925D65CF-26AA-4C9E-BC10-E6170B8EBAFA}" destId="{D0B07A38-A327-4B1F-8A09-CF5E28247EFB}" srcOrd="5" destOrd="0" presId="urn:microsoft.com/office/officeart/2005/8/layout/cycle8"/>
    <dgm:cxn modelId="{F9DF4C9B-F5AB-49B2-8367-753951C4C3AD}" type="presParOf" srcId="{925D65CF-26AA-4C9E-BC10-E6170B8EBAFA}" destId="{ACD89550-91C2-4435-ACAB-DD34B4397CBA}" srcOrd="6" destOrd="0" presId="urn:microsoft.com/office/officeart/2005/8/layout/cycle8"/>
    <dgm:cxn modelId="{49A1C7D9-DE45-4709-9646-E4DD5F755DDC}" type="presParOf" srcId="{925D65CF-26AA-4C9E-BC10-E6170B8EBAFA}" destId="{9E34EF01-5AAC-4DEA-AAFC-E68CD8B2E5B2}" srcOrd="7" destOrd="0" presId="urn:microsoft.com/office/officeart/2005/8/layout/cycle8"/>
    <dgm:cxn modelId="{44212C3D-93AC-4428-B293-94C302EFFEB4}" type="presParOf" srcId="{925D65CF-26AA-4C9E-BC10-E6170B8EBAFA}" destId="{BB58EA8A-C7A2-43D7-93BC-288DBA156250}" srcOrd="8" destOrd="0" presId="urn:microsoft.com/office/officeart/2005/8/layout/cycle8"/>
    <dgm:cxn modelId="{F0427B44-CBB5-4828-A962-E4C706982A52}" type="presParOf" srcId="{925D65CF-26AA-4C9E-BC10-E6170B8EBAFA}" destId="{F3A461AA-FC61-412C-881F-DCB1590F74CE}" srcOrd="9" destOrd="0" presId="urn:microsoft.com/office/officeart/2005/8/layout/cycle8"/>
    <dgm:cxn modelId="{C343D08E-BDA6-49AC-81CF-D9D7C0DAFE52}" type="presParOf" srcId="{925D65CF-26AA-4C9E-BC10-E6170B8EBAFA}" destId="{E41C07B2-6F6B-422C-9276-E49E246E6AFE}" srcOrd="10" destOrd="0" presId="urn:microsoft.com/office/officeart/2005/8/layout/cycle8"/>
    <dgm:cxn modelId="{60EA17D9-A083-4BDF-8A6A-B409583841DA}" type="presParOf" srcId="{925D65CF-26AA-4C9E-BC10-E6170B8EBAFA}" destId="{17FF8387-925C-4DF5-A41A-0EB0C8554FE0}" srcOrd="11" destOrd="0" presId="urn:microsoft.com/office/officeart/2005/8/layout/cycle8"/>
    <dgm:cxn modelId="{0107B6D2-5AB9-4DE8-897A-239F8C9F37E5}" type="presParOf" srcId="{925D65CF-26AA-4C9E-BC10-E6170B8EBAFA}" destId="{BF3E0895-2A2A-4F90-809C-0A8106BD9A61}" srcOrd="12" destOrd="0" presId="urn:microsoft.com/office/officeart/2005/8/layout/cycle8"/>
    <dgm:cxn modelId="{328EBC5B-D3AE-4066-85B2-C37011CF8AF7}" type="presParOf" srcId="{925D65CF-26AA-4C9E-BC10-E6170B8EBAFA}" destId="{B7918E24-DFD5-4B96-9B06-5AA4DF1C91D9}" srcOrd="13" destOrd="0" presId="urn:microsoft.com/office/officeart/2005/8/layout/cycle8"/>
    <dgm:cxn modelId="{846A3FA5-73E6-481D-A7AF-6990A74BFE17}" type="presParOf" srcId="{925D65CF-26AA-4C9E-BC10-E6170B8EBAFA}" destId="{F8DF60EF-9B76-4F18-BBDA-EF03D4D4BA1B}" srcOrd="1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01E5-B5C0-4999-8EC9-A97C21BF69FB}">
      <dsp:nvSpPr>
        <dsp:cNvPr id="0" name=""/>
        <dsp:cNvSpPr/>
      </dsp:nvSpPr>
      <dsp:spPr>
        <a:xfrm>
          <a:off x="1703482" y="297179"/>
          <a:ext cx="3840479" cy="3840479"/>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CROSS-SECTORIAL </a:t>
          </a:r>
          <a:r>
            <a:rPr lang="es-ES" sz="1800" kern="1200" dirty="0" err="1" smtClean="0"/>
            <a:t>Tech</a:t>
          </a:r>
          <a:r>
            <a:rPr lang="es-ES" sz="1800" kern="1200" dirty="0" smtClean="0"/>
            <a:t>. –non-</a:t>
          </a:r>
          <a:r>
            <a:rPr lang="es-ES" sz="1800" kern="1200" dirty="0" err="1" smtClean="0"/>
            <a:t>Tech</a:t>
          </a:r>
          <a:r>
            <a:rPr lang="es-ES" sz="1800" kern="1200" dirty="0" smtClean="0"/>
            <a:t>. ISSUES</a:t>
          </a:r>
          <a:endParaRPr lang="es-ES" sz="1800" kern="1200" dirty="0"/>
        </a:p>
      </dsp:txBody>
      <dsp:txXfrm>
        <a:off x="3727506" y="1110995"/>
        <a:ext cx="1371599" cy="1142999"/>
      </dsp:txXfrm>
    </dsp:sp>
    <dsp:sp modelId="{F8FA53A8-3519-4B60-BF96-4AAEC3397F3D}">
      <dsp:nvSpPr>
        <dsp:cNvPr id="0" name=""/>
        <dsp:cNvSpPr/>
      </dsp:nvSpPr>
      <dsp:spPr>
        <a:xfrm>
          <a:off x="1624386" y="418977"/>
          <a:ext cx="3840479" cy="384047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REGIONS/</a:t>
          </a:r>
        </a:p>
        <a:p>
          <a:pPr lvl="0" algn="ctr" defTabSz="800100">
            <a:lnSpc>
              <a:spcPct val="90000"/>
            </a:lnSpc>
            <a:spcBef>
              <a:spcPct val="0"/>
            </a:spcBef>
            <a:spcAft>
              <a:spcPct val="35000"/>
            </a:spcAft>
          </a:pPr>
          <a:r>
            <a:rPr lang="es-ES" sz="1800" kern="1200" dirty="0" smtClean="0"/>
            <a:t>COUNTRIES</a:t>
          </a:r>
          <a:endParaRPr lang="es-ES" sz="1800" kern="1200" dirty="0"/>
        </a:p>
      </dsp:txBody>
      <dsp:txXfrm>
        <a:off x="2538786" y="2910717"/>
        <a:ext cx="2057399" cy="1005839"/>
      </dsp:txXfrm>
    </dsp:sp>
    <dsp:sp modelId="{BB58EA8A-C7A2-43D7-93BC-288DBA156250}">
      <dsp:nvSpPr>
        <dsp:cNvPr id="0" name=""/>
        <dsp:cNvSpPr/>
      </dsp:nvSpPr>
      <dsp:spPr>
        <a:xfrm>
          <a:off x="1545291" y="297179"/>
          <a:ext cx="3840479" cy="384047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MARKET -SECTORS</a:t>
          </a:r>
          <a:endParaRPr lang="es-ES" sz="1800" kern="1200" dirty="0"/>
        </a:p>
      </dsp:txBody>
      <dsp:txXfrm>
        <a:off x="1990146" y="1110995"/>
        <a:ext cx="1371599" cy="1142999"/>
      </dsp:txXfrm>
    </dsp:sp>
    <dsp:sp modelId="{BF3E0895-2A2A-4F90-809C-0A8106BD9A61}">
      <dsp:nvSpPr>
        <dsp:cNvPr id="0" name=""/>
        <dsp:cNvSpPr/>
      </dsp:nvSpPr>
      <dsp:spPr>
        <a:xfrm>
          <a:off x="1466055" y="59435"/>
          <a:ext cx="4315967" cy="431596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918E24-DFD5-4B96-9B06-5AA4DF1C91D9}">
      <dsp:nvSpPr>
        <dsp:cNvPr id="0" name=""/>
        <dsp:cNvSpPr/>
      </dsp:nvSpPr>
      <dsp:spPr>
        <a:xfrm>
          <a:off x="1386642" y="180991"/>
          <a:ext cx="4315967" cy="431596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DF60EF-9B76-4F18-BBDA-EF03D4D4BA1B}">
      <dsp:nvSpPr>
        <dsp:cNvPr id="0" name=""/>
        <dsp:cNvSpPr/>
      </dsp:nvSpPr>
      <dsp:spPr>
        <a:xfrm>
          <a:off x="1307230" y="59435"/>
          <a:ext cx="4315967" cy="431596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01E5-B5C0-4999-8EC9-A97C21BF69FB}">
      <dsp:nvSpPr>
        <dsp:cNvPr id="0" name=""/>
        <dsp:cNvSpPr/>
      </dsp:nvSpPr>
      <dsp:spPr>
        <a:xfrm>
          <a:off x="1486217" y="267626"/>
          <a:ext cx="3458552" cy="345855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CROSS-SECTORIAL </a:t>
          </a:r>
          <a:r>
            <a:rPr lang="es-ES" sz="1600" kern="1200" dirty="0" err="1" smtClean="0"/>
            <a:t>Tech</a:t>
          </a:r>
          <a:r>
            <a:rPr lang="es-ES" sz="1600" kern="1200" dirty="0" smtClean="0"/>
            <a:t>. –non-</a:t>
          </a:r>
          <a:r>
            <a:rPr lang="es-ES" sz="1600" kern="1200" dirty="0" err="1" smtClean="0"/>
            <a:t>Tech</a:t>
          </a:r>
          <a:r>
            <a:rPr lang="es-ES" sz="1600" kern="1200" dirty="0" smtClean="0"/>
            <a:t>. ISSUES</a:t>
          </a:r>
          <a:endParaRPr lang="es-ES" sz="1600" kern="1200" dirty="0"/>
        </a:p>
      </dsp:txBody>
      <dsp:txXfrm>
        <a:off x="3308956" y="1000509"/>
        <a:ext cx="1235197" cy="1029331"/>
      </dsp:txXfrm>
    </dsp:sp>
    <dsp:sp modelId="{F8FA53A8-3519-4B60-BF96-4AAEC3397F3D}">
      <dsp:nvSpPr>
        <dsp:cNvPr id="0" name=""/>
        <dsp:cNvSpPr/>
      </dsp:nvSpPr>
      <dsp:spPr>
        <a:xfrm>
          <a:off x="1414987" y="377311"/>
          <a:ext cx="3458552" cy="345855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REGIONS/</a:t>
          </a:r>
        </a:p>
        <a:p>
          <a:pPr lvl="0" algn="ctr" defTabSz="711200">
            <a:lnSpc>
              <a:spcPct val="90000"/>
            </a:lnSpc>
            <a:spcBef>
              <a:spcPct val="0"/>
            </a:spcBef>
            <a:spcAft>
              <a:spcPct val="35000"/>
            </a:spcAft>
          </a:pPr>
          <a:r>
            <a:rPr lang="es-ES" sz="1600" kern="1200" dirty="0" smtClean="0"/>
            <a:t>COUNTRIES</a:t>
          </a:r>
          <a:endParaRPr lang="es-ES" sz="1600" kern="1200" dirty="0"/>
        </a:p>
      </dsp:txBody>
      <dsp:txXfrm>
        <a:off x="2238452" y="2621253"/>
        <a:ext cx="1852795" cy="905811"/>
      </dsp:txXfrm>
    </dsp:sp>
    <dsp:sp modelId="{BB58EA8A-C7A2-43D7-93BC-288DBA156250}">
      <dsp:nvSpPr>
        <dsp:cNvPr id="0" name=""/>
        <dsp:cNvSpPr/>
      </dsp:nvSpPr>
      <dsp:spPr>
        <a:xfrm>
          <a:off x="1343758" y="267626"/>
          <a:ext cx="3458552" cy="345855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MARKET -SECTORS</a:t>
          </a:r>
          <a:endParaRPr lang="es-ES" sz="1600" kern="1200" dirty="0"/>
        </a:p>
      </dsp:txBody>
      <dsp:txXfrm>
        <a:off x="1744373" y="1000509"/>
        <a:ext cx="1235197" cy="1029331"/>
      </dsp:txXfrm>
    </dsp:sp>
    <dsp:sp modelId="{BF3E0895-2A2A-4F90-809C-0A8106BD9A61}">
      <dsp:nvSpPr>
        <dsp:cNvPr id="0" name=""/>
        <dsp:cNvSpPr/>
      </dsp:nvSpPr>
      <dsp:spPr>
        <a:xfrm>
          <a:off x="1272402" y="53525"/>
          <a:ext cx="3886753" cy="388675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918E24-DFD5-4B96-9B06-5AA4DF1C91D9}">
      <dsp:nvSpPr>
        <dsp:cNvPr id="0" name=""/>
        <dsp:cNvSpPr/>
      </dsp:nvSpPr>
      <dsp:spPr>
        <a:xfrm>
          <a:off x="1200887" y="162992"/>
          <a:ext cx="3886753" cy="388675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DF60EF-9B76-4F18-BBDA-EF03D4D4BA1B}">
      <dsp:nvSpPr>
        <dsp:cNvPr id="0" name=""/>
        <dsp:cNvSpPr/>
      </dsp:nvSpPr>
      <dsp:spPr>
        <a:xfrm>
          <a:off x="1129371" y="53525"/>
          <a:ext cx="3886753" cy="388675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365033D-87A6-4F2B-8B85-D0BE7AB1043A}" type="datetimeFigureOut">
              <a:rPr lang="it-IT" smtClean="0"/>
              <a:pPr/>
              <a:t>28/03/2017</a:t>
            </a:fld>
            <a:endParaRPr lang="it-IT"/>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925F3505-ABE9-4112-8DD9-710806A52308}" type="slidenum">
              <a:rPr lang="it-IT" smtClean="0"/>
              <a:pPr/>
              <a:t>‹Nr.›</a:t>
            </a:fld>
            <a:endParaRPr lang="it-IT"/>
          </a:p>
        </p:txBody>
      </p:sp>
    </p:spTree>
    <p:extLst>
      <p:ext uri="{BB962C8B-B14F-4D97-AF65-F5344CB8AC3E}">
        <p14:creationId xmlns:p14="http://schemas.microsoft.com/office/powerpoint/2010/main" val="5204065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latin typeface="Calibri" pitchFamily="34" charset="0"/>
                <a:ea typeface="ＭＳ Ｐゴシック" pitchFamily="34" charset="-128"/>
                <a:cs typeface="+mn-cs"/>
              </a:defRPr>
            </a:lvl1pPr>
          </a:lstStyle>
          <a:p>
            <a:pPr>
              <a:defRPr/>
            </a:pPr>
            <a:endParaRPr lang="it-IT"/>
          </a:p>
        </p:txBody>
      </p:sp>
      <p:sp>
        <p:nvSpPr>
          <p:cNvPr id="3" name="Date Placehold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charset="0"/>
              </a:defRPr>
            </a:lvl1pPr>
          </a:lstStyle>
          <a:p>
            <a:pPr>
              <a:defRPr/>
            </a:pPr>
            <a:fld id="{3178D037-1DFA-4D43-831A-30590784FE55}" type="datetime1">
              <a:rPr lang="en-US"/>
              <a:pPr>
                <a:defRPr/>
              </a:pPr>
              <a:t>3/28/2017</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it-IT"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endParaRPr lang="en-US"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latin typeface="Calibri" pitchFamily="34" charset="0"/>
                <a:ea typeface="ＭＳ Ｐゴシック" pitchFamily="34" charset="-128"/>
                <a:cs typeface="+mn-cs"/>
              </a:defRPr>
            </a:lvl1pPr>
          </a:lstStyle>
          <a:p>
            <a:pPr>
              <a:defRPr/>
            </a:pPr>
            <a:endParaRPr lang="it-IT"/>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charset="0"/>
              </a:defRPr>
            </a:lvl1pPr>
          </a:lstStyle>
          <a:p>
            <a:pPr>
              <a:defRPr/>
            </a:pPr>
            <a:fld id="{45351CB4-CB90-F44C-867C-264A9D822245}" type="slidenum">
              <a:rPr lang="en-US"/>
              <a:pPr>
                <a:defRPr/>
              </a:pPr>
              <a:t>‹Nr.›</a:t>
            </a:fld>
            <a:endParaRPr lang="en-US"/>
          </a:p>
        </p:txBody>
      </p:sp>
    </p:spTree>
    <p:extLst>
      <p:ext uri="{BB962C8B-B14F-4D97-AF65-F5344CB8AC3E}">
        <p14:creationId xmlns:p14="http://schemas.microsoft.com/office/powerpoint/2010/main" val="395190578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614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it-IT"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5949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val="240470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96943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4015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18799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53141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9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99AFCBF-DA85-43BC-8CF9-1380995290F9}" type="slidenum">
              <a:rPr lang="it-IT" smtClean="0"/>
              <a:pPr/>
              <a:t>‹Nr.›</a:t>
            </a:fld>
            <a:endParaRPr lang="it-IT"/>
          </a:p>
        </p:txBody>
      </p:sp>
      <p:sp>
        <p:nvSpPr>
          <p:cNvPr id="5" name="Rectangle 4"/>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9AFCBF-DA85-43BC-8CF9-1380995290F9}" type="slidenum">
              <a:rPr lang="it-IT" smtClean="0"/>
              <a:pPr/>
              <a:t>‹Nr.›</a:t>
            </a:fld>
            <a:endParaRPr lang="it-IT"/>
          </a:p>
        </p:txBody>
      </p:sp>
      <p:sp>
        <p:nvSpPr>
          <p:cNvPr id="8" name="Rectangle 7"/>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9AFCBF-DA85-43BC-8CF9-1380995290F9}" type="slidenum">
              <a:rPr lang="it-IT" smtClean="0"/>
              <a:pPr/>
              <a:t>‹Nr.›</a:t>
            </a:fld>
            <a:endParaRPr lang="it-IT"/>
          </a:p>
        </p:txBody>
      </p:sp>
      <p:sp>
        <p:nvSpPr>
          <p:cNvPr id="8" name="Rectangle 7"/>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9AFCBF-DA85-43BC-8CF9-1380995290F9}" type="slidenum">
              <a:rPr lang="it-IT" smtClean="0"/>
              <a:pPr/>
              <a:t>‹Nr.›</a:t>
            </a:fld>
            <a:endParaRPr lang="it-IT"/>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9AFCBF-DA85-43BC-8CF9-1380995290F9}" type="slidenum">
              <a:rPr lang="it-IT" smtClean="0"/>
              <a:pPr/>
              <a:t>‹Nr.›</a:t>
            </a:fld>
            <a:endParaRPr lang="it-IT"/>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10" name="Rectangle 9"/>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6" name="Rectangle 5"/>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5" name="Rectangle 4"/>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8" name="Rectangle 7"/>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8" name="Rectangle 7"/>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solidFill>
                  <a:prstClr val="black">
                    <a:tint val="75000"/>
                  </a:prstClr>
                </a:solidFill>
              </a:rPr>
              <a:pPr/>
              <a:t>28/03/2017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999AFCBF-DA85-43BC-8CF9-1380995290F9}" type="slidenum">
              <a:rPr lang="it-IT" smtClean="0">
                <a:solidFill>
                  <a:prstClr val="black">
                    <a:tint val="75000"/>
                  </a:prstClr>
                </a:solidFill>
              </a:rPr>
              <a:pPr/>
              <a:t>‹Nr.›</a:t>
            </a:fld>
            <a:endParaRPr lang="it-IT">
              <a:solidFill>
                <a:prstClr val="black">
                  <a:tint val="75000"/>
                </a:prstClr>
              </a:solidFill>
            </a:endParaRPr>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vert="horz" lIns="64291" tIns="32146" rIns="64291" bIns="32146"/>
          <a:lstStyle/>
          <a:p>
            <a:r>
              <a:rPr lang="it-IT" smtClean="0"/>
              <a:t>Fare clic per modificare stile</a:t>
            </a:r>
            <a:endParaRPr lang="it-IT"/>
          </a:p>
        </p:txBody>
      </p:sp>
      <p:sp>
        <p:nvSpPr>
          <p:cNvPr id="3" name="Segnaposto contenuto 2"/>
          <p:cNvSpPr>
            <a:spLocks noGrp="1"/>
          </p:cNvSpPr>
          <p:nvPr>
            <p:ph idx="1"/>
          </p:nvPr>
        </p:nvSpPr>
        <p:spPr>
          <a:xfrm>
            <a:off x="457647" y="1600647"/>
            <a:ext cx="8228707" cy="4525119"/>
          </a:xfrm>
          <a:prstGeom prst="rect">
            <a:avLst/>
          </a:prstGeom>
        </p:spPr>
        <p:txBody>
          <a:bodyPr vert="horz" lIns="64291" tIns="32146" rIns="64291" bIns="32146"/>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8332846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9AFCBF-DA85-43BC-8CF9-1380995290F9}" type="slidenum">
              <a:rPr lang="it-IT" smtClean="0"/>
              <a:pPr/>
              <a:t>‹Nr.›</a:t>
            </a:fld>
            <a:endParaRPr lang="it-IT"/>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9AFCBF-DA85-43BC-8CF9-1380995290F9}" type="slidenum">
              <a:rPr lang="it-IT" smtClean="0"/>
              <a:pPr/>
              <a:t>‹Nr.›</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9AFCBF-DA85-43BC-8CF9-1380995290F9}" type="slidenum">
              <a:rPr lang="it-IT" smtClean="0"/>
              <a:pPr/>
              <a:t>‹Nr.›</a:t>
            </a:fld>
            <a:endParaRPr lang="it-IT"/>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9AFCBF-DA85-43BC-8CF9-1380995290F9}" type="slidenum">
              <a:rPr lang="it-IT" smtClean="0"/>
              <a:pPr/>
              <a:t>‹Nr.›</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99AFCBF-DA85-43BC-8CF9-1380995290F9}" type="slidenum">
              <a:rPr lang="it-IT" smtClean="0"/>
              <a:pPr/>
              <a:t>‹Nr.›</a:t>
            </a:fld>
            <a:endParaRPr lang="it-IT"/>
          </a:p>
        </p:txBody>
      </p:sp>
      <p:sp>
        <p:nvSpPr>
          <p:cNvPr id="10" name="Rectangle 9"/>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7F9B21ED-8631-4CF1-9A8D-7F35D4ED0394}" type="datetimeFigureOut">
              <a:rPr lang="it-IT" smtClean="0"/>
              <a:pPr/>
              <a:t>28/03/2017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99AFCBF-DA85-43BC-8CF9-1380995290F9}" type="slidenum">
              <a:rPr lang="it-IT" smtClean="0"/>
              <a:pPr/>
              <a:t>‹Nr.›</a:t>
            </a:fld>
            <a:endParaRPr lang="it-IT"/>
          </a:p>
        </p:txBody>
      </p:sp>
      <p:sp>
        <p:nvSpPr>
          <p:cNvPr id="6" name="Rectangle 5"/>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619B"/>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rot="-218232">
            <a:off x="80963" y="96838"/>
            <a:ext cx="9267825" cy="6473825"/>
          </a:xfrm>
          <a:prstGeom prst="rect">
            <a:avLst/>
          </a:prstGeom>
          <a:solidFill>
            <a:schemeClr val="bg1"/>
          </a:solidFill>
          <a:ln w="9525">
            <a:solidFill>
              <a:srgbClr val="4A7EBB"/>
            </a:solidFill>
            <a:miter lim="800000"/>
            <a:headEnd/>
            <a:tailEnd/>
          </a:ln>
          <a:effectLst>
            <a:outerShdw dist="38100" dir="8100000" algn="tr" rotWithShape="0">
              <a:srgbClr val="808080">
                <a:alpha val="39998"/>
              </a:srgbClr>
            </a:outerShdw>
          </a:effectLst>
        </p:spPr>
        <p:txBody>
          <a:bodyPr anchor="ctr"/>
          <a:lstStyle/>
          <a:p>
            <a:pPr algn="ctr"/>
            <a:endParaRPr lang="it-IT">
              <a:solidFill>
                <a:srgbClr val="FFFFFF"/>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7" r:id="rId1"/>
    <p:sldLayoutId id="2147483761" r:id="rId2"/>
    <p:sldLayoutId id="2147483760"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B21ED-8631-4CF1-9A8D-7F35D4ED0394}" type="datetimeFigureOut">
              <a:rPr lang="it-IT" smtClean="0"/>
              <a:pPr/>
              <a:t>28/03/2017</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FCBF-DA85-43BC-8CF9-1380995290F9}" type="slidenum">
              <a:rPr lang="it-IT" smtClean="0"/>
              <a:pPr/>
              <a:t>‹Nr.›</a:t>
            </a:fld>
            <a:endParaRPr lang="it-IT"/>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dirty="0" smtClean="0"/>
              <a:t>Click to edit Master title style</a:t>
            </a:r>
            <a:endParaRPr lang="it-IT"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457177"/>
            <a:fld id="{7F9B21ED-8631-4CF1-9A8D-7F35D4ED0394}" type="datetimeFigureOut">
              <a:rPr lang="it-IT" smtClean="0">
                <a:solidFill>
                  <a:prstClr val="black">
                    <a:tint val="75000"/>
                  </a:prstClr>
                </a:solidFill>
              </a:rPr>
              <a:pPr defTabSz="457177"/>
              <a:t>28/03/2017</a:t>
            </a:fld>
            <a:endParaRPr lang="it-IT" dirty="0">
              <a:solidFill>
                <a:prstClr val="black">
                  <a:tint val="75000"/>
                </a:prstClr>
              </a:solidFill>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457177"/>
            <a:endParaRPr lang="it-IT">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457177"/>
            <a:endParaRPr lang="it-IT" dirty="0">
              <a:solidFill>
                <a:prstClr val="black">
                  <a:tint val="75000"/>
                </a:prstClr>
              </a:solidFill>
            </a:endParaRPr>
          </a:p>
        </p:txBody>
      </p:sp>
      <p:sp>
        <p:nvSpPr>
          <p:cNvPr id="7" name="Rectangle 6"/>
          <p:cNvSpPr/>
          <p:nvPr userDrawn="1"/>
        </p:nvSpPr>
        <p:spPr>
          <a:xfrm>
            <a:off x="0" y="13648"/>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177"/>
            <a:endParaRPr lang="it-IT">
              <a:solidFill>
                <a:prstClr val="white"/>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anofutures.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nanofutures.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scuesta@ubu.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Data" Target="../diagrams/data2.xml"/><Relationship Id="rId18" Type="http://schemas.openxmlformats.org/officeDocument/2006/relationships/image" Target="../media/image15.emf"/><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17" Type="http://schemas.microsoft.com/office/2007/relationships/diagramDrawing" Target="../diagrams/drawing2.xml"/><Relationship Id="rId2" Type="http://schemas.openxmlformats.org/officeDocument/2006/relationships/image" Target="../media/image1.png"/><Relationship Id="rId16" Type="http://schemas.openxmlformats.org/officeDocument/2006/relationships/diagramColors" Target="../diagrams/colors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diagramQuickStyle" Target="../diagrams/quickStyle2.xml"/><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1145" y="6479245"/>
            <a:ext cx="2304000" cy="321605"/>
          </a:xfrm>
          <a:prstGeom prst="rect">
            <a:avLst/>
          </a:prstGeom>
          <a:solidFill>
            <a:srgbClr val="3D619B"/>
          </a:solidFill>
          <a:ln>
            <a:solidFill>
              <a:srgbClr val="3D61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758" y="711392"/>
            <a:ext cx="1983934" cy="1596907"/>
          </a:xfrm>
          <a:prstGeom prst="rect">
            <a:avLst/>
          </a:prstGeom>
          <a:solidFill>
            <a:schemeClr val="bg1"/>
          </a:solidFill>
        </p:spPr>
      </p:pic>
      <p:sp>
        <p:nvSpPr>
          <p:cNvPr id="4" name="CuadroTexto 3"/>
          <p:cNvSpPr txBox="1"/>
          <p:nvPr/>
        </p:nvSpPr>
        <p:spPr>
          <a:xfrm>
            <a:off x="544419" y="6050221"/>
            <a:ext cx="2711303" cy="646331"/>
          </a:xfrm>
          <a:prstGeom prst="rect">
            <a:avLst/>
          </a:prstGeom>
          <a:noFill/>
        </p:spPr>
        <p:txBody>
          <a:bodyPr wrap="square" rtlCol="0">
            <a:spAutoFit/>
          </a:bodyPr>
          <a:lstStyle/>
          <a:p>
            <a:r>
              <a:rPr lang="es-ES" dirty="0" smtClean="0">
                <a:hlinkClick r:id="rId4"/>
              </a:rPr>
              <a:t>www.nanofutures.eu</a:t>
            </a:r>
            <a:endParaRPr lang="es-ES" dirty="0" smtClean="0"/>
          </a:p>
          <a:p>
            <a:endParaRPr lang="es-ES" dirty="0" smtClean="0"/>
          </a:p>
        </p:txBody>
      </p:sp>
      <p:sp>
        <p:nvSpPr>
          <p:cNvPr id="5" name="Rechteck 4"/>
          <p:cNvSpPr/>
          <p:nvPr/>
        </p:nvSpPr>
        <p:spPr>
          <a:xfrm>
            <a:off x="1548933" y="2459864"/>
            <a:ext cx="6732182" cy="1569660"/>
          </a:xfrm>
          <a:prstGeom prst="rect">
            <a:avLst/>
          </a:prstGeom>
        </p:spPr>
        <p:txBody>
          <a:bodyPr wrap="square">
            <a:spAutoFit/>
          </a:bodyPr>
          <a:lstStyle/>
          <a:p>
            <a:r>
              <a:rPr lang="en-NZ" sz="3200" dirty="0"/>
              <a:t>Cooperate and </a:t>
            </a:r>
            <a:r>
              <a:rPr lang="en-NZ" sz="3200" dirty="0" smtClean="0"/>
              <a:t>Grow</a:t>
            </a:r>
          </a:p>
          <a:p>
            <a:endParaRPr lang="en-NZ" sz="3200" dirty="0"/>
          </a:p>
          <a:p>
            <a:r>
              <a:rPr lang="en-NZ" sz="1600" dirty="0" smtClean="0"/>
              <a:t>Andrea E. Reinhardt</a:t>
            </a:r>
          </a:p>
          <a:p>
            <a:r>
              <a:rPr lang="en-NZ" sz="1600" dirty="0" smtClean="0"/>
              <a:t>Co-chair </a:t>
            </a:r>
            <a:r>
              <a:rPr lang="en-NZ" sz="1600" dirty="0" err="1" smtClean="0"/>
              <a:t>Nanofutures</a:t>
            </a:r>
            <a:r>
              <a:rPr lang="en-NZ" sz="1600" dirty="0" smtClean="0"/>
              <a:t> </a:t>
            </a:r>
            <a:r>
              <a:rPr lang="en-NZ" sz="1600" dirty="0" err="1" smtClean="0"/>
              <a:t>a.s.b.l</a:t>
            </a:r>
            <a:endParaRPr lang="en-NZ" sz="1600" dirty="0" smtClean="0"/>
          </a:p>
        </p:txBody>
      </p:sp>
    </p:spTree>
    <p:extLst>
      <p:ext uri="{BB962C8B-B14F-4D97-AF65-F5344CB8AC3E}">
        <p14:creationId xmlns:p14="http://schemas.microsoft.com/office/powerpoint/2010/main" val="401283826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
        <p:nvSpPr>
          <p:cNvPr id="5" name="16 Rectángulo redondeado"/>
          <p:cNvSpPr/>
          <p:nvPr/>
        </p:nvSpPr>
        <p:spPr>
          <a:xfrm>
            <a:off x="315297" y="244277"/>
            <a:ext cx="513378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6" name="Título 1"/>
          <p:cNvSpPr>
            <a:spLocks noGrp="1"/>
          </p:cNvSpPr>
          <p:nvPr>
            <p:ph type="title"/>
          </p:nvPr>
        </p:nvSpPr>
        <p:spPr>
          <a:xfrm>
            <a:off x="447178" y="320283"/>
            <a:ext cx="4870020" cy="323355"/>
          </a:xfrm>
          <a:ln>
            <a:noFill/>
          </a:ln>
        </p:spPr>
        <p:txBody>
          <a:bodyPr>
            <a:normAutofit fontScale="90000"/>
          </a:bodyPr>
          <a:lstStyle/>
          <a:p>
            <a:pPr algn="r"/>
            <a:r>
              <a:rPr lang="es-ES" sz="2000" b="1" dirty="0" smtClean="0">
                <a:solidFill>
                  <a:schemeClr val="accent1">
                    <a:lumMod val="75000"/>
                  </a:schemeClr>
                </a:solidFill>
              </a:rPr>
              <a:t>ROADMAPPING</a:t>
            </a:r>
            <a:endParaRPr lang="es-ES" sz="2000" b="1" dirty="0">
              <a:solidFill>
                <a:schemeClr val="accent1">
                  <a:lumMod val="75000"/>
                </a:schemeClr>
              </a:solidFill>
            </a:endParaRPr>
          </a:p>
        </p:txBody>
      </p:sp>
      <p:pic>
        <p:nvPicPr>
          <p:cNvPr id="7" name="Picture 3"/>
          <p:cNvPicPr>
            <a:picLocks noChangeAspect="1"/>
          </p:cNvPicPr>
          <p:nvPr/>
        </p:nvPicPr>
        <p:blipFill>
          <a:blip r:embed="rId4"/>
          <a:stretch>
            <a:fillRect/>
          </a:stretch>
        </p:blipFill>
        <p:spPr>
          <a:xfrm>
            <a:off x="856836" y="1399408"/>
            <a:ext cx="3141063" cy="4307938"/>
          </a:xfrm>
          <a:prstGeom prst="rect">
            <a:avLst/>
          </a:prstGeom>
          <a:ln>
            <a:solidFill>
              <a:schemeClr val="tx1"/>
            </a:solidFill>
          </a:ln>
          <a:effectLst>
            <a:outerShdw blurRad="50800" dist="38100" dir="2700000" algn="tl" rotWithShape="0">
              <a:srgbClr val="000000">
                <a:alpha val="43000"/>
              </a:srgbClr>
            </a:outerShdw>
          </a:effectLst>
        </p:spPr>
      </p:pic>
      <p:sp>
        <p:nvSpPr>
          <p:cNvPr id="8" name="CuadroTexto 7"/>
          <p:cNvSpPr txBox="1"/>
          <p:nvPr/>
        </p:nvSpPr>
        <p:spPr>
          <a:xfrm>
            <a:off x="1772276" y="1030076"/>
            <a:ext cx="1310185" cy="369332"/>
          </a:xfrm>
          <a:prstGeom prst="rect">
            <a:avLst/>
          </a:prstGeom>
          <a:noFill/>
        </p:spPr>
        <p:txBody>
          <a:bodyPr wrap="square" rtlCol="0">
            <a:spAutoFit/>
          </a:bodyPr>
          <a:lstStyle/>
          <a:p>
            <a:pPr algn="ctr"/>
            <a:r>
              <a:rPr lang="es-ES" dirty="0" smtClean="0"/>
              <a:t>2012</a:t>
            </a:r>
            <a:endParaRPr lang="es-ES" dirty="0"/>
          </a:p>
        </p:txBody>
      </p:sp>
      <p:sp>
        <p:nvSpPr>
          <p:cNvPr id="9" name="CuadroTexto 8"/>
          <p:cNvSpPr txBox="1"/>
          <p:nvPr/>
        </p:nvSpPr>
        <p:spPr>
          <a:xfrm>
            <a:off x="6164934" y="1021996"/>
            <a:ext cx="1310185" cy="369332"/>
          </a:xfrm>
          <a:prstGeom prst="rect">
            <a:avLst/>
          </a:prstGeom>
          <a:noFill/>
        </p:spPr>
        <p:txBody>
          <a:bodyPr wrap="square" rtlCol="0">
            <a:spAutoFit/>
          </a:bodyPr>
          <a:lstStyle/>
          <a:p>
            <a:pPr algn="ctr"/>
            <a:r>
              <a:rPr lang="es-ES" dirty="0" smtClean="0"/>
              <a:t>2015</a:t>
            </a:r>
            <a:endParaRPr lang="es-ES" dirty="0"/>
          </a:p>
        </p:txBody>
      </p:sp>
      <p:pic>
        <p:nvPicPr>
          <p:cNvPr id="10" name="Imagen 9"/>
          <p:cNvPicPr>
            <a:picLocks noChangeAspect="1"/>
          </p:cNvPicPr>
          <p:nvPr/>
        </p:nvPicPr>
        <p:blipFill rotWithShape="1">
          <a:blip r:embed="rId5"/>
          <a:srcRect l="22518" t="10961" r="42448" b="7172"/>
          <a:stretch/>
        </p:blipFill>
        <p:spPr>
          <a:xfrm>
            <a:off x="5269244" y="1391328"/>
            <a:ext cx="3123947" cy="4307938"/>
          </a:xfrm>
          <a:prstGeom prst="rect">
            <a:avLst/>
          </a:prstGeom>
          <a:ln>
            <a:solidFill>
              <a:schemeClr val="tx1"/>
            </a:solidFill>
          </a:ln>
        </p:spPr>
      </p:pic>
      <p:sp>
        <p:nvSpPr>
          <p:cNvPr id="2" name="Rectángulo 1"/>
          <p:cNvSpPr/>
          <p:nvPr/>
        </p:nvSpPr>
        <p:spPr>
          <a:xfrm>
            <a:off x="2019715" y="5988776"/>
            <a:ext cx="5455404" cy="369332"/>
          </a:xfrm>
          <a:prstGeom prst="rect">
            <a:avLst/>
          </a:prstGeom>
        </p:spPr>
        <p:txBody>
          <a:bodyPr wrap="none">
            <a:spAutoFit/>
          </a:bodyPr>
          <a:lstStyle/>
          <a:p>
            <a:r>
              <a:rPr lang="en-US" dirty="0" smtClean="0"/>
              <a:t>Find them </a:t>
            </a:r>
            <a:r>
              <a:rPr lang="es-ES" dirty="0" smtClean="0"/>
              <a:t>at: http</a:t>
            </a:r>
            <a:r>
              <a:rPr lang="es-ES" dirty="0"/>
              <a:t>://www.nanofutures.eu/documents</a:t>
            </a:r>
          </a:p>
        </p:txBody>
      </p:sp>
    </p:spTree>
    <p:extLst>
      <p:ext uri="{BB962C8B-B14F-4D97-AF65-F5344CB8AC3E}">
        <p14:creationId xmlns:p14="http://schemas.microsoft.com/office/powerpoint/2010/main" val="1427347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5297" y="2102276"/>
            <a:ext cx="6832410" cy="3760745"/>
          </a:xfrm>
          <a:prstGeom prst="rect">
            <a:avLst/>
          </a:prstGeom>
        </p:spPr>
      </p:pic>
      <p:sp>
        <p:nvSpPr>
          <p:cNvPr id="3" name="TextBox 2"/>
          <p:cNvSpPr txBox="1"/>
          <p:nvPr/>
        </p:nvSpPr>
        <p:spPr>
          <a:xfrm>
            <a:off x="136708" y="853958"/>
            <a:ext cx="8764498" cy="830997"/>
          </a:xfrm>
          <a:prstGeom prst="rect">
            <a:avLst/>
          </a:prstGeom>
          <a:noFill/>
        </p:spPr>
        <p:txBody>
          <a:bodyPr wrap="square" rtlCol="0">
            <a:spAutoFit/>
          </a:bodyPr>
          <a:lstStyle/>
          <a:p>
            <a:r>
              <a:rPr lang="en-GB" sz="1600" b="1" dirty="0" smtClean="0">
                <a:latin typeface="Verdana" panose="020B0604030504040204" pitchFamily="34" charset="0"/>
                <a:ea typeface="Verdana" panose="020B0604030504040204" pitchFamily="34" charset="0"/>
                <a:cs typeface="Verdana" panose="020B0604030504040204" pitchFamily="34" charset="0"/>
              </a:rPr>
              <a:t>A </a:t>
            </a:r>
            <a:r>
              <a:rPr lang="en-GB" sz="1600" b="1" dirty="0">
                <a:latin typeface="Verdana" panose="020B0604030504040204" pitchFamily="34" charset="0"/>
                <a:ea typeface="Verdana" panose="020B0604030504040204" pitchFamily="34" charset="0"/>
                <a:cs typeface="Verdana" panose="020B0604030504040204" pitchFamily="34" charset="0"/>
              </a:rPr>
              <a:t>value chain approach </a:t>
            </a:r>
            <a:r>
              <a:rPr lang="en-GB" sz="1600" dirty="0">
                <a:latin typeface="Verdana" panose="020B0604030504040204" pitchFamily="34" charset="0"/>
                <a:ea typeface="Verdana" panose="020B0604030504040204" pitchFamily="34" charset="0"/>
                <a:cs typeface="Verdana" panose="020B0604030504040204" pitchFamily="34" charset="0"/>
              </a:rPr>
              <a:t>was adopted in order to contribute to bridge the current </a:t>
            </a:r>
            <a:r>
              <a:rPr lang="en-GB" sz="1600" dirty="0" smtClean="0">
                <a:latin typeface="Verdana" panose="020B0604030504040204" pitchFamily="34" charset="0"/>
                <a:ea typeface="Verdana" panose="020B0604030504040204" pitchFamily="34" charset="0"/>
                <a:cs typeface="Verdana" panose="020B0604030504040204" pitchFamily="34" charset="0"/>
              </a:rPr>
              <a:t>gap </a:t>
            </a:r>
            <a:r>
              <a:rPr lang="en-GB" sz="1600" dirty="0">
                <a:latin typeface="Verdana" panose="020B0604030504040204" pitchFamily="34" charset="0"/>
                <a:ea typeface="Verdana" panose="020B0604030504040204" pitchFamily="34" charset="0"/>
                <a:cs typeface="Verdana" panose="020B0604030504040204" pitchFamily="34" charset="0"/>
              </a:rPr>
              <a:t>between </a:t>
            </a:r>
            <a:r>
              <a:rPr lang="en-GB" sz="1600" b="1" dirty="0">
                <a:solidFill>
                  <a:srgbClr val="376BB4"/>
                </a:solidFill>
                <a:latin typeface="Verdana" panose="020B0604030504040204" pitchFamily="34" charset="0"/>
                <a:ea typeface="Verdana" panose="020B0604030504040204" pitchFamily="34" charset="0"/>
                <a:cs typeface="Verdana" panose="020B0604030504040204" pitchFamily="34" charset="0"/>
              </a:rPr>
              <a:t>nanotechnology knowledge </a:t>
            </a:r>
            <a:r>
              <a:rPr lang="en-GB" sz="1600" dirty="0">
                <a:latin typeface="Verdana" panose="020B0604030504040204" pitchFamily="34" charset="0"/>
                <a:ea typeface="Verdana" panose="020B0604030504040204" pitchFamily="34" charset="0"/>
                <a:cs typeface="Verdana" panose="020B0604030504040204" pitchFamily="34" charset="0"/>
              </a:rPr>
              <a:t>and successful </a:t>
            </a:r>
            <a:r>
              <a:rPr lang="en-GB" sz="1600" b="1" dirty="0">
                <a:solidFill>
                  <a:srgbClr val="376BB4"/>
                </a:solidFill>
                <a:latin typeface="Verdana" panose="020B0604030504040204" pitchFamily="34" charset="0"/>
                <a:ea typeface="Verdana" panose="020B0604030504040204" pitchFamily="34" charset="0"/>
                <a:cs typeface="Verdana" panose="020B0604030504040204" pitchFamily="34" charset="0"/>
              </a:rPr>
              <a:t>commercialization of </a:t>
            </a:r>
            <a:r>
              <a:rPr lang="en-GB" sz="1600" b="1" dirty="0" err="1">
                <a:solidFill>
                  <a:srgbClr val="376BB4"/>
                </a:solidFill>
                <a:latin typeface="Verdana" panose="020B0604030504040204" pitchFamily="34" charset="0"/>
                <a:ea typeface="Verdana" panose="020B0604030504040204" pitchFamily="34" charset="0"/>
                <a:cs typeface="Verdana" panose="020B0604030504040204" pitchFamily="34" charset="0"/>
              </a:rPr>
              <a:t>nano</a:t>
            </a:r>
            <a:r>
              <a:rPr lang="en-GB" sz="1600" b="1" dirty="0">
                <a:solidFill>
                  <a:srgbClr val="376BB4"/>
                </a:solidFill>
                <a:latin typeface="Verdana" panose="020B0604030504040204" pitchFamily="34" charset="0"/>
                <a:ea typeface="Verdana" panose="020B0604030504040204" pitchFamily="34" charset="0"/>
                <a:cs typeface="Verdana" panose="020B0604030504040204" pitchFamily="34" charset="0"/>
              </a:rPr>
              <a:t>-enabled </a:t>
            </a:r>
            <a:r>
              <a:rPr lang="en-GB" sz="1600" b="1" dirty="0" smtClean="0">
                <a:solidFill>
                  <a:srgbClr val="376BB4"/>
                </a:solidFill>
                <a:latin typeface="Verdana" panose="020B0604030504040204" pitchFamily="34" charset="0"/>
                <a:ea typeface="Verdana" panose="020B0604030504040204" pitchFamily="34" charset="0"/>
                <a:cs typeface="Verdana" panose="020B0604030504040204" pitchFamily="34" charset="0"/>
              </a:rPr>
              <a:t>products</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ángulo 3"/>
          <p:cNvSpPr/>
          <p:nvPr/>
        </p:nvSpPr>
        <p:spPr>
          <a:xfrm>
            <a:off x="7150915" y="1811884"/>
            <a:ext cx="1750291" cy="1600438"/>
          </a:xfrm>
          <a:prstGeom prst="rect">
            <a:avLst/>
          </a:prstGeom>
        </p:spPr>
        <p:txBody>
          <a:bodyPr wrap="square">
            <a:spAutoFit/>
          </a:bodyPr>
          <a:lstStyle/>
          <a:p>
            <a:pPr algn="just"/>
            <a:r>
              <a:rPr lang="en-US" sz="1400" dirty="0" smtClean="0">
                <a:latin typeface="Verdana" panose="020B0604030504040204" pitchFamily="34" charset="0"/>
                <a:ea typeface="Verdana" panose="020B0604030504040204" pitchFamily="34" charset="0"/>
                <a:cs typeface="Verdana" panose="020B0604030504040204" pitchFamily="34" charset="0"/>
              </a:rPr>
              <a:t>PULL: Availability </a:t>
            </a:r>
            <a:r>
              <a:rPr lang="en-US" sz="1400" dirty="0">
                <a:latin typeface="Verdana" panose="020B0604030504040204" pitchFamily="34" charset="0"/>
                <a:ea typeface="Verdana" panose="020B0604030504040204" pitchFamily="34" charset="0"/>
                <a:cs typeface="Verdana" panose="020B0604030504040204" pitchFamily="34" charset="0"/>
              </a:rPr>
              <a:t>of technological facilities, pilot </a:t>
            </a:r>
            <a:r>
              <a:rPr lang="en-US" sz="1400" dirty="0" smtClean="0">
                <a:latin typeface="Verdana" panose="020B0604030504040204" pitchFamily="34" charset="0"/>
                <a:ea typeface="Verdana" panose="020B0604030504040204" pitchFamily="34" charset="0"/>
                <a:cs typeface="Verdana" panose="020B0604030504040204" pitchFamily="34" charset="0"/>
              </a:rPr>
              <a:t>line and globally competitive </a:t>
            </a:r>
            <a:r>
              <a:rPr lang="en-US" sz="1400" dirty="0">
                <a:latin typeface="Verdana" panose="020B0604030504040204" pitchFamily="34" charset="0"/>
                <a:ea typeface="Verdana" panose="020B0604030504040204" pitchFamily="34" charset="0"/>
                <a:cs typeface="Verdana" panose="020B0604030504040204" pitchFamily="34" charset="0"/>
              </a:rPr>
              <a:t>manufacturing</a:t>
            </a:r>
          </a:p>
          <a:p>
            <a:pPr algn="just"/>
            <a:r>
              <a:rPr lang="en-US" sz="1400" dirty="0" smtClean="0">
                <a:latin typeface="Verdana" panose="020B0604030504040204" pitchFamily="34" charset="0"/>
                <a:ea typeface="Verdana" panose="020B0604030504040204" pitchFamily="34" charset="0"/>
                <a:cs typeface="Verdana" panose="020B0604030504040204" pitchFamily="34" charset="0"/>
              </a:rPr>
              <a:t>facilities</a:t>
            </a:r>
            <a:r>
              <a:rPr lang="es-ES" sz="1400" dirty="0" smtClean="0">
                <a:latin typeface="Verdana" panose="020B0604030504040204" pitchFamily="34" charset="0"/>
                <a:ea typeface="Verdana" panose="020B0604030504040204" pitchFamily="34" charset="0"/>
                <a:cs typeface="Verdana" panose="020B0604030504040204" pitchFamily="34" charset="0"/>
              </a:rPr>
              <a:t>;</a:t>
            </a:r>
            <a:endParaRPr 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ángulo 4"/>
          <p:cNvSpPr/>
          <p:nvPr/>
        </p:nvSpPr>
        <p:spPr>
          <a:xfrm>
            <a:off x="7191278" y="4305253"/>
            <a:ext cx="1709928" cy="2031325"/>
          </a:xfrm>
          <a:prstGeom prst="rect">
            <a:avLst/>
          </a:prstGeom>
        </p:spPr>
        <p:txBody>
          <a:bodyPr wrap="square">
            <a:spAutoFit/>
          </a:bodyPr>
          <a:lstStyle/>
          <a:p>
            <a:pPr algn="just"/>
            <a:r>
              <a:rPr lang="en-US" sz="1400" dirty="0" smtClean="0">
                <a:latin typeface="Verdana" panose="020B0604030504040204" pitchFamily="34" charset="0"/>
                <a:ea typeface="Verdana" panose="020B0604030504040204" pitchFamily="34" charset="0"/>
                <a:cs typeface="Verdana" panose="020B0604030504040204" pitchFamily="34" charset="0"/>
              </a:rPr>
              <a:t>PUSH: outcomes </a:t>
            </a:r>
            <a:r>
              <a:rPr lang="en-US" sz="1400" dirty="0">
                <a:latin typeface="Verdana" panose="020B0604030504040204" pitchFamily="34" charset="0"/>
                <a:ea typeface="Verdana" panose="020B0604030504040204" pitchFamily="34" charset="0"/>
                <a:cs typeface="Verdana" panose="020B0604030504040204" pitchFamily="34" charset="0"/>
              </a:rPr>
              <a:t>of technological research, </a:t>
            </a:r>
            <a:r>
              <a:rPr lang="en-US" sz="1400" dirty="0" smtClean="0">
                <a:latin typeface="Verdana" panose="020B0604030504040204" pitchFamily="34" charset="0"/>
                <a:ea typeface="Verdana" panose="020B0604030504040204" pitchFamily="34" charset="0"/>
                <a:cs typeface="Verdana" panose="020B0604030504040204" pitchFamily="34" charset="0"/>
              </a:rPr>
              <a:t>availability </a:t>
            </a:r>
            <a:r>
              <a:rPr lang="en-US" sz="1400" dirty="0">
                <a:latin typeface="Verdana" panose="020B0604030504040204" pitchFamily="34" charset="0"/>
                <a:ea typeface="Verdana" panose="020B0604030504040204" pitchFamily="34" charset="0"/>
                <a:cs typeface="Verdana" panose="020B0604030504040204" pitchFamily="34" charset="0"/>
              </a:rPr>
              <a:t>of outstanding industrial consortia</a:t>
            </a:r>
          </a:p>
          <a:p>
            <a:pPr algn="just"/>
            <a:r>
              <a:rPr lang="es-ES" sz="1400" dirty="0">
                <a:latin typeface="Verdana" panose="020B0604030504040204" pitchFamily="34" charset="0"/>
                <a:ea typeface="Verdana" panose="020B0604030504040204" pitchFamily="34" charset="0"/>
                <a:cs typeface="Verdana" panose="020B0604030504040204" pitchFamily="34" charset="0"/>
              </a:rPr>
              <a:t>and </a:t>
            </a:r>
            <a:r>
              <a:rPr lang="en-US" sz="1400" dirty="0" smtClean="0">
                <a:latin typeface="Verdana" panose="020B0604030504040204" pitchFamily="34" charset="0"/>
                <a:ea typeface="Verdana" panose="020B0604030504040204" pitchFamily="34" charset="0"/>
                <a:cs typeface="Verdana" panose="020B0604030504040204" pitchFamily="34" charset="0"/>
              </a:rPr>
              <a:t>competitive</a:t>
            </a:r>
            <a:r>
              <a:rPr lang="es-E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manufacturing</a:t>
            </a:r>
            <a:r>
              <a:rPr lang="es-ES" sz="1400" dirty="0" smtClean="0">
                <a:latin typeface="Verdana" panose="020B0604030504040204" pitchFamily="34" charset="0"/>
                <a:ea typeface="Verdana" panose="020B0604030504040204" pitchFamily="34" charset="0"/>
                <a:cs typeface="Verdana" panose="020B0604030504040204" pitchFamily="34" charset="0"/>
              </a:rPr>
              <a:t>.</a:t>
            </a:r>
            <a:endParaRPr 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16 Rectángulo redondeado"/>
          <p:cNvSpPr/>
          <p:nvPr/>
        </p:nvSpPr>
        <p:spPr>
          <a:xfrm>
            <a:off x="315297" y="158930"/>
            <a:ext cx="513378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Título 1"/>
          <p:cNvSpPr txBox="1">
            <a:spLocks/>
          </p:cNvSpPr>
          <p:nvPr/>
        </p:nvSpPr>
        <p:spPr>
          <a:xfrm>
            <a:off x="447178" y="293955"/>
            <a:ext cx="4870020" cy="323355"/>
          </a:xfrm>
          <a:prstGeom prst="rect">
            <a:avLst/>
          </a:prstGeom>
          <a:ln>
            <a:noFill/>
          </a:ln>
        </p:spPr>
        <p:txBody>
          <a:bodyPr>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r"/>
            <a:r>
              <a:rPr lang="es-ES" sz="2000" b="1" smtClean="0">
                <a:solidFill>
                  <a:schemeClr val="accent1">
                    <a:lumMod val="75000"/>
                  </a:schemeClr>
                </a:solidFill>
              </a:rPr>
              <a:t>VALUE CHAIN APPROACH</a:t>
            </a:r>
            <a:endParaRPr lang="es-ES" sz="2000" b="1" dirty="0">
              <a:solidFill>
                <a:schemeClr val="accent1">
                  <a:lumMod val="75000"/>
                </a:schemeClr>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Tree>
    <p:extLst>
      <p:ext uri="{BB962C8B-B14F-4D97-AF65-F5344CB8AC3E}">
        <p14:creationId xmlns:p14="http://schemas.microsoft.com/office/powerpoint/2010/main" val="334846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 Rectángulo redondeado"/>
          <p:cNvSpPr/>
          <p:nvPr/>
        </p:nvSpPr>
        <p:spPr>
          <a:xfrm>
            <a:off x="315297" y="158930"/>
            <a:ext cx="513378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Título 1"/>
          <p:cNvSpPr txBox="1">
            <a:spLocks/>
          </p:cNvSpPr>
          <p:nvPr/>
        </p:nvSpPr>
        <p:spPr>
          <a:xfrm>
            <a:off x="447178" y="293955"/>
            <a:ext cx="4870020" cy="323355"/>
          </a:xfrm>
          <a:prstGeom prst="rect">
            <a:avLst/>
          </a:prstGeom>
          <a:ln>
            <a:noFill/>
          </a:ln>
        </p:spPr>
        <p:txBody>
          <a:bodyPr>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r"/>
            <a:r>
              <a:rPr lang="es-ES" sz="2000" b="1" smtClean="0">
                <a:solidFill>
                  <a:schemeClr val="accent1">
                    <a:lumMod val="75000"/>
                  </a:schemeClr>
                </a:solidFill>
              </a:rPr>
              <a:t>VALUE CHAIN APPROACH</a:t>
            </a:r>
            <a:endParaRPr lang="es-ES" sz="2000" b="1" dirty="0">
              <a:solidFill>
                <a:schemeClr val="accent1">
                  <a:lumMod val="75000"/>
                </a:schemeClr>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
        <p:nvSpPr>
          <p:cNvPr id="10" name="TextBox 1"/>
          <p:cNvSpPr txBox="1"/>
          <p:nvPr/>
        </p:nvSpPr>
        <p:spPr>
          <a:xfrm>
            <a:off x="1477188" y="2677979"/>
            <a:ext cx="6018294" cy="461665"/>
          </a:xfrm>
          <a:prstGeom prst="rect">
            <a:avLst/>
          </a:prstGeom>
          <a:noFill/>
        </p:spPr>
        <p:txBody>
          <a:bodyPr wrap="none" rtlCol="0">
            <a:spAutoFit/>
          </a:bodyPr>
          <a:lstStyle/>
          <a:p>
            <a:r>
              <a:rPr lang="en-US" sz="2400" dirty="0" smtClean="0">
                <a:latin typeface="Helvetica"/>
              </a:rPr>
              <a:t>How we get such NANO-Enabled product?</a:t>
            </a:r>
          </a:p>
        </p:txBody>
      </p:sp>
      <p:sp>
        <p:nvSpPr>
          <p:cNvPr id="11" name="TextBox 19"/>
          <p:cNvSpPr txBox="1"/>
          <p:nvPr/>
        </p:nvSpPr>
        <p:spPr>
          <a:xfrm>
            <a:off x="672720" y="3513683"/>
            <a:ext cx="8359830" cy="461665"/>
          </a:xfrm>
          <a:prstGeom prst="rect">
            <a:avLst/>
          </a:prstGeom>
          <a:noFill/>
        </p:spPr>
        <p:txBody>
          <a:bodyPr wrap="none" rtlCol="0">
            <a:spAutoFit/>
          </a:bodyPr>
          <a:lstStyle/>
          <a:p>
            <a:r>
              <a:rPr lang="en-US" sz="2400" dirty="0" smtClean="0">
                <a:latin typeface="Helvetica"/>
              </a:rPr>
              <a:t>As for any other product: </a:t>
            </a:r>
            <a:r>
              <a:rPr lang="en-US" sz="2400" b="1" dirty="0" smtClean="0">
                <a:latin typeface="Helvetica"/>
              </a:rPr>
              <a:t>developing its Production Chain</a:t>
            </a:r>
          </a:p>
        </p:txBody>
      </p:sp>
      <p:sp>
        <p:nvSpPr>
          <p:cNvPr id="12" name="TextBox 8"/>
          <p:cNvSpPr txBox="1"/>
          <p:nvPr/>
        </p:nvSpPr>
        <p:spPr>
          <a:xfrm>
            <a:off x="672720" y="1024270"/>
            <a:ext cx="8026105" cy="1323439"/>
          </a:xfrm>
          <a:prstGeom prst="rect">
            <a:avLst/>
          </a:prstGeom>
          <a:noFill/>
        </p:spPr>
        <p:txBody>
          <a:bodyPr wrap="none" rtlCol="0">
            <a:spAutoFit/>
          </a:bodyPr>
          <a:lstStyle/>
          <a:p>
            <a:r>
              <a:rPr lang="en-US" sz="2000" dirty="0" smtClean="0">
                <a:latin typeface="Helvetica"/>
              </a:rPr>
              <a:t>That PRODUCT would be:</a:t>
            </a:r>
          </a:p>
          <a:p>
            <a:r>
              <a:rPr lang="en-US" sz="2000" dirty="0" smtClean="0">
                <a:latin typeface="Helvetica"/>
              </a:rPr>
              <a:t>-EFFICIENT, in terms of resources and energy consumption</a:t>
            </a:r>
          </a:p>
          <a:p>
            <a:r>
              <a:rPr lang="en-US" sz="2000" dirty="0" smtClean="0">
                <a:latin typeface="Helvetica"/>
              </a:rPr>
              <a:t>-SPECIALIZED, as it is the European Industry</a:t>
            </a:r>
          </a:p>
          <a:p>
            <a:r>
              <a:rPr lang="en-US" sz="2000" dirty="0" smtClean="0">
                <a:latin typeface="Helvetica"/>
              </a:rPr>
              <a:t>-SAFE, because we had the knowledge to make them safe by design</a:t>
            </a:r>
            <a:endParaRPr lang="en-US" sz="2000" dirty="0">
              <a:latin typeface="Helvetica"/>
            </a:endParaRPr>
          </a:p>
        </p:txBody>
      </p:sp>
      <p:grpSp>
        <p:nvGrpSpPr>
          <p:cNvPr id="23" name="Grupo 22"/>
          <p:cNvGrpSpPr/>
          <p:nvPr/>
        </p:nvGrpSpPr>
        <p:grpSpPr>
          <a:xfrm>
            <a:off x="1183859" y="4320045"/>
            <a:ext cx="6944500" cy="1765976"/>
            <a:chOff x="1183859" y="4320045"/>
            <a:chExt cx="6944500" cy="1765976"/>
          </a:xfrm>
        </p:grpSpPr>
        <p:sp>
          <p:nvSpPr>
            <p:cNvPr id="9" name="TextBox 16"/>
            <p:cNvSpPr txBox="1"/>
            <p:nvPr/>
          </p:nvSpPr>
          <p:spPr>
            <a:xfrm>
              <a:off x="5206540" y="5624356"/>
              <a:ext cx="2544386" cy="461665"/>
            </a:xfrm>
            <a:prstGeom prst="rect">
              <a:avLst/>
            </a:prstGeom>
            <a:noFill/>
          </p:spPr>
          <p:txBody>
            <a:bodyPr wrap="none" rtlCol="0">
              <a:spAutoFit/>
            </a:bodyPr>
            <a:lstStyle/>
            <a:p>
              <a:r>
                <a:rPr lang="en-US" sz="2400" b="1" dirty="0" smtClean="0">
                  <a:latin typeface="Helvetica"/>
                </a:rPr>
                <a:t>The PRODUCTS</a:t>
              </a:r>
              <a:endParaRPr lang="en-US" sz="2400" b="1" dirty="0">
                <a:latin typeface="Helvetica"/>
              </a:endParaRPr>
            </a:p>
          </p:txBody>
        </p:sp>
        <p:sp>
          <p:nvSpPr>
            <p:cNvPr id="13" name="Chord 28"/>
            <p:cNvSpPr/>
            <p:nvPr/>
          </p:nvSpPr>
          <p:spPr>
            <a:xfrm>
              <a:off x="1636132" y="4770265"/>
              <a:ext cx="808132" cy="808132"/>
            </a:xfrm>
            <a:prstGeom prst="chord">
              <a:avLst>
                <a:gd name="adj1" fmla="val 9810986"/>
                <a:gd name="adj2" fmla="val 100253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sp>
          <p:nvSpPr>
            <p:cNvPr id="14" name="TextBox 10"/>
            <p:cNvSpPr txBox="1"/>
            <p:nvPr/>
          </p:nvSpPr>
          <p:spPr>
            <a:xfrm>
              <a:off x="1183859" y="4320045"/>
              <a:ext cx="1519016" cy="461665"/>
            </a:xfrm>
            <a:prstGeom prst="rect">
              <a:avLst/>
            </a:prstGeom>
            <a:noFill/>
          </p:spPr>
          <p:txBody>
            <a:bodyPr wrap="none" rtlCol="0">
              <a:spAutoFit/>
            </a:bodyPr>
            <a:lstStyle/>
            <a:p>
              <a:r>
                <a:rPr lang="en-US" sz="2400" b="1" dirty="0" smtClean="0">
                  <a:latin typeface="Helvetica"/>
                </a:rPr>
                <a:t>Materials</a:t>
              </a:r>
              <a:endParaRPr lang="en-US" sz="2400" b="1" dirty="0">
                <a:latin typeface="Helvetica"/>
              </a:endParaRPr>
            </a:p>
          </p:txBody>
        </p:sp>
        <p:sp>
          <p:nvSpPr>
            <p:cNvPr id="15" name="Chord 27"/>
            <p:cNvSpPr/>
            <p:nvPr/>
          </p:nvSpPr>
          <p:spPr>
            <a:xfrm>
              <a:off x="3061588" y="4770265"/>
              <a:ext cx="808132" cy="808132"/>
            </a:xfrm>
            <a:prstGeom prst="chord">
              <a:avLst>
                <a:gd name="adj1" fmla="val 9810986"/>
                <a:gd name="adj2" fmla="val 100253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sp>
          <p:nvSpPr>
            <p:cNvPr id="16" name="TextBox 30"/>
            <p:cNvSpPr txBox="1"/>
            <p:nvPr/>
          </p:nvSpPr>
          <p:spPr>
            <a:xfrm>
              <a:off x="2887925" y="4320045"/>
              <a:ext cx="982661" cy="461665"/>
            </a:xfrm>
            <a:prstGeom prst="rect">
              <a:avLst/>
            </a:prstGeom>
            <a:noFill/>
          </p:spPr>
          <p:txBody>
            <a:bodyPr wrap="none" rtlCol="0">
              <a:spAutoFit/>
            </a:bodyPr>
            <a:lstStyle/>
            <a:p>
              <a:r>
                <a:rPr lang="en-US" sz="2400" b="1" dirty="0" smtClean="0">
                  <a:latin typeface="Helvetica"/>
                </a:rPr>
                <a:t>Tools</a:t>
              </a:r>
              <a:endParaRPr lang="en-US" sz="2400" b="1" dirty="0">
                <a:latin typeface="Helvetica"/>
              </a:endParaRPr>
            </a:p>
          </p:txBody>
        </p:sp>
        <p:sp>
          <p:nvSpPr>
            <p:cNvPr id="17" name="Chord 9"/>
            <p:cNvSpPr/>
            <p:nvPr/>
          </p:nvSpPr>
          <p:spPr>
            <a:xfrm>
              <a:off x="5912500" y="4783588"/>
              <a:ext cx="808132" cy="808132"/>
            </a:xfrm>
            <a:prstGeom prst="chord">
              <a:avLst>
                <a:gd name="adj1" fmla="val 9810986"/>
                <a:gd name="adj2" fmla="val 100253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sp>
          <p:nvSpPr>
            <p:cNvPr id="18" name="TextBox 31"/>
            <p:cNvSpPr txBox="1"/>
            <p:nvPr/>
          </p:nvSpPr>
          <p:spPr>
            <a:xfrm>
              <a:off x="5826208" y="4333368"/>
              <a:ext cx="1638790" cy="461665"/>
            </a:xfrm>
            <a:prstGeom prst="rect">
              <a:avLst/>
            </a:prstGeom>
            <a:noFill/>
          </p:spPr>
          <p:txBody>
            <a:bodyPr wrap="none" rtlCol="0">
              <a:spAutoFit/>
            </a:bodyPr>
            <a:lstStyle/>
            <a:p>
              <a:r>
                <a:rPr lang="en-US" sz="2400" b="1" dirty="0" smtClean="0">
                  <a:latin typeface="Helvetica"/>
                </a:rPr>
                <a:t>Assembly</a:t>
              </a:r>
              <a:endParaRPr lang="en-US" sz="2400" b="1" dirty="0">
                <a:latin typeface="Helvetica"/>
              </a:endParaRPr>
            </a:p>
          </p:txBody>
        </p:sp>
        <p:sp>
          <p:nvSpPr>
            <p:cNvPr id="19" name="Chord 26"/>
            <p:cNvSpPr/>
            <p:nvPr/>
          </p:nvSpPr>
          <p:spPr>
            <a:xfrm>
              <a:off x="4487044" y="4770265"/>
              <a:ext cx="808132" cy="808132"/>
            </a:xfrm>
            <a:prstGeom prst="chord">
              <a:avLst>
                <a:gd name="adj1" fmla="val 9810986"/>
                <a:gd name="adj2" fmla="val 100253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sp>
          <p:nvSpPr>
            <p:cNvPr id="20" name="TextBox 32"/>
            <p:cNvSpPr txBox="1"/>
            <p:nvPr/>
          </p:nvSpPr>
          <p:spPr>
            <a:xfrm>
              <a:off x="3869720" y="4320045"/>
              <a:ext cx="2065439" cy="461665"/>
            </a:xfrm>
            <a:prstGeom prst="rect">
              <a:avLst/>
            </a:prstGeom>
            <a:noFill/>
          </p:spPr>
          <p:txBody>
            <a:bodyPr wrap="none" rtlCol="0">
              <a:spAutoFit/>
            </a:bodyPr>
            <a:lstStyle/>
            <a:p>
              <a:r>
                <a:rPr lang="en-US" sz="2400" b="1" dirty="0" smtClean="0">
                  <a:latin typeface="Helvetica"/>
                </a:rPr>
                <a:t>Components</a:t>
              </a:r>
              <a:endParaRPr lang="en-US" sz="2400" b="1" dirty="0">
                <a:latin typeface="Helvetica"/>
              </a:endParaRPr>
            </a:p>
          </p:txBody>
        </p:sp>
        <p:sp>
          <p:nvSpPr>
            <p:cNvPr id="21" name="Rounded Rectangle 7"/>
            <p:cNvSpPr/>
            <p:nvPr/>
          </p:nvSpPr>
          <p:spPr>
            <a:xfrm>
              <a:off x="1554158" y="5174331"/>
              <a:ext cx="5941324" cy="184666"/>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1400" b="1" dirty="0" smtClean="0">
                  <a:solidFill>
                    <a:schemeClr val="tx1">
                      <a:lumMod val="75000"/>
                      <a:lumOff val="25000"/>
                    </a:schemeClr>
                  </a:solidFill>
                  <a:latin typeface="Helvetica"/>
                  <a:cs typeface="Helvetica"/>
                </a:rPr>
                <a:t>PRODUCTION CHAIN</a:t>
              </a:r>
              <a:endParaRPr lang="en-US" sz="1400" b="1" dirty="0">
                <a:solidFill>
                  <a:schemeClr val="tx1">
                    <a:lumMod val="75000"/>
                    <a:lumOff val="25000"/>
                  </a:schemeClr>
                </a:solidFill>
                <a:latin typeface="Helvetica"/>
                <a:cs typeface="Helvetica"/>
              </a:endParaRPr>
            </a:p>
          </p:txBody>
        </p:sp>
        <p:sp>
          <p:nvSpPr>
            <p:cNvPr id="22" name="Oval 17"/>
            <p:cNvSpPr/>
            <p:nvPr/>
          </p:nvSpPr>
          <p:spPr>
            <a:xfrm>
              <a:off x="7337958" y="4913330"/>
              <a:ext cx="790401" cy="79040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grpSp>
    </p:spTree>
    <p:extLst>
      <p:ext uri="{BB962C8B-B14F-4D97-AF65-F5344CB8AC3E}">
        <p14:creationId xmlns:p14="http://schemas.microsoft.com/office/powerpoint/2010/main" val="1391616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6 Rectángulo redondeado"/>
          <p:cNvSpPr/>
          <p:nvPr/>
        </p:nvSpPr>
        <p:spPr>
          <a:xfrm>
            <a:off x="315297" y="104391"/>
            <a:ext cx="513378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2" name="Título 1"/>
          <p:cNvSpPr>
            <a:spLocks noGrp="1"/>
          </p:cNvSpPr>
          <p:nvPr>
            <p:ph type="title"/>
          </p:nvPr>
        </p:nvSpPr>
        <p:spPr>
          <a:xfrm>
            <a:off x="447178" y="192772"/>
            <a:ext cx="4870020" cy="323355"/>
          </a:xfrm>
          <a:ln>
            <a:noFill/>
          </a:ln>
        </p:spPr>
        <p:txBody>
          <a:bodyPr>
            <a:normAutofit fontScale="90000"/>
          </a:bodyPr>
          <a:lstStyle/>
          <a:p>
            <a:pPr marL="66675" algn="r">
              <a:buClr>
                <a:srgbClr val="406596"/>
              </a:buClr>
              <a:buSzPct val="100000"/>
              <a:defRPr/>
            </a:pPr>
            <a:r>
              <a:rPr lang="en-US" sz="2000" b="1" dirty="0">
                <a:solidFill>
                  <a:srgbClr val="376BB4"/>
                </a:solidFill>
                <a:latin typeface="Arial" pitchFamily="34" charset="0"/>
                <a:ea typeface="ＭＳ Ｐゴシック" pitchFamily="34" charset="-128"/>
                <a:sym typeface="Arial Bold" charset="0"/>
              </a:rPr>
              <a:t>VC </a:t>
            </a:r>
            <a:r>
              <a:rPr lang="en-US" sz="2000" b="1" dirty="0" smtClean="0">
                <a:solidFill>
                  <a:srgbClr val="376BB4"/>
                </a:solidFill>
                <a:latin typeface="Arial" pitchFamily="34" charset="0"/>
                <a:ea typeface="ＭＳ Ｐゴシック" pitchFamily="34" charset="-128"/>
                <a:sym typeface="Arial Bold" charset="0"/>
              </a:rPr>
              <a:t>ROADMAP: </a:t>
            </a:r>
            <a:r>
              <a:rPr lang="en-US" sz="2000" b="1" dirty="0">
                <a:solidFill>
                  <a:srgbClr val="376BB4"/>
                </a:solidFill>
                <a:latin typeface="Arial" pitchFamily="34" charset="0"/>
                <a:ea typeface="ＭＳ Ｐゴシック" pitchFamily="34" charset="-128"/>
                <a:sym typeface="Arial Bold" charset="0"/>
              </a:rPr>
              <a:t>Results’ example </a:t>
            </a: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
        <p:nvSpPr>
          <p:cNvPr id="24" name="Marcador de número de diapositiva 3"/>
          <p:cNvSpPr txBox="1">
            <a:spLocks/>
          </p:cNvSpPr>
          <p:nvPr/>
        </p:nvSpPr>
        <p:spPr>
          <a:xfrm>
            <a:off x="7938852" y="6043631"/>
            <a:ext cx="609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112B7047-B961-D041-8F44-4659C6A0BDEE}" type="slidenum">
              <a:rPr lang="fi-FI" smtClean="0"/>
              <a:pPr/>
              <a:t>13</a:t>
            </a:fld>
            <a:endParaRPr lang="fi-FI"/>
          </a:p>
        </p:txBody>
      </p:sp>
      <p:pic>
        <p:nvPicPr>
          <p:cNvPr id="25" name="Imagen 24"/>
          <p:cNvPicPr>
            <a:picLocks noChangeAspect="1"/>
          </p:cNvPicPr>
          <p:nvPr/>
        </p:nvPicPr>
        <p:blipFill>
          <a:blip r:embed="rId3"/>
          <a:stretch>
            <a:fillRect/>
          </a:stretch>
        </p:blipFill>
        <p:spPr>
          <a:xfrm>
            <a:off x="1091714" y="1250459"/>
            <a:ext cx="6638726" cy="4996715"/>
          </a:xfrm>
          <a:prstGeom prst="rect">
            <a:avLst/>
          </a:prstGeom>
        </p:spPr>
      </p:pic>
      <p:cxnSp>
        <p:nvCxnSpPr>
          <p:cNvPr id="26" name="Conector recto de flecha 25"/>
          <p:cNvCxnSpPr/>
          <p:nvPr/>
        </p:nvCxnSpPr>
        <p:spPr>
          <a:xfrm flipH="1">
            <a:off x="861461" y="1790882"/>
            <a:ext cx="7506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CuadroTexto 26"/>
          <p:cNvSpPr txBox="1"/>
          <p:nvPr/>
        </p:nvSpPr>
        <p:spPr>
          <a:xfrm>
            <a:off x="20793" y="1362116"/>
            <a:ext cx="1010413" cy="523220"/>
          </a:xfrm>
          <a:prstGeom prst="rect">
            <a:avLst/>
          </a:prstGeom>
          <a:noFill/>
        </p:spPr>
        <p:txBody>
          <a:bodyPr wrap="square" rtlCol="0">
            <a:spAutoFit/>
          </a:bodyPr>
          <a:lstStyle/>
          <a:p>
            <a:r>
              <a:rPr lang="en-US" sz="1400" b="1" dirty="0" err="1" smtClean="0"/>
              <a:t>Adressed</a:t>
            </a:r>
            <a:r>
              <a:rPr lang="en-US" sz="1400" b="1" dirty="0" smtClean="0"/>
              <a:t> Products</a:t>
            </a:r>
            <a:endParaRPr lang="en-US" sz="1400" b="1" dirty="0"/>
          </a:p>
        </p:txBody>
      </p:sp>
      <p:cxnSp>
        <p:nvCxnSpPr>
          <p:cNvPr id="28" name="Conector recto de flecha 27"/>
          <p:cNvCxnSpPr/>
          <p:nvPr/>
        </p:nvCxnSpPr>
        <p:spPr>
          <a:xfrm>
            <a:off x="1428473" y="5800460"/>
            <a:ext cx="0" cy="6408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3"/>
          <p:cNvSpPr txBox="1"/>
          <p:nvPr/>
        </p:nvSpPr>
        <p:spPr>
          <a:xfrm>
            <a:off x="880448" y="6441263"/>
            <a:ext cx="1123950" cy="3095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t-IT" sz="1600" b="1" dirty="0" err="1">
                <a:solidFill>
                  <a:srgbClr val="FF0000"/>
                </a:solidFill>
                <a:latin typeface="+mj-lt"/>
              </a:rPr>
              <a:t>Timeline</a:t>
            </a:r>
            <a:endParaRPr lang="it-IT" sz="1600" b="1" dirty="0">
              <a:solidFill>
                <a:srgbClr val="FF0000"/>
              </a:solidFill>
              <a:latin typeface="+mj-lt"/>
            </a:endParaRPr>
          </a:p>
        </p:txBody>
      </p:sp>
      <p:cxnSp>
        <p:nvCxnSpPr>
          <p:cNvPr id="30" name="Conector recto de flecha 29"/>
          <p:cNvCxnSpPr/>
          <p:nvPr/>
        </p:nvCxnSpPr>
        <p:spPr>
          <a:xfrm>
            <a:off x="4133534" y="1674406"/>
            <a:ext cx="0" cy="6303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CuadroTexto 30"/>
          <p:cNvSpPr txBox="1"/>
          <p:nvPr/>
        </p:nvSpPr>
        <p:spPr>
          <a:xfrm>
            <a:off x="2817675" y="2320919"/>
            <a:ext cx="1908499" cy="307777"/>
          </a:xfrm>
          <a:prstGeom prst="rect">
            <a:avLst/>
          </a:prstGeom>
          <a:noFill/>
        </p:spPr>
        <p:txBody>
          <a:bodyPr wrap="square" rtlCol="0">
            <a:spAutoFit/>
          </a:bodyPr>
          <a:lstStyle/>
          <a:p>
            <a:pPr algn="ctr"/>
            <a:r>
              <a:rPr lang="en-US" sz="1400" b="1" dirty="0" smtClean="0"/>
              <a:t>Expected TRL</a:t>
            </a:r>
            <a:endParaRPr lang="en-US" sz="1400" b="1" dirty="0"/>
          </a:p>
        </p:txBody>
      </p:sp>
      <p:cxnSp>
        <p:nvCxnSpPr>
          <p:cNvPr id="32" name="Conector recto de flecha 31"/>
          <p:cNvCxnSpPr/>
          <p:nvPr/>
        </p:nvCxnSpPr>
        <p:spPr>
          <a:xfrm>
            <a:off x="3834447" y="6043631"/>
            <a:ext cx="0" cy="4582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TextBox 3"/>
          <p:cNvSpPr txBox="1"/>
          <p:nvPr/>
        </p:nvSpPr>
        <p:spPr>
          <a:xfrm>
            <a:off x="2753708" y="6408756"/>
            <a:ext cx="2161479" cy="3095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t-IT" sz="1600" b="1" dirty="0" smtClean="0">
                <a:solidFill>
                  <a:srgbClr val="FF0000"/>
                </a:solidFill>
                <a:latin typeface="+mj-lt"/>
              </a:rPr>
              <a:t>VC stage position</a:t>
            </a:r>
            <a:endParaRPr lang="it-IT" sz="1600" b="1" dirty="0">
              <a:solidFill>
                <a:srgbClr val="FF0000"/>
              </a:solidFill>
              <a:latin typeface="+mj-lt"/>
            </a:endParaRPr>
          </a:p>
        </p:txBody>
      </p:sp>
      <p:cxnSp>
        <p:nvCxnSpPr>
          <p:cNvPr id="34" name="Conector recto de flecha 33"/>
          <p:cNvCxnSpPr/>
          <p:nvPr/>
        </p:nvCxnSpPr>
        <p:spPr>
          <a:xfrm>
            <a:off x="7180396" y="2146946"/>
            <a:ext cx="75845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CuadroTexto 34"/>
          <p:cNvSpPr txBox="1"/>
          <p:nvPr/>
        </p:nvSpPr>
        <p:spPr>
          <a:xfrm>
            <a:off x="7826088" y="1885336"/>
            <a:ext cx="1205148" cy="523220"/>
          </a:xfrm>
          <a:prstGeom prst="rect">
            <a:avLst/>
          </a:prstGeom>
          <a:noFill/>
        </p:spPr>
        <p:txBody>
          <a:bodyPr wrap="square" rtlCol="0">
            <a:spAutoFit/>
          </a:bodyPr>
          <a:lstStyle/>
          <a:p>
            <a:r>
              <a:rPr lang="en-US" sz="1400" b="1" dirty="0" smtClean="0"/>
              <a:t>product categories</a:t>
            </a:r>
            <a:endParaRPr lang="en-US" sz="1400" b="1" dirty="0"/>
          </a:p>
        </p:txBody>
      </p:sp>
      <p:grpSp>
        <p:nvGrpSpPr>
          <p:cNvPr id="36" name="Grupo 35"/>
          <p:cNvGrpSpPr/>
          <p:nvPr/>
        </p:nvGrpSpPr>
        <p:grpSpPr>
          <a:xfrm>
            <a:off x="5813273" y="2420449"/>
            <a:ext cx="3330727" cy="3988307"/>
            <a:chOff x="5951621" y="2733168"/>
            <a:chExt cx="3330727" cy="3988307"/>
          </a:xfrm>
        </p:grpSpPr>
        <p:pic>
          <p:nvPicPr>
            <p:cNvPr id="37" name="Imagen 36"/>
            <p:cNvPicPr>
              <a:picLocks noChangeAspect="1"/>
            </p:cNvPicPr>
            <p:nvPr/>
          </p:nvPicPr>
          <p:blipFill rotWithShape="1">
            <a:blip r:embed="rId4"/>
            <a:srcRect l="33971" t="15916" r="35328" b="9957"/>
            <a:stretch/>
          </p:blipFill>
          <p:spPr>
            <a:xfrm>
              <a:off x="6344418" y="2733168"/>
              <a:ext cx="2937930" cy="3988307"/>
            </a:xfrm>
            <a:prstGeom prst="rect">
              <a:avLst/>
            </a:prstGeom>
          </p:spPr>
        </p:pic>
        <p:sp>
          <p:nvSpPr>
            <p:cNvPr id="38" name="Flecha derecha 37"/>
            <p:cNvSpPr/>
            <p:nvPr/>
          </p:nvSpPr>
          <p:spPr>
            <a:xfrm>
              <a:off x="5951621" y="4697678"/>
              <a:ext cx="465221" cy="3235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39" name="CuadroTexto 38"/>
          <p:cNvSpPr txBox="1"/>
          <p:nvPr/>
        </p:nvSpPr>
        <p:spPr>
          <a:xfrm>
            <a:off x="4296512" y="2290141"/>
            <a:ext cx="1748802" cy="369332"/>
          </a:xfrm>
          <a:prstGeom prst="rect">
            <a:avLst/>
          </a:prstGeom>
          <a:noFill/>
        </p:spPr>
        <p:txBody>
          <a:bodyPr wrap="square" rtlCol="0">
            <a:spAutoFit/>
          </a:bodyPr>
          <a:lstStyle/>
          <a:p>
            <a:pPr algn="ctr"/>
            <a:r>
              <a:rPr lang="es-ES" b="1" u="sng" dirty="0" err="1" smtClean="0"/>
              <a:t>Tech</a:t>
            </a:r>
            <a:r>
              <a:rPr lang="es-ES" b="1" u="sng" dirty="0" smtClean="0"/>
              <a:t>. </a:t>
            </a:r>
            <a:r>
              <a:rPr lang="es-ES" b="1" u="sng" dirty="0" err="1" smtClean="0"/>
              <a:t>actions</a:t>
            </a:r>
            <a:endParaRPr lang="es-ES" b="1" u="sng" dirty="0"/>
          </a:p>
        </p:txBody>
      </p:sp>
      <p:sp>
        <p:nvSpPr>
          <p:cNvPr id="40" name="Rectángulo 39"/>
          <p:cNvSpPr/>
          <p:nvPr/>
        </p:nvSpPr>
        <p:spPr>
          <a:xfrm>
            <a:off x="147526" y="633653"/>
            <a:ext cx="8584057" cy="587853"/>
          </a:xfrm>
          <a:prstGeom prst="rect">
            <a:avLst/>
          </a:prstGeom>
        </p:spPr>
        <p:txBody>
          <a:bodyPr wrap="square">
            <a:spAutoFit/>
          </a:bodyPr>
          <a:lstStyle/>
          <a:p>
            <a:pPr algn="just">
              <a:lnSpc>
                <a:spcPct val="115000"/>
              </a:lnSpc>
              <a:spcAft>
                <a:spcPts val="10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First </a:t>
            </a:r>
            <a:r>
              <a:rPr lang="en-GB" sz="1400" dirty="0">
                <a:latin typeface="Calibri" panose="020F0502020204030204" pitchFamily="34" charset="0"/>
                <a:ea typeface="Calibri" panose="020F0502020204030204" pitchFamily="34" charset="0"/>
                <a:cs typeface="Times New Roman" panose="02020603050405020304" pitchFamily="18" charset="0"/>
              </a:rPr>
              <a:t>identify priority </a:t>
            </a:r>
            <a:r>
              <a:rPr lang="en-GB" sz="1400" dirty="0" smtClean="0">
                <a:latin typeface="Calibri" panose="020F0502020204030204" pitchFamily="34" charset="0"/>
                <a:ea typeface="Calibri" panose="020F0502020204030204" pitchFamily="34" charset="0"/>
                <a:cs typeface="Times New Roman" panose="02020603050405020304" pitchFamily="18" charset="0"/>
              </a:rPr>
              <a:t>VC connected to most </a:t>
            </a:r>
            <a:r>
              <a:rPr lang="en-GB" sz="1400" dirty="0">
                <a:latin typeface="Calibri" panose="020F0502020204030204" pitchFamily="34" charset="0"/>
                <a:ea typeface="Calibri" panose="020F0502020204030204" pitchFamily="34" charset="0"/>
                <a:cs typeface="Times New Roman" panose="02020603050405020304" pitchFamily="18" charset="0"/>
              </a:rPr>
              <a:t>needed end-product and then breaks this into the required elements that can form the basis for deciding on investments and timeline for a successful implementation by industry.</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82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2"/>
          <p:cNvSpPr/>
          <p:nvPr/>
        </p:nvSpPr>
        <p:spPr>
          <a:xfrm rot="433348">
            <a:off x="3921364" y="5009640"/>
            <a:ext cx="636334" cy="511238"/>
          </a:xfrm>
          <a:prstGeom prst="ellipse">
            <a:avLst/>
          </a:prstGeom>
          <a:ln w="76200" cmpd="sng">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atin typeface="Helvetica"/>
            </a:endParaRPr>
          </a:p>
        </p:txBody>
      </p:sp>
      <p:pic>
        <p:nvPicPr>
          <p:cNvPr id="26" name="Picture 9"/>
          <p:cNvPicPr>
            <a:picLocks noChangeAspect="1"/>
          </p:cNvPicPr>
          <p:nvPr/>
        </p:nvPicPr>
        <p:blipFill>
          <a:blip r:embed="rId3"/>
          <a:stretch>
            <a:fillRect/>
          </a:stretch>
        </p:blipFill>
        <p:spPr>
          <a:xfrm>
            <a:off x="-425948" y="1274816"/>
            <a:ext cx="6914619" cy="5272027"/>
          </a:xfrm>
          <a:prstGeom prst="rect">
            <a:avLst/>
          </a:prstGeom>
        </p:spPr>
      </p:pic>
      <p:sp>
        <p:nvSpPr>
          <p:cNvPr id="6" name="TextBox 6"/>
          <p:cNvSpPr txBox="1"/>
          <p:nvPr/>
        </p:nvSpPr>
        <p:spPr>
          <a:xfrm>
            <a:off x="5064826" y="4975494"/>
            <a:ext cx="3531839" cy="923330"/>
          </a:xfrm>
          <a:prstGeom prst="rect">
            <a:avLst/>
          </a:prstGeom>
          <a:gradFill flip="none" rotWithShape="1">
            <a:gsLst>
              <a:gs pos="79000">
                <a:srgbClr val="FFFFFF"/>
              </a:gs>
              <a:gs pos="91000">
                <a:schemeClr val="bg1">
                  <a:alpha val="0"/>
                </a:schemeClr>
              </a:gs>
            </a:gsLst>
            <a:lin ang="600000" scaled="0"/>
            <a:tileRect/>
          </a:gradFill>
        </p:spPr>
        <p:txBody>
          <a:bodyPr wrap="square" rtlCol="0">
            <a:spAutoFit/>
          </a:bodyPr>
          <a:lstStyle/>
          <a:p>
            <a:r>
              <a:rPr lang="en-US" dirty="0" smtClean="0">
                <a:latin typeface="Helvetica"/>
              </a:rPr>
              <a:t>The focus is in providing the support to increase up to TRL 7, corresponding to pilot lines</a:t>
            </a:r>
          </a:p>
        </p:txBody>
      </p:sp>
      <p:sp>
        <p:nvSpPr>
          <p:cNvPr id="10" name="TextBox 13"/>
          <p:cNvSpPr txBox="1"/>
          <p:nvPr/>
        </p:nvSpPr>
        <p:spPr>
          <a:xfrm>
            <a:off x="4695432" y="905995"/>
            <a:ext cx="4060895" cy="1754326"/>
          </a:xfrm>
          <a:prstGeom prst="rect">
            <a:avLst/>
          </a:prstGeom>
          <a:gradFill flip="none" rotWithShape="1">
            <a:gsLst>
              <a:gs pos="29000">
                <a:schemeClr val="bg1">
                  <a:alpha val="0"/>
                </a:schemeClr>
              </a:gs>
              <a:gs pos="100000">
                <a:schemeClr val="bg1">
                  <a:lumMod val="95000"/>
                  <a:alpha val="0"/>
                </a:schemeClr>
              </a:gs>
              <a:gs pos="77000">
                <a:schemeClr val="bg1"/>
              </a:gs>
            </a:gsLst>
            <a:lin ang="17100000" scaled="0"/>
            <a:tileRect/>
          </a:gradFill>
        </p:spPr>
        <p:txBody>
          <a:bodyPr wrap="square" rtlCol="0">
            <a:spAutoFit/>
          </a:bodyPr>
          <a:lstStyle/>
          <a:p>
            <a:pPr algn="r"/>
            <a:r>
              <a:rPr lang="en-US" dirty="0" smtClean="0">
                <a:latin typeface="Helvetica"/>
              </a:rPr>
              <a:t>The complex structure of the whole value chain reflects the complexity of real problems.</a:t>
            </a:r>
          </a:p>
          <a:p>
            <a:pPr algn="r"/>
            <a:r>
              <a:rPr lang="en-US" b="1" dirty="0" smtClean="0">
                <a:latin typeface="Helvetica"/>
              </a:rPr>
              <a:t>A pilot production that do not arrive to a final product does not create a real economic growth.</a:t>
            </a:r>
          </a:p>
        </p:txBody>
      </p:sp>
      <p:sp>
        <p:nvSpPr>
          <p:cNvPr id="12" name="TextBox 10"/>
          <p:cNvSpPr txBox="1"/>
          <p:nvPr/>
        </p:nvSpPr>
        <p:spPr>
          <a:xfrm>
            <a:off x="5905783" y="3392940"/>
            <a:ext cx="2128503" cy="646331"/>
          </a:xfrm>
          <a:prstGeom prst="rect">
            <a:avLst/>
          </a:prstGeom>
          <a:noFill/>
        </p:spPr>
        <p:txBody>
          <a:bodyPr wrap="square" rtlCol="0">
            <a:spAutoFit/>
          </a:bodyPr>
          <a:lstStyle/>
          <a:p>
            <a:r>
              <a:rPr lang="en-US" dirty="0" smtClean="0">
                <a:latin typeface="Helvetica"/>
              </a:rPr>
              <a:t>FINAL PRODUCT AT PILOT LEVEL</a:t>
            </a:r>
            <a:endParaRPr lang="en-US" dirty="0">
              <a:latin typeface="Helvetica"/>
            </a:endParaRPr>
          </a:p>
        </p:txBody>
      </p:sp>
      <p:sp>
        <p:nvSpPr>
          <p:cNvPr id="17" name="16 Rectángulo redondeado"/>
          <p:cNvSpPr/>
          <p:nvPr/>
        </p:nvSpPr>
        <p:spPr>
          <a:xfrm>
            <a:off x="315297" y="233815"/>
            <a:ext cx="513378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9" name="Título 1"/>
          <p:cNvSpPr>
            <a:spLocks noGrp="1"/>
          </p:cNvSpPr>
          <p:nvPr>
            <p:ph type="title"/>
          </p:nvPr>
        </p:nvSpPr>
        <p:spPr>
          <a:xfrm>
            <a:off x="447178" y="320283"/>
            <a:ext cx="4870020" cy="323355"/>
          </a:xfrm>
          <a:ln>
            <a:noFill/>
          </a:ln>
        </p:spPr>
        <p:txBody>
          <a:bodyPr>
            <a:normAutofit fontScale="90000"/>
          </a:bodyPr>
          <a:lstStyle/>
          <a:p>
            <a:pPr algn="r"/>
            <a:r>
              <a:rPr lang="es-ES" sz="2000" b="1" dirty="0" smtClean="0">
                <a:solidFill>
                  <a:srgbClr val="376BB4"/>
                </a:solidFill>
              </a:rPr>
              <a:t>PILOT LINES</a:t>
            </a:r>
            <a:endParaRPr lang="es-ES" sz="2000" b="1" dirty="0">
              <a:solidFill>
                <a:srgbClr val="376BB4"/>
              </a:solidFill>
            </a:endParaRPr>
          </a:p>
        </p:txBody>
      </p:sp>
      <p:grpSp>
        <p:nvGrpSpPr>
          <p:cNvPr id="34" name="Grupo 33"/>
          <p:cNvGrpSpPr/>
          <p:nvPr/>
        </p:nvGrpSpPr>
        <p:grpSpPr>
          <a:xfrm>
            <a:off x="603587" y="2023037"/>
            <a:ext cx="5197236" cy="2764219"/>
            <a:chOff x="688647" y="2014158"/>
            <a:chExt cx="5197236" cy="2764219"/>
          </a:xfrm>
        </p:grpSpPr>
        <p:cxnSp>
          <p:nvCxnSpPr>
            <p:cNvPr id="21" name="Straight Arrow Connector 6"/>
            <p:cNvCxnSpPr/>
            <p:nvPr/>
          </p:nvCxnSpPr>
          <p:spPr>
            <a:xfrm flipV="1">
              <a:off x="4011896" y="3096261"/>
              <a:ext cx="0" cy="757441"/>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19"/>
            <p:cNvCxnSpPr/>
            <p:nvPr/>
          </p:nvCxnSpPr>
          <p:spPr>
            <a:xfrm flipV="1">
              <a:off x="3506779" y="3638736"/>
              <a:ext cx="0" cy="923364"/>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17"/>
            <p:cNvCxnSpPr/>
            <p:nvPr/>
          </p:nvCxnSpPr>
          <p:spPr>
            <a:xfrm flipV="1">
              <a:off x="1932945" y="3910830"/>
              <a:ext cx="0" cy="867547"/>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3" name="Freeform 14"/>
            <p:cNvSpPr/>
            <p:nvPr/>
          </p:nvSpPr>
          <p:spPr>
            <a:xfrm>
              <a:off x="688647" y="2014158"/>
              <a:ext cx="4585200" cy="1896672"/>
            </a:xfrm>
            <a:custGeom>
              <a:avLst/>
              <a:gdLst>
                <a:gd name="connsiteX0" fmla="*/ 3507957 w 5630493"/>
                <a:gd name="connsiteY0" fmla="*/ 0 h 2459911"/>
                <a:gd name="connsiteX1" fmla="*/ 0 w 5630493"/>
                <a:gd name="connsiteY1" fmla="*/ 417386 h 2459911"/>
                <a:gd name="connsiteX2" fmla="*/ 968019 w 5630493"/>
                <a:gd name="connsiteY2" fmla="*/ 2459911 h 2459911"/>
                <a:gd name="connsiteX3" fmla="*/ 5630493 w 5630493"/>
                <a:gd name="connsiteY3" fmla="*/ 1625140 h 2459911"/>
                <a:gd name="connsiteX4" fmla="*/ 3507957 w 5630493"/>
                <a:gd name="connsiteY4" fmla="*/ 0 h 24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0493" h="2459911">
                  <a:moveTo>
                    <a:pt x="3507957" y="0"/>
                  </a:moveTo>
                  <a:lnTo>
                    <a:pt x="0" y="417386"/>
                  </a:lnTo>
                  <a:lnTo>
                    <a:pt x="968019" y="2459911"/>
                  </a:lnTo>
                  <a:lnTo>
                    <a:pt x="5630493" y="1625140"/>
                  </a:lnTo>
                  <a:lnTo>
                    <a:pt x="3507957" y="0"/>
                  </a:lnTo>
                  <a:close/>
                </a:path>
              </a:pathLst>
            </a:custGeom>
            <a:noFill/>
            <a:ln w="38100" cmpd="sng">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Helvetica"/>
              </a:endParaRPr>
            </a:p>
          </p:txBody>
        </p:sp>
        <p:sp>
          <p:nvSpPr>
            <p:cNvPr id="11" name="Left Arrow 9"/>
            <p:cNvSpPr/>
            <p:nvPr/>
          </p:nvSpPr>
          <p:spPr>
            <a:xfrm rot="890864">
              <a:off x="5006279" y="3136399"/>
              <a:ext cx="879604" cy="565076"/>
            </a:xfrm>
            <a:prstGeom prst="leftArrow">
              <a:avLst/>
            </a:prstGeom>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atin typeface="Helvetica"/>
              </a:endParaRPr>
            </a:p>
          </p:txBody>
        </p:sp>
      </p:grpSp>
      <p:pic>
        <p:nvPicPr>
          <p:cNvPr id="35" name="Imagen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Tree>
    <p:extLst>
      <p:ext uri="{BB962C8B-B14F-4D97-AF65-F5344CB8AC3E}">
        <p14:creationId xmlns:p14="http://schemas.microsoft.com/office/powerpoint/2010/main" val="38331433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544" y="1196752"/>
            <a:ext cx="7799976" cy="648072"/>
          </a:xfrm>
        </p:spPr>
        <p:txBody>
          <a:bodyPr/>
          <a:lstStyle/>
          <a:p>
            <a:pPr algn="ctr"/>
            <a:r>
              <a:rPr lang="en-US" sz="2800" b="1" dirty="0"/>
              <a:t>European Pilot Production </a:t>
            </a:r>
            <a:r>
              <a:rPr lang="en-US" sz="2800" b="1" dirty="0" smtClean="0"/>
              <a:t>Network EPPN</a:t>
            </a:r>
            <a:endParaRPr lang="en-GB" sz="2800" b="1" dirty="0"/>
          </a:p>
        </p:txBody>
      </p:sp>
      <p:sp>
        <p:nvSpPr>
          <p:cNvPr id="2" name="TextBox 1"/>
          <p:cNvSpPr txBox="1"/>
          <p:nvPr/>
        </p:nvSpPr>
        <p:spPr>
          <a:xfrm>
            <a:off x="467544" y="1916832"/>
            <a:ext cx="8136904" cy="3970318"/>
          </a:xfrm>
          <a:prstGeom prst="rect">
            <a:avLst/>
          </a:prstGeom>
          <a:noFill/>
        </p:spPr>
        <p:txBody>
          <a:bodyPr wrap="square" rtlCol="0">
            <a:spAutoFit/>
          </a:bodyPr>
          <a:lstStyle/>
          <a:p>
            <a:r>
              <a:rPr lang="en-GB" dirty="0"/>
              <a:t>The European Pilot Production Network (EPPN) acts as </a:t>
            </a:r>
            <a:r>
              <a:rPr lang="en-GB" b="1" dirty="0"/>
              <a:t>coordination </a:t>
            </a:r>
            <a:r>
              <a:rPr lang="en-GB" b="1" dirty="0" smtClean="0"/>
              <a:t>and "bridging" platform </a:t>
            </a:r>
            <a:r>
              <a:rPr lang="en-GB" dirty="0"/>
              <a:t>in the area of nanotechnology and advanced materials </a:t>
            </a:r>
            <a:r>
              <a:rPr lang="en-GB" dirty="0" smtClean="0"/>
              <a:t>technology </a:t>
            </a:r>
            <a:r>
              <a:rPr lang="en-GB" dirty="0" err="1" smtClean="0"/>
              <a:t>upscaling</a:t>
            </a:r>
            <a:r>
              <a:rPr lang="en-GB" dirty="0" smtClean="0"/>
              <a:t> </a:t>
            </a:r>
            <a:r>
              <a:rPr lang="en-GB" dirty="0"/>
              <a:t>and pilot </a:t>
            </a:r>
            <a:r>
              <a:rPr lang="en-GB" dirty="0" smtClean="0"/>
              <a:t>production. </a:t>
            </a:r>
          </a:p>
          <a:p>
            <a:endParaRPr lang="en-GB" b="1" dirty="0" smtClean="0"/>
          </a:p>
          <a:p>
            <a:r>
              <a:rPr lang="en-GB" b="1" dirty="0" smtClean="0"/>
              <a:t>The </a:t>
            </a:r>
            <a:r>
              <a:rPr lang="en-GB" b="1" dirty="0"/>
              <a:t>overall objective </a:t>
            </a:r>
            <a:r>
              <a:rPr lang="en-GB" dirty="0"/>
              <a:t>of EPPN is to provide infrastructure and advisory services, </a:t>
            </a:r>
            <a:r>
              <a:rPr lang="en-GB" dirty="0" smtClean="0"/>
              <a:t>facilitate </a:t>
            </a:r>
            <a:r>
              <a:rPr lang="en-GB" dirty="0"/>
              <a:t>access for SME's and start-ups under favourable conditions, </a:t>
            </a:r>
            <a:r>
              <a:rPr lang="en-GB" dirty="0" smtClean="0"/>
              <a:t>and hereby </a:t>
            </a:r>
            <a:r>
              <a:rPr lang="en-GB" dirty="0"/>
              <a:t>maximise the impact of </a:t>
            </a:r>
            <a:r>
              <a:rPr lang="en-GB" dirty="0" smtClean="0"/>
              <a:t>these facilities.</a:t>
            </a:r>
            <a:endParaRPr lang="en-GB" dirty="0"/>
          </a:p>
          <a:p>
            <a:endParaRPr lang="en-GB" dirty="0" smtClean="0"/>
          </a:p>
          <a:p>
            <a:r>
              <a:rPr lang="en-GB" dirty="0" smtClean="0"/>
              <a:t>The </a:t>
            </a:r>
            <a:r>
              <a:rPr lang="en-GB" dirty="0"/>
              <a:t>initiative would also seek better </a:t>
            </a:r>
            <a:r>
              <a:rPr lang="en-GB" b="1" dirty="0"/>
              <a:t>coordination of innovation </a:t>
            </a:r>
            <a:endParaRPr lang="en-GB" b="1" dirty="0" smtClean="0"/>
          </a:p>
          <a:p>
            <a:r>
              <a:rPr lang="en-GB" b="1" dirty="0" smtClean="0"/>
              <a:t>programmes </a:t>
            </a:r>
            <a:r>
              <a:rPr lang="en-GB" b="1" dirty="0"/>
              <a:t>and </a:t>
            </a:r>
            <a:r>
              <a:rPr lang="en-GB" b="1" dirty="0" smtClean="0"/>
              <a:t>finance opportunities </a:t>
            </a:r>
            <a:r>
              <a:rPr lang="en-GB" dirty="0"/>
              <a:t>from H2020, regional and private sources, in order to maximise synergies and impact of the various investments</a:t>
            </a:r>
            <a:r>
              <a:rPr lang="en-GB" dirty="0" smtClean="0"/>
              <a:t>.</a:t>
            </a:r>
          </a:p>
          <a:p>
            <a:endParaRPr lang="en-GB" dirty="0" smtClean="0"/>
          </a:p>
          <a:p>
            <a:r>
              <a:rPr lang="en-GB" dirty="0" smtClean="0"/>
              <a:t>More information will soon be available via EPPN Webpage.</a:t>
            </a:r>
            <a:endParaRPr lang="en-GB" dirty="0" smtClean="0"/>
          </a:p>
        </p:txBody>
      </p:sp>
    </p:spTree>
    <p:extLst>
      <p:ext uri="{BB962C8B-B14F-4D97-AF65-F5344CB8AC3E}">
        <p14:creationId xmlns:p14="http://schemas.microsoft.com/office/powerpoint/2010/main" val="28664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162"/>
            <a:ext cx="8507288" cy="4590217"/>
          </a:xfrm>
        </p:spPr>
        <p:txBody>
          <a:bodyPr>
            <a:normAutofit fontScale="25000" lnSpcReduction="20000"/>
          </a:bodyPr>
          <a:lstStyle/>
          <a:p>
            <a:pPr marL="0" lvl="1" indent="0">
              <a:lnSpc>
                <a:spcPct val="120000"/>
              </a:lnSpc>
              <a:spcBef>
                <a:spcPts val="0"/>
              </a:spcBef>
              <a:buNone/>
            </a:pPr>
            <a:endParaRPr lang="en-GB" sz="3300" b="0" dirty="0" smtClean="0">
              <a:latin typeface="+mj-lt"/>
            </a:endParaRPr>
          </a:p>
          <a:p>
            <a:pPr marL="457200" lvl="1" indent="-457200">
              <a:lnSpc>
                <a:spcPct val="120000"/>
              </a:lnSpc>
              <a:spcBef>
                <a:spcPts val="0"/>
              </a:spcBef>
              <a:buFont typeface="Verdana" panose="020B0604030504040204" pitchFamily="34" charset="0"/>
              <a:buChar char="•"/>
            </a:pPr>
            <a:r>
              <a:rPr lang="en-GB" sz="7200" b="0" dirty="0" smtClean="0">
                <a:latin typeface="Arial" panose="020B0604020202020204" pitchFamily="34" charset="0"/>
                <a:cs typeface="Arial" panose="020B0604020202020204" pitchFamily="34" charset="0"/>
              </a:rPr>
              <a:t>Establish </a:t>
            </a:r>
            <a:r>
              <a:rPr lang="en-GB" sz="7200" b="0" dirty="0">
                <a:latin typeface="Arial" panose="020B0604020202020204" pitchFamily="34" charset="0"/>
                <a:cs typeface="Arial" panose="020B0604020202020204" pitchFamily="34" charset="0"/>
              </a:rPr>
              <a:t>future research and innovation needs.</a:t>
            </a:r>
          </a:p>
          <a:p>
            <a:pPr marL="457200" lvl="1" indent="-457200">
              <a:lnSpc>
                <a:spcPct val="120000"/>
              </a:lnSpc>
              <a:spcBef>
                <a:spcPts val="0"/>
              </a:spcBef>
              <a:buFont typeface="Verdana" panose="020B0604030504040204" pitchFamily="34" charset="0"/>
              <a:buChar char="•"/>
            </a:pPr>
            <a:r>
              <a:rPr lang="en-GB" sz="7200" b="0" dirty="0" smtClean="0">
                <a:latin typeface="Arial" panose="020B0604020202020204" pitchFamily="34" charset="0"/>
                <a:cs typeface="Arial" panose="020B0604020202020204" pitchFamily="34" charset="0"/>
              </a:rPr>
              <a:t>Coordinate </a:t>
            </a:r>
            <a:r>
              <a:rPr lang="en-GB" sz="7200" b="0" dirty="0">
                <a:latin typeface="Arial" panose="020B0604020202020204" pitchFamily="34" charset="0"/>
                <a:cs typeface="Arial" panose="020B0604020202020204" pitchFamily="34" charset="0"/>
              </a:rPr>
              <a:t>input to future research policy and innovation directions.</a:t>
            </a:r>
          </a:p>
          <a:p>
            <a:pPr marL="457200" lvl="1" indent="-457200">
              <a:lnSpc>
                <a:spcPct val="120000"/>
              </a:lnSpc>
              <a:spcBef>
                <a:spcPts val="0"/>
              </a:spcBef>
              <a:buFont typeface="Verdana" panose="020B0604030504040204" pitchFamily="34" charset="0"/>
              <a:buChar char="•"/>
            </a:pPr>
            <a:r>
              <a:rPr lang="en-GB" sz="7200" b="0" dirty="0">
                <a:latin typeface="Arial" panose="020B0604020202020204" pitchFamily="34" charset="0"/>
                <a:cs typeface="Arial" panose="020B0604020202020204" pitchFamily="34" charset="0"/>
              </a:rPr>
              <a:t>Identification and recommendation for strategy </a:t>
            </a:r>
            <a:r>
              <a:rPr lang="en-GB" sz="7200" b="0" dirty="0" smtClean="0">
                <a:latin typeface="Arial" panose="020B0604020202020204" pitchFamily="34" charset="0"/>
                <a:cs typeface="Arial" panose="020B0604020202020204" pitchFamily="34" charset="0"/>
              </a:rPr>
              <a:t>developments </a:t>
            </a:r>
            <a:r>
              <a:rPr lang="en-GB" sz="7200" b="0" dirty="0">
                <a:latin typeface="Arial" panose="020B0604020202020204" pitchFamily="34" charset="0"/>
                <a:cs typeface="Arial" panose="020B0604020202020204" pitchFamily="34" charset="0"/>
              </a:rPr>
              <a:t>at European, national and regional level, with particular focus on innovation barriers and the exploitation of pilot production </a:t>
            </a:r>
            <a:r>
              <a:rPr lang="en-GB" sz="7200" b="0" dirty="0" smtClean="0">
                <a:latin typeface="Arial" panose="020B0604020202020204" pitchFamily="34" charset="0"/>
                <a:cs typeface="Arial" panose="020B0604020202020204" pitchFamily="34" charset="0"/>
              </a:rPr>
              <a:t>facilities</a:t>
            </a:r>
            <a:endParaRPr lang="en-GB" sz="7200" b="0" dirty="0">
              <a:latin typeface="Arial" panose="020B0604020202020204" pitchFamily="34" charset="0"/>
              <a:cs typeface="Arial" panose="020B0604020202020204" pitchFamily="34" charset="0"/>
            </a:endParaRPr>
          </a:p>
          <a:p>
            <a:pPr marL="457200" lvl="1" indent="-457200">
              <a:lnSpc>
                <a:spcPct val="120000"/>
              </a:lnSpc>
              <a:spcBef>
                <a:spcPts val="0"/>
              </a:spcBef>
              <a:buFont typeface="Verdana" panose="020B0604030504040204" pitchFamily="34" charset="0"/>
              <a:buChar char="•"/>
            </a:pPr>
            <a:r>
              <a:rPr lang="en-GB" sz="7200" b="0" dirty="0">
                <a:latin typeface="Arial" panose="020B0604020202020204" pitchFamily="34" charset="0"/>
                <a:cs typeface="Arial" panose="020B0604020202020204" pitchFamily="34" charset="0"/>
              </a:rPr>
              <a:t>Explore Synergies with national, regional initiatives including RTD&amp;I Programming </a:t>
            </a:r>
            <a:r>
              <a:rPr lang="en-GB" sz="7200" b="0" dirty="0" smtClean="0">
                <a:latin typeface="Arial" panose="020B0604020202020204" pitchFamily="34" charset="0"/>
                <a:cs typeface="Arial" panose="020B0604020202020204" pitchFamily="34" charset="0"/>
              </a:rPr>
              <a:t>(smart </a:t>
            </a:r>
            <a:r>
              <a:rPr lang="en-GB" sz="7200" b="0" dirty="0">
                <a:latin typeface="Arial" panose="020B0604020202020204" pitchFamily="34" charset="0"/>
                <a:cs typeface="Arial" panose="020B0604020202020204" pitchFamily="34" charset="0"/>
              </a:rPr>
              <a:t>specialisation)</a:t>
            </a:r>
          </a:p>
          <a:p>
            <a:pPr marL="457200" lvl="1" indent="-457200">
              <a:lnSpc>
                <a:spcPct val="120000"/>
              </a:lnSpc>
              <a:spcBef>
                <a:spcPts val="0"/>
              </a:spcBef>
              <a:buFont typeface="Verdana" panose="020B0604030504040204" pitchFamily="34" charset="0"/>
              <a:buChar char="•"/>
            </a:pPr>
            <a:r>
              <a:rPr lang="en-GB" sz="7200" b="0" dirty="0">
                <a:latin typeface="Arial" panose="020B0604020202020204" pitchFamily="34" charset="0"/>
                <a:cs typeface="Arial" panose="020B0604020202020204" pitchFamily="34" charset="0"/>
              </a:rPr>
              <a:t>Establish </a:t>
            </a:r>
            <a:r>
              <a:rPr lang="en-GB" sz="7200" b="0" dirty="0" smtClean="0">
                <a:latin typeface="Arial" panose="020B0604020202020204" pitchFamily="34" charset="0"/>
                <a:cs typeface="Arial" panose="020B0604020202020204" pitchFamily="34" charset="0"/>
              </a:rPr>
              <a:t>national </a:t>
            </a:r>
            <a:r>
              <a:rPr lang="en-GB" sz="7200" b="0" dirty="0">
                <a:latin typeface="Arial" panose="020B0604020202020204" pitchFamily="34" charset="0"/>
                <a:cs typeface="Arial" panose="020B0604020202020204" pitchFamily="34" charset="0"/>
              </a:rPr>
              <a:t>and regional contacts </a:t>
            </a:r>
            <a:r>
              <a:rPr lang="en-GB" sz="7200" b="0" dirty="0" smtClean="0">
                <a:latin typeface="Arial" panose="020B0604020202020204" pitchFamily="34" charset="0"/>
                <a:cs typeface="Arial" panose="020B0604020202020204" pitchFamily="34" charset="0"/>
              </a:rPr>
              <a:t>with interest </a:t>
            </a:r>
            <a:r>
              <a:rPr lang="en-GB" sz="7200" b="0" dirty="0">
                <a:latin typeface="Arial" panose="020B0604020202020204" pitchFamily="34" charset="0"/>
                <a:cs typeface="Arial" panose="020B0604020202020204" pitchFamily="34" charset="0"/>
              </a:rPr>
              <a:t>to work with the EPPN</a:t>
            </a:r>
          </a:p>
          <a:p>
            <a:pPr marL="457200" lvl="1" indent="-457200">
              <a:lnSpc>
                <a:spcPct val="120000"/>
              </a:lnSpc>
              <a:spcBef>
                <a:spcPts val="0"/>
              </a:spcBef>
              <a:buFont typeface="Verdana" panose="020B0604030504040204" pitchFamily="34" charset="0"/>
              <a:buChar char="•"/>
            </a:pPr>
            <a:r>
              <a:rPr lang="en-GB" sz="7200" b="0" dirty="0">
                <a:latin typeface="Arial" panose="020B0604020202020204" pitchFamily="34" charset="0"/>
                <a:cs typeface="Arial" panose="020B0604020202020204" pitchFamily="34" charset="0"/>
              </a:rPr>
              <a:t>Establish contacts and monitor best international practices related to the pilot production facility </a:t>
            </a:r>
            <a:r>
              <a:rPr lang="en-GB" sz="7200" b="0" dirty="0" smtClean="0">
                <a:latin typeface="Arial" panose="020B0604020202020204" pitchFamily="34" charset="0"/>
                <a:cs typeface="Arial" panose="020B0604020202020204" pitchFamily="34" charset="0"/>
              </a:rPr>
              <a:t>development</a:t>
            </a:r>
            <a:endParaRPr lang="en-GB" sz="7200" b="0" dirty="0">
              <a:latin typeface="Arial" panose="020B0604020202020204" pitchFamily="34" charset="0"/>
              <a:cs typeface="Arial" panose="020B0604020202020204" pitchFamily="34" charset="0"/>
            </a:endParaRPr>
          </a:p>
          <a:p>
            <a:pPr marL="457200" lvl="1" indent="-457200">
              <a:lnSpc>
                <a:spcPct val="120000"/>
              </a:lnSpc>
              <a:spcBef>
                <a:spcPts val="0"/>
              </a:spcBef>
              <a:buFont typeface="Verdana" panose="020B0604030504040204" pitchFamily="34" charset="0"/>
              <a:buChar char="•"/>
            </a:pPr>
            <a:r>
              <a:rPr lang="en-GB" sz="7200" b="0" dirty="0">
                <a:latin typeface="Arial" panose="020B0604020202020204" pitchFamily="34" charset="0"/>
                <a:cs typeface="Arial" panose="020B0604020202020204" pitchFamily="34" charset="0"/>
              </a:rPr>
              <a:t>Establish Value Chain and Ecosystem development needs related to pilot plants and support further </a:t>
            </a:r>
            <a:r>
              <a:rPr lang="en-GB" sz="7200" b="0" dirty="0" smtClean="0">
                <a:latin typeface="Arial" panose="020B0604020202020204" pitchFamily="34" charset="0"/>
                <a:cs typeface="Arial" panose="020B0604020202020204" pitchFamily="34" charset="0"/>
              </a:rPr>
              <a:t>integration</a:t>
            </a:r>
          </a:p>
          <a:p>
            <a:pPr marL="0" lvl="1" indent="0">
              <a:lnSpc>
                <a:spcPct val="120000"/>
              </a:lnSpc>
              <a:spcBef>
                <a:spcPts val="0"/>
              </a:spcBef>
              <a:buNone/>
            </a:pPr>
            <a:endParaRPr lang="en-GB" sz="7200" dirty="0" smtClean="0">
              <a:latin typeface="Arial" panose="020B0604020202020204" pitchFamily="34" charset="0"/>
              <a:cs typeface="Arial" panose="020B0604020202020204" pitchFamily="34" charset="0"/>
            </a:endParaRPr>
          </a:p>
          <a:p>
            <a:pPr marL="0" lvl="1" indent="0">
              <a:lnSpc>
                <a:spcPct val="120000"/>
              </a:lnSpc>
              <a:spcBef>
                <a:spcPts val="0"/>
              </a:spcBef>
              <a:buNone/>
            </a:pPr>
            <a:endParaRPr lang="en-GB" sz="7200" b="0" dirty="0">
              <a:latin typeface="+mj-lt"/>
            </a:endParaRPr>
          </a:p>
        </p:txBody>
      </p:sp>
      <p:sp>
        <p:nvSpPr>
          <p:cNvPr id="5" name="Titel 4"/>
          <p:cNvSpPr>
            <a:spLocks noGrp="1"/>
          </p:cNvSpPr>
          <p:nvPr>
            <p:ph type="title"/>
          </p:nvPr>
        </p:nvSpPr>
        <p:spPr/>
        <p:txBody>
          <a:bodyPr/>
          <a:lstStyle/>
          <a:p>
            <a:r>
              <a:rPr lang="de-DE" sz="2800" b="1" dirty="0" smtClean="0"/>
              <a:t>EPPN at </a:t>
            </a:r>
            <a:r>
              <a:rPr lang="de-DE" sz="2800" b="1" dirty="0" err="1" smtClean="0"/>
              <a:t>work</a:t>
            </a:r>
            <a:endParaRPr lang="de-DE" sz="2800" b="1" dirty="0"/>
          </a:p>
        </p:txBody>
      </p:sp>
    </p:spTree>
    <p:extLst>
      <p:ext uri="{BB962C8B-B14F-4D97-AF65-F5344CB8AC3E}">
        <p14:creationId xmlns:p14="http://schemas.microsoft.com/office/powerpoint/2010/main" val="16808386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162"/>
            <a:ext cx="8507288" cy="4590217"/>
          </a:xfrm>
        </p:spPr>
        <p:txBody>
          <a:bodyPr>
            <a:normAutofit fontScale="77500" lnSpcReduction="20000"/>
          </a:bodyPr>
          <a:lstStyle/>
          <a:p>
            <a:pPr marL="0" lvl="1" indent="0">
              <a:lnSpc>
                <a:spcPct val="120000"/>
              </a:lnSpc>
              <a:spcBef>
                <a:spcPts val="0"/>
              </a:spcBef>
              <a:buNone/>
            </a:pPr>
            <a:r>
              <a:rPr lang="en-US" sz="3300" dirty="0">
                <a:latin typeface="+mj-lt"/>
              </a:rPr>
              <a:t>Session </a:t>
            </a:r>
            <a:r>
              <a:rPr lang="en-US" sz="3300" dirty="0" smtClean="0">
                <a:latin typeface="+mj-lt"/>
              </a:rPr>
              <a:t>14 							11.30-14.00 21th of June</a:t>
            </a:r>
            <a:endParaRPr lang="en-US" sz="3300" dirty="0">
              <a:latin typeface="+mj-lt"/>
            </a:endParaRPr>
          </a:p>
          <a:p>
            <a:pPr marL="0" lvl="1" indent="0">
              <a:lnSpc>
                <a:spcPct val="120000"/>
              </a:lnSpc>
              <a:spcBef>
                <a:spcPts val="0"/>
              </a:spcBef>
              <a:buNone/>
            </a:pPr>
            <a:r>
              <a:rPr lang="en-US" sz="3300" dirty="0">
                <a:latin typeface="+mj-lt"/>
              </a:rPr>
              <a:t>Pilot lines for industrial implementation</a:t>
            </a:r>
          </a:p>
          <a:p>
            <a:pPr marL="0" lvl="1" indent="0">
              <a:lnSpc>
                <a:spcPct val="120000"/>
              </a:lnSpc>
              <a:spcBef>
                <a:spcPts val="0"/>
              </a:spcBef>
              <a:buNone/>
            </a:pPr>
            <a:endParaRPr lang="en-US" sz="3300" dirty="0">
              <a:latin typeface="+mj-lt"/>
            </a:endParaRPr>
          </a:p>
          <a:p>
            <a:pPr marL="0" lvl="1" indent="0">
              <a:lnSpc>
                <a:spcPct val="120000"/>
              </a:lnSpc>
              <a:spcBef>
                <a:spcPts val="0"/>
              </a:spcBef>
              <a:buNone/>
            </a:pPr>
            <a:r>
              <a:rPr lang="en-US" sz="3300" dirty="0">
                <a:latin typeface="+mj-lt"/>
              </a:rPr>
              <a:t>This session will focus on pilot line activities as efficient catalysts for innovation. They open up the bottleneck and enable crossing of the valley of death between invention and market. In addition, Open Infrastructures bring together, integrate on European scale, and open up key national and regional research infrastructures to all European researchers, from both academia and industry, ensuring their optimal use and joint development.</a:t>
            </a:r>
            <a:endParaRPr lang="en-GB" sz="7200" dirty="0" smtClean="0">
              <a:latin typeface="Arial" panose="020B0604020202020204" pitchFamily="34" charset="0"/>
              <a:cs typeface="Arial" panose="020B0604020202020204" pitchFamily="34" charset="0"/>
            </a:endParaRPr>
          </a:p>
          <a:p>
            <a:pPr marL="0" lvl="1" indent="0">
              <a:lnSpc>
                <a:spcPct val="120000"/>
              </a:lnSpc>
              <a:spcBef>
                <a:spcPts val="0"/>
              </a:spcBef>
              <a:buNone/>
            </a:pPr>
            <a:endParaRPr lang="en-GB" sz="7200" b="0" dirty="0">
              <a:latin typeface="+mj-lt"/>
            </a:endParaRPr>
          </a:p>
        </p:txBody>
      </p:sp>
      <p:sp>
        <p:nvSpPr>
          <p:cNvPr id="5" name="Titel 4"/>
          <p:cNvSpPr>
            <a:spLocks noGrp="1"/>
          </p:cNvSpPr>
          <p:nvPr>
            <p:ph type="title"/>
          </p:nvPr>
        </p:nvSpPr>
        <p:spPr/>
        <p:txBody>
          <a:bodyPr/>
          <a:lstStyle/>
          <a:p>
            <a:r>
              <a:rPr lang="de-DE" sz="2800" b="1" dirty="0" err="1" smtClean="0"/>
              <a:t>Pilots</a:t>
            </a:r>
            <a:r>
              <a:rPr lang="de-DE" sz="2800" b="1" dirty="0" smtClean="0"/>
              <a:t> at </a:t>
            </a:r>
            <a:r>
              <a:rPr lang="de-DE" sz="2800" b="1" dirty="0" err="1" smtClean="0"/>
              <a:t>EuroNanoForum</a:t>
            </a:r>
            <a:r>
              <a:rPr lang="de-DE" sz="2800" b="1" dirty="0" smtClean="0"/>
              <a:t> 2017 Malta</a:t>
            </a:r>
            <a:endParaRPr lang="de-DE" sz="2800" b="1" dirty="0"/>
          </a:p>
        </p:txBody>
      </p:sp>
    </p:spTree>
    <p:extLst>
      <p:ext uri="{BB962C8B-B14F-4D97-AF65-F5344CB8AC3E}">
        <p14:creationId xmlns:p14="http://schemas.microsoft.com/office/powerpoint/2010/main" val="2246184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b="1" dirty="0" err="1" smtClean="0"/>
              <a:t>EuroNanoForum</a:t>
            </a:r>
            <a:endParaRPr lang="de-DE" sz="2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882" y="1525588"/>
            <a:ext cx="8108049" cy="458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2699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3"/>
          <p:cNvSpPr txBox="1">
            <a:spLocks/>
          </p:cNvSpPr>
          <p:nvPr/>
        </p:nvSpPr>
        <p:spPr>
          <a:xfrm>
            <a:off x="1433683" y="1391357"/>
            <a:ext cx="6601409" cy="206079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r>
              <a:rPr lang="fi-FI" dirty="0" smtClean="0">
                <a:solidFill>
                  <a:schemeClr val="accent1">
                    <a:lumMod val="75000"/>
                  </a:schemeClr>
                </a:solidFill>
              </a:rPr>
              <a:t>Thank you!</a:t>
            </a:r>
            <a:endParaRPr lang="fi-FI" dirty="0">
              <a:solidFill>
                <a:schemeClr val="accent1">
                  <a:lumMod val="75000"/>
                </a:schemeClr>
              </a:solidFill>
            </a:endParaRPr>
          </a:p>
        </p:txBody>
      </p:sp>
      <p:sp>
        <p:nvSpPr>
          <p:cNvPr id="4" name="4 Rectángulo"/>
          <p:cNvSpPr/>
          <p:nvPr/>
        </p:nvSpPr>
        <p:spPr>
          <a:xfrm>
            <a:off x="2448387" y="4853247"/>
            <a:ext cx="4572000" cy="969496"/>
          </a:xfrm>
          <a:prstGeom prst="rect">
            <a:avLst/>
          </a:prstGeom>
        </p:spPr>
        <p:txBody>
          <a:bodyPr>
            <a:spAutoFit/>
          </a:bodyPr>
          <a:lstStyle/>
          <a:p>
            <a:pPr algn="ctr"/>
            <a:r>
              <a:rPr lang="en-US" sz="1900" b="1" dirty="0" smtClean="0">
                <a:solidFill>
                  <a:schemeClr val="accent1">
                    <a:lumMod val="75000"/>
                  </a:schemeClr>
                </a:solidFill>
              </a:rPr>
              <a:t>Andrea E. Reinhardt</a:t>
            </a:r>
          </a:p>
          <a:p>
            <a:pPr algn="ctr"/>
            <a:r>
              <a:rPr lang="en-US" sz="1900" b="1" dirty="0" smtClean="0">
                <a:solidFill>
                  <a:schemeClr val="accent1">
                    <a:lumMod val="75000"/>
                  </a:schemeClr>
                </a:solidFill>
              </a:rPr>
              <a:t>Co-chair of </a:t>
            </a:r>
            <a:r>
              <a:rPr lang="en-US" sz="1900" b="1" dirty="0" err="1" smtClean="0">
                <a:solidFill>
                  <a:schemeClr val="accent1">
                    <a:lumMod val="75000"/>
                  </a:schemeClr>
                </a:solidFill>
              </a:rPr>
              <a:t>NANO</a:t>
            </a:r>
            <a:r>
              <a:rPr lang="en-US" sz="1900" b="1" i="1" dirty="0" err="1" smtClean="0">
                <a:solidFill>
                  <a:schemeClr val="accent1">
                    <a:lumMod val="75000"/>
                  </a:schemeClr>
                </a:solidFill>
              </a:rPr>
              <a:t>futures</a:t>
            </a:r>
            <a:r>
              <a:rPr lang="en-US" sz="1900" b="1" dirty="0" smtClean="0">
                <a:solidFill>
                  <a:schemeClr val="accent1">
                    <a:lumMod val="75000"/>
                  </a:schemeClr>
                </a:solidFill>
              </a:rPr>
              <a:t> ETIP</a:t>
            </a:r>
          </a:p>
          <a:p>
            <a:pPr algn="ctr"/>
            <a:r>
              <a:rPr lang="en-US" sz="1900" b="1" dirty="0" smtClean="0">
                <a:solidFill>
                  <a:schemeClr val="accent1">
                    <a:lumMod val="75000"/>
                  </a:schemeClr>
                </a:solidFill>
              </a:rPr>
              <a:t>reinhardt@nanofutures.info</a:t>
            </a:r>
          </a:p>
        </p:txBody>
      </p:sp>
      <p:grpSp>
        <p:nvGrpSpPr>
          <p:cNvPr id="5" name="Grupo 4"/>
          <p:cNvGrpSpPr/>
          <p:nvPr/>
        </p:nvGrpSpPr>
        <p:grpSpPr>
          <a:xfrm>
            <a:off x="1849289" y="2391092"/>
            <a:ext cx="5770196" cy="2123311"/>
            <a:chOff x="971380" y="1502313"/>
            <a:chExt cx="5569128" cy="1963901"/>
          </a:xfrm>
        </p:grpSpPr>
        <p:sp>
          <p:nvSpPr>
            <p:cNvPr id="6" name="Rectángulo 5"/>
            <p:cNvSpPr/>
            <p:nvPr/>
          </p:nvSpPr>
          <p:spPr>
            <a:xfrm>
              <a:off x="971380" y="1502313"/>
              <a:ext cx="5569128" cy="1963901"/>
            </a:xfrm>
            <a:prstGeom prst="rect">
              <a:avLst/>
            </a:prstGeom>
            <a:ln>
              <a:solidFill>
                <a:srgbClr val="376BB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solidFill>
                  <a:schemeClr val="accent1">
                    <a:lumMod val="75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53" y="1687892"/>
              <a:ext cx="1983934" cy="1596907"/>
            </a:xfrm>
            <a:prstGeom prst="rect">
              <a:avLst/>
            </a:prstGeom>
            <a:solidFill>
              <a:schemeClr val="bg1"/>
            </a:solidFill>
          </p:spPr>
        </p:pic>
        <p:sp>
          <p:nvSpPr>
            <p:cNvPr id="8" name="CuadroTexto 7"/>
            <p:cNvSpPr txBox="1"/>
            <p:nvPr/>
          </p:nvSpPr>
          <p:spPr>
            <a:xfrm>
              <a:off x="3259744" y="1502313"/>
              <a:ext cx="3280764" cy="1053278"/>
            </a:xfrm>
            <a:prstGeom prst="rect">
              <a:avLst/>
            </a:prstGeom>
            <a:noFill/>
          </p:spPr>
          <p:txBody>
            <a:bodyPr wrap="square" rtlCol="0">
              <a:spAutoFit/>
            </a:bodyPr>
            <a:lstStyle/>
            <a:p>
              <a:r>
                <a:rPr lang="es-ES" sz="2400" b="1" dirty="0" smtClean="0">
                  <a:ln w="0"/>
                  <a:solidFill>
                    <a:schemeClr val="accent1">
                      <a:lumMod val="75000"/>
                    </a:schemeClr>
                  </a:solidFill>
                  <a:hlinkClick r:id="rId4"/>
                </a:rPr>
                <a:t>www.nanofutures.eu</a:t>
              </a:r>
              <a:endParaRPr lang="es-ES" sz="2400" b="1" dirty="0" smtClean="0">
                <a:ln w="0"/>
                <a:solidFill>
                  <a:schemeClr val="accent1">
                    <a:lumMod val="75000"/>
                  </a:schemeClr>
                </a:solidFill>
              </a:endParaRPr>
            </a:p>
            <a:p>
              <a:endParaRPr lang="es-ES" sz="2400" b="1" dirty="0" smtClean="0">
                <a:ln w="0"/>
                <a:solidFill>
                  <a:schemeClr val="accent1">
                    <a:lumMod val="75000"/>
                  </a:schemeClr>
                </a:solidFill>
              </a:endParaRPr>
            </a:p>
            <a:p>
              <a:endParaRPr lang="es-ES" sz="200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9" name="Picture 6" descr="https://encrypted-tbn0.gstatic.com/images?q=tbn:ANd9GcR1r_wIrH8UC9KluhKpRcNRv_017kMS5I54JUq_lyiHW134ADma"/>
            <p:cNvPicPr>
              <a:picLocks noChangeAspect="1" noChangeArrowheads="1"/>
            </p:cNvPicPr>
            <p:nvPr/>
          </p:nvPicPr>
          <p:blipFill>
            <a:blip r:embed="rId5"/>
            <a:srcRect/>
            <a:stretch>
              <a:fillRect/>
            </a:stretch>
          </p:blipFill>
          <p:spPr bwMode="auto">
            <a:xfrm>
              <a:off x="3675550" y="2325085"/>
              <a:ext cx="639178" cy="639178"/>
            </a:xfrm>
            <a:prstGeom prst="rect">
              <a:avLst/>
            </a:prstGeom>
            <a:noFill/>
          </p:spPr>
        </p:pic>
        <p:sp>
          <p:nvSpPr>
            <p:cNvPr id="10" name="CuadroTexto 9"/>
            <p:cNvSpPr txBox="1"/>
            <p:nvPr/>
          </p:nvSpPr>
          <p:spPr>
            <a:xfrm>
              <a:off x="2974380" y="2976706"/>
              <a:ext cx="2142699" cy="369332"/>
            </a:xfrm>
            <a:prstGeom prst="rect">
              <a:avLst/>
            </a:prstGeom>
            <a:noFill/>
          </p:spPr>
          <p:txBody>
            <a:bodyPr wrap="square" rtlCol="0">
              <a:spAutoFit/>
            </a:bodyPr>
            <a:lstStyle/>
            <a:p>
              <a:pPr algn="ctr"/>
              <a:r>
                <a:rPr lang="es-ES" dirty="0" smtClean="0">
                  <a:ln w="0"/>
                  <a:solidFill>
                    <a:schemeClr val="accent1">
                      <a:lumMod val="75000"/>
                    </a:schemeClr>
                  </a:solidFill>
                </a:rPr>
                <a:t>@</a:t>
              </a:r>
              <a:r>
                <a:rPr lang="es-ES" dirty="0" err="1" smtClean="0">
                  <a:ln w="0"/>
                  <a:solidFill>
                    <a:schemeClr val="accent1">
                      <a:lumMod val="75000"/>
                    </a:schemeClr>
                  </a:solidFill>
                </a:rPr>
                <a:t>nanofutures</a:t>
              </a:r>
              <a:endParaRPr lang="es-ES" dirty="0">
                <a:ln w="0"/>
                <a:solidFill>
                  <a:schemeClr val="accent1">
                    <a:lumMod val="75000"/>
                  </a:schemeClr>
                </a:solidFill>
              </a:endParaRPr>
            </a:p>
          </p:txBody>
        </p:sp>
        <p:pic>
          <p:nvPicPr>
            <p:cNvPr id="11" name="Picture 8" descr="https://encrypted-tbn1.gstatic.com/images?q=tbn:ANd9GcSRSa0gl1-VH0iXzXIh0GYJv8KJ1MoBKerT6zFQcWhyGA3P7L4u9w"/>
            <p:cNvPicPr>
              <a:picLocks noChangeAspect="1" noChangeArrowheads="1"/>
            </p:cNvPicPr>
            <p:nvPr/>
          </p:nvPicPr>
          <p:blipFill>
            <a:blip r:embed="rId6"/>
            <a:srcRect/>
            <a:stretch>
              <a:fillRect/>
            </a:stretch>
          </p:blipFill>
          <p:spPr bwMode="auto">
            <a:xfrm>
              <a:off x="5130453" y="2343886"/>
              <a:ext cx="804863" cy="804863"/>
            </a:xfrm>
            <a:prstGeom prst="rect">
              <a:avLst/>
            </a:prstGeom>
            <a:noFill/>
          </p:spPr>
        </p:pic>
      </p:gr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Tree>
    <p:extLst>
      <p:ext uri="{BB962C8B-B14F-4D97-AF65-F5344CB8AC3E}">
        <p14:creationId xmlns:p14="http://schemas.microsoft.com/office/powerpoint/2010/main" val="2462046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162"/>
            <a:ext cx="8507288" cy="4590217"/>
          </a:xfrm>
        </p:spPr>
        <p:txBody>
          <a:bodyPr>
            <a:normAutofit/>
          </a:bodyPr>
          <a:lstStyle/>
          <a:p>
            <a:pPr marL="0" lvl="1" indent="0">
              <a:lnSpc>
                <a:spcPct val="120000"/>
              </a:lnSpc>
              <a:spcBef>
                <a:spcPts val="0"/>
              </a:spcBef>
              <a:buNone/>
            </a:pPr>
            <a:r>
              <a:rPr lang="en-US" sz="2400" dirty="0" smtClean="0">
                <a:latin typeface="+mj-lt"/>
              </a:rPr>
              <a:t>“</a:t>
            </a:r>
            <a:r>
              <a:rPr lang="en-US" sz="2400" dirty="0">
                <a:latin typeface="+mj-lt"/>
              </a:rPr>
              <a:t>A circular economy is an industrial economy that promotes greater resource productivity aiming to reduce waste and avoid pollution by design or intention….This is contrast to a linear economy which is a 'take, make, dispose' model of production</a:t>
            </a:r>
            <a:r>
              <a:rPr lang="en-US" sz="2400" dirty="0" smtClean="0">
                <a:latin typeface="+mj-lt"/>
              </a:rPr>
              <a:t>”</a:t>
            </a:r>
          </a:p>
          <a:p>
            <a:pPr marL="0" lvl="1" indent="0">
              <a:lnSpc>
                <a:spcPct val="120000"/>
              </a:lnSpc>
              <a:spcBef>
                <a:spcPts val="0"/>
              </a:spcBef>
              <a:buNone/>
            </a:pPr>
            <a:endParaRPr lang="en-US" sz="2400" b="0" dirty="0">
              <a:latin typeface="+mj-lt"/>
            </a:endParaRPr>
          </a:p>
          <a:p>
            <a:pPr marL="0" lvl="1" indent="0">
              <a:lnSpc>
                <a:spcPct val="120000"/>
              </a:lnSpc>
              <a:spcBef>
                <a:spcPts val="0"/>
              </a:spcBef>
              <a:buNone/>
            </a:pPr>
            <a:r>
              <a:rPr lang="en-US" sz="2400" dirty="0" err="1" smtClean="0">
                <a:latin typeface="+mj-lt"/>
              </a:rPr>
              <a:t>Nanofutures</a:t>
            </a:r>
            <a:r>
              <a:rPr lang="en-US" sz="2400" dirty="0" smtClean="0">
                <a:latin typeface="+mj-lt"/>
              </a:rPr>
              <a:t> is your tool to find partners and taking benefit from the latest research results in using nanotechnology to make circular economy efficient.</a:t>
            </a:r>
            <a:endParaRPr lang="en-GB" sz="2400" b="0" dirty="0">
              <a:latin typeface="+mj-lt"/>
            </a:endParaRPr>
          </a:p>
        </p:txBody>
      </p:sp>
      <p:sp>
        <p:nvSpPr>
          <p:cNvPr id="5" name="Titel 4"/>
          <p:cNvSpPr>
            <a:spLocks noGrp="1"/>
          </p:cNvSpPr>
          <p:nvPr>
            <p:ph type="title"/>
          </p:nvPr>
        </p:nvSpPr>
        <p:spPr/>
        <p:txBody>
          <a:bodyPr/>
          <a:lstStyle/>
          <a:p>
            <a:r>
              <a:rPr lang="de-DE" sz="2800" b="1" dirty="0" err="1" smtClean="0"/>
              <a:t>Circular</a:t>
            </a:r>
            <a:r>
              <a:rPr lang="de-DE" sz="2800" b="1" dirty="0" smtClean="0"/>
              <a:t> Economy </a:t>
            </a:r>
            <a:r>
              <a:rPr lang="de-DE" sz="2800" b="1" dirty="0" err="1" smtClean="0"/>
              <a:t>and</a:t>
            </a:r>
            <a:r>
              <a:rPr lang="de-DE" sz="2800" b="1" dirty="0" smtClean="0"/>
              <a:t> </a:t>
            </a:r>
            <a:r>
              <a:rPr lang="de-DE" sz="2800" b="1" dirty="0" err="1" smtClean="0"/>
              <a:t>Nanofutures</a:t>
            </a:r>
            <a:endParaRPr lang="de-DE" sz="2800" b="1" dirty="0"/>
          </a:p>
        </p:txBody>
      </p:sp>
    </p:spTree>
    <p:extLst>
      <p:ext uri="{BB962C8B-B14F-4D97-AF65-F5344CB8AC3E}">
        <p14:creationId xmlns:p14="http://schemas.microsoft.com/office/powerpoint/2010/main" val="10684166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162"/>
            <a:ext cx="8507288" cy="4590217"/>
          </a:xfrm>
        </p:spPr>
        <p:txBody>
          <a:bodyPr>
            <a:normAutofit fontScale="92500" lnSpcReduction="20000"/>
          </a:bodyPr>
          <a:lstStyle/>
          <a:p>
            <a:pPr marL="0" lvl="1" indent="0">
              <a:lnSpc>
                <a:spcPct val="120000"/>
              </a:lnSpc>
              <a:spcBef>
                <a:spcPts val="0"/>
              </a:spcBef>
              <a:buNone/>
            </a:pPr>
            <a:r>
              <a:rPr lang="en-US" sz="2400" dirty="0" smtClean="0">
                <a:latin typeface="+mj-lt"/>
              </a:rPr>
              <a:t>European Innovation Partnership:</a:t>
            </a:r>
          </a:p>
          <a:p>
            <a:pPr marL="0" lvl="1" indent="0">
              <a:lnSpc>
                <a:spcPct val="120000"/>
              </a:lnSpc>
              <a:spcBef>
                <a:spcPts val="0"/>
              </a:spcBef>
              <a:buNone/>
            </a:pPr>
            <a:r>
              <a:rPr lang="en-US" sz="2400" dirty="0" smtClean="0">
                <a:latin typeface="+mj-lt"/>
              </a:rPr>
              <a:t>Critical Raw Materials, their role in nanotechnology based value chains. Nanotechnology as a vehicle for substitution.</a:t>
            </a:r>
          </a:p>
          <a:p>
            <a:pPr marL="0" lvl="1" indent="0">
              <a:lnSpc>
                <a:spcPct val="120000"/>
              </a:lnSpc>
              <a:spcBef>
                <a:spcPts val="0"/>
              </a:spcBef>
              <a:buNone/>
            </a:pPr>
            <a:endParaRPr lang="en-US" sz="2400" b="0" dirty="0">
              <a:latin typeface="+mj-lt"/>
            </a:endParaRPr>
          </a:p>
          <a:p>
            <a:pPr marL="0" lvl="1" indent="0">
              <a:lnSpc>
                <a:spcPct val="120000"/>
              </a:lnSpc>
              <a:spcBef>
                <a:spcPts val="0"/>
              </a:spcBef>
              <a:buNone/>
            </a:pPr>
            <a:r>
              <a:rPr lang="en-US" sz="2400" dirty="0">
                <a:latin typeface="+mj-lt"/>
              </a:rPr>
              <a:t>RAWNANOVALUE will have a direct impact over the way that the EU industrial development of Nanotechnology is conceived, by ensuring that new EU Nanotechnology developments, Value Chain designs, EU roadmaps, and innovation solutions relaying on Nanotechnology, pay attention to a proper management and efficiency of the use of CRMs and incorporate the Circular Economy </a:t>
            </a:r>
            <a:r>
              <a:rPr lang="en-US" sz="2400" dirty="0" smtClean="0">
                <a:latin typeface="+mj-lt"/>
              </a:rPr>
              <a:t>basis </a:t>
            </a:r>
          </a:p>
          <a:p>
            <a:pPr marL="0" lvl="1" indent="0">
              <a:lnSpc>
                <a:spcPct val="120000"/>
              </a:lnSpc>
              <a:spcBef>
                <a:spcPts val="0"/>
              </a:spcBef>
              <a:buNone/>
            </a:pPr>
            <a:r>
              <a:rPr lang="en-US" sz="2400" dirty="0" smtClean="0">
                <a:latin typeface="+mj-lt"/>
              </a:rPr>
              <a:t>Contact</a:t>
            </a:r>
            <a:r>
              <a:rPr lang="en-US" sz="2400" dirty="0">
                <a:latin typeface="+mj-lt"/>
              </a:rPr>
              <a:t>: </a:t>
            </a:r>
            <a:r>
              <a:rPr lang="en-US" sz="2400" dirty="0" smtClean="0">
                <a:latin typeface="+mj-lt"/>
                <a:hlinkClick r:id="rId2"/>
              </a:rPr>
              <a:t>scuesta@ubu.es</a:t>
            </a:r>
            <a:endParaRPr lang="en-US" sz="2400" dirty="0" smtClean="0">
              <a:latin typeface="+mj-lt"/>
            </a:endParaRPr>
          </a:p>
          <a:p>
            <a:pPr marL="0" lvl="1" indent="0">
              <a:lnSpc>
                <a:spcPct val="120000"/>
              </a:lnSpc>
              <a:spcBef>
                <a:spcPts val="0"/>
              </a:spcBef>
              <a:buNone/>
            </a:pPr>
            <a:r>
              <a:rPr lang="en-US" sz="2400" dirty="0">
                <a:latin typeface="+mj-lt"/>
              </a:rPr>
              <a:t>http://www.nanofutures.info/groups</a:t>
            </a:r>
          </a:p>
          <a:p>
            <a:pPr marL="0" lvl="1" indent="0">
              <a:lnSpc>
                <a:spcPct val="120000"/>
              </a:lnSpc>
              <a:spcBef>
                <a:spcPts val="0"/>
              </a:spcBef>
              <a:buNone/>
            </a:pPr>
            <a:endParaRPr lang="en-US" sz="2400" dirty="0" smtClean="0">
              <a:latin typeface="+mj-lt"/>
            </a:endParaRPr>
          </a:p>
          <a:p>
            <a:pPr marL="0" lvl="1" indent="0">
              <a:lnSpc>
                <a:spcPct val="120000"/>
              </a:lnSpc>
              <a:spcBef>
                <a:spcPts val="0"/>
              </a:spcBef>
              <a:buNone/>
            </a:pPr>
            <a:endParaRPr lang="en-GB" sz="2400" b="0" dirty="0">
              <a:latin typeface="+mj-lt"/>
            </a:endParaRPr>
          </a:p>
        </p:txBody>
      </p:sp>
      <p:sp>
        <p:nvSpPr>
          <p:cNvPr id="5" name="Titel 4"/>
          <p:cNvSpPr>
            <a:spLocks noGrp="1"/>
          </p:cNvSpPr>
          <p:nvPr>
            <p:ph type="title"/>
          </p:nvPr>
        </p:nvSpPr>
        <p:spPr/>
        <p:txBody>
          <a:bodyPr/>
          <a:lstStyle/>
          <a:p>
            <a:r>
              <a:rPr lang="de-DE" sz="2800" b="1" dirty="0" smtClean="0"/>
              <a:t>RAW Nano Value</a:t>
            </a:r>
            <a:endParaRPr lang="de-DE" sz="2800" b="1" dirty="0"/>
          </a:p>
        </p:txBody>
      </p:sp>
    </p:spTree>
    <p:extLst>
      <p:ext uri="{BB962C8B-B14F-4D97-AF65-F5344CB8AC3E}">
        <p14:creationId xmlns:p14="http://schemas.microsoft.com/office/powerpoint/2010/main" val="41243503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4N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4" y="2841967"/>
            <a:ext cx="3038967" cy="1579463"/>
          </a:xfrm>
          <a:prstGeom prst="rect">
            <a:avLst/>
          </a:prstGeom>
        </p:spPr>
      </p:pic>
      <p:sp>
        <p:nvSpPr>
          <p:cNvPr id="14" name="Rectangle 13"/>
          <p:cNvSpPr/>
          <p:nvPr/>
        </p:nvSpPr>
        <p:spPr>
          <a:xfrm>
            <a:off x="6791145" y="6479245"/>
            <a:ext cx="2304000" cy="321605"/>
          </a:xfrm>
          <a:prstGeom prst="rect">
            <a:avLst/>
          </a:prstGeom>
          <a:solidFill>
            <a:srgbClr val="3D619B"/>
          </a:solidFill>
          <a:ln>
            <a:solidFill>
              <a:srgbClr val="3D61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ounded Rectangle 16"/>
          <p:cNvSpPr>
            <a:spLocks noChangeArrowheads="1"/>
          </p:cNvSpPr>
          <p:nvPr/>
        </p:nvSpPr>
        <p:spPr bwMode="auto">
          <a:xfrm>
            <a:off x="0" y="2491235"/>
            <a:ext cx="5560399" cy="468000"/>
          </a:xfrm>
          <a:prstGeom prst="roundRect">
            <a:avLst>
              <a:gd name="adj" fmla="val 16667"/>
            </a:avLst>
          </a:prstGeom>
          <a:solidFill>
            <a:srgbClr val="FFFFFF"/>
          </a:solidFill>
          <a:ln w="57150">
            <a:solidFill>
              <a:srgbClr val="3D619B"/>
            </a:solidFill>
            <a:round/>
            <a:headEnd/>
            <a:tailEnd/>
          </a:ln>
          <a:effectLst>
            <a:outerShdw dist="23000" dir="5400000" rotWithShape="0">
              <a:srgbClr val="808080">
                <a:alpha val="34999"/>
              </a:srgbClr>
            </a:outerShdw>
          </a:effectLst>
        </p:spPr>
        <p:txBody>
          <a:bodyPr anchor="ctr"/>
          <a:lstStyle/>
          <a:p>
            <a:pPr marL="66675" algn="r">
              <a:buClr>
                <a:srgbClr val="406596"/>
              </a:buClr>
              <a:buSzPct val="100000"/>
              <a:defRPr/>
            </a:pPr>
            <a:r>
              <a:rPr lang="en-US" sz="2300" b="1" dirty="0" err="1" smtClean="0">
                <a:solidFill>
                  <a:srgbClr val="000000"/>
                </a:solidFill>
                <a:latin typeface="Arial" pitchFamily="34" charset="0"/>
                <a:ea typeface="ＭＳ Ｐゴシック" pitchFamily="34" charset="-128"/>
                <a:cs typeface="+mn-cs"/>
                <a:sym typeface="Arial Bold" charset="0"/>
              </a:rPr>
              <a:t>NANO</a:t>
            </a:r>
            <a:r>
              <a:rPr lang="en-US" sz="2300" b="1" i="1" dirty="0" err="1" smtClean="0">
                <a:solidFill>
                  <a:srgbClr val="000000"/>
                </a:solidFill>
                <a:latin typeface="Arial" pitchFamily="34" charset="0"/>
                <a:ea typeface="ＭＳ Ｐゴシック" pitchFamily="34" charset="-128"/>
                <a:cs typeface="+mn-cs"/>
                <a:sym typeface="Arial Bold" charset="0"/>
              </a:rPr>
              <a:t>futures</a:t>
            </a:r>
            <a:r>
              <a:rPr lang="en-US" sz="2300" b="1" dirty="0" smtClean="0">
                <a:solidFill>
                  <a:srgbClr val="000000"/>
                </a:solidFill>
                <a:latin typeface="Arial" pitchFamily="34" charset="0"/>
                <a:ea typeface="ＭＳ Ｐゴシック" pitchFamily="34" charset="-128"/>
                <a:cs typeface="+mn-cs"/>
                <a:sym typeface="Arial Bold" charset="0"/>
              </a:rPr>
              <a:t> ETIP: brief introduction</a:t>
            </a:r>
            <a:endParaRPr lang="en-US" sz="2300" b="1" dirty="0">
              <a:solidFill>
                <a:srgbClr val="000000"/>
              </a:solidFill>
              <a:latin typeface="Arial" pitchFamily="34" charset="0"/>
              <a:ea typeface="ＭＳ Ｐゴシック" pitchFamily="34" charset="-128"/>
              <a:cs typeface="+mn-cs"/>
              <a:sym typeface="Arial Bold" charset="0"/>
            </a:endParaRPr>
          </a:p>
        </p:txBody>
      </p:sp>
      <p:sp>
        <p:nvSpPr>
          <p:cNvPr id="18" name="Rounded Rectangle 17"/>
          <p:cNvSpPr>
            <a:spLocks noChangeArrowheads="1"/>
          </p:cNvSpPr>
          <p:nvPr/>
        </p:nvSpPr>
        <p:spPr bwMode="auto">
          <a:xfrm>
            <a:off x="1" y="3135870"/>
            <a:ext cx="5560398" cy="478093"/>
          </a:xfrm>
          <a:prstGeom prst="roundRect">
            <a:avLst>
              <a:gd name="adj" fmla="val 16667"/>
            </a:avLst>
          </a:prstGeom>
          <a:solidFill>
            <a:srgbClr val="FFFFFF"/>
          </a:solidFill>
          <a:ln w="57150">
            <a:solidFill>
              <a:srgbClr val="376BB4"/>
            </a:solidFill>
            <a:round/>
            <a:headEnd/>
            <a:tailEnd/>
          </a:ln>
          <a:effectLst>
            <a:outerShdw dist="23000" dir="5400000" rotWithShape="0">
              <a:srgbClr val="808080">
                <a:alpha val="34999"/>
              </a:srgbClr>
            </a:outerShdw>
          </a:effectLst>
        </p:spPr>
        <p:txBody>
          <a:bodyPr anchor="ctr"/>
          <a:lstStyle/>
          <a:p>
            <a:pPr marL="66675" algn="r">
              <a:buClr>
                <a:srgbClr val="406596"/>
              </a:buClr>
              <a:buSzPct val="100000"/>
              <a:defRPr/>
            </a:pPr>
            <a:r>
              <a:rPr lang="en-US" sz="2300" b="1" dirty="0" smtClean="0">
                <a:solidFill>
                  <a:srgbClr val="000000"/>
                </a:solidFill>
                <a:latin typeface="Arial" pitchFamily="34" charset="0"/>
                <a:ea typeface="ＭＳ Ｐゴシック" pitchFamily="34" charset="-128"/>
                <a:sym typeface="Arial Bold" charset="0"/>
              </a:rPr>
              <a:t>Pilot lines </a:t>
            </a:r>
            <a:endParaRPr lang="en-US" sz="2300" b="1" dirty="0">
              <a:solidFill>
                <a:srgbClr val="000000"/>
              </a:solidFill>
              <a:latin typeface="Arial" pitchFamily="34" charset="0"/>
              <a:ea typeface="ＭＳ Ｐゴシック" pitchFamily="34" charset="-128"/>
              <a:sym typeface="Arial Bold" charset="0"/>
            </a:endParaRPr>
          </a:p>
        </p:txBody>
      </p:sp>
      <p:sp>
        <p:nvSpPr>
          <p:cNvPr id="19" name="Rounded Rectangle 18"/>
          <p:cNvSpPr>
            <a:spLocks noChangeArrowheads="1"/>
          </p:cNvSpPr>
          <p:nvPr/>
        </p:nvSpPr>
        <p:spPr bwMode="auto">
          <a:xfrm>
            <a:off x="1" y="3783697"/>
            <a:ext cx="5560398" cy="468000"/>
          </a:xfrm>
          <a:prstGeom prst="roundRect">
            <a:avLst>
              <a:gd name="adj" fmla="val 16667"/>
            </a:avLst>
          </a:prstGeom>
          <a:solidFill>
            <a:srgbClr val="FFFFFF"/>
          </a:solidFill>
          <a:ln w="57150">
            <a:solidFill>
              <a:srgbClr val="376BB4"/>
            </a:solidFill>
            <a:round/>
            <a:headEnd/>
            <a:tailEnd/>
          </a:ln>
          <a:effectLst>
            <a:outerShdw dist="23000" dir="5400000" rotWithShape="0">
              <a:srgbClr val="808080">
                <a:alpha val="34999"/>
              </a:srgbClr>
            </a:outerShdw>
          </a:effectLst>
        </p:spPr>
        <p:txBody>
          <a:bodyPr anchor="ctr"/>
          <a:lstStyle/>
          <a:p>
            <a:pPr marL="66675" algn="r">
              <a:buClr>
                <a:srgbClr val="406596"/>
              </a:buClr>
              <a:buSzPct val="100000"/>
              <a:defRPr/>
            </a:pPr>
            <a:r>
              <a:rPr lang="en-US" sz="2300" b="1" dirty="0" smtClean="0">
                <a:solidFill>
                  <a:srgbClr val="000000"/>
                </a:solidFill>
                <a:latin typeface="Arial" pitchFamily="34" charset="0"/>
                <a:ea typeface="ＭＳ Ｐゴシック" pitchFamily="34" charset="-128"/>
                <a:cs typeface="+mn-cs"/>
                <a:sym typeface="Arial Bold" charset="0"/>
              </a:rPr>
              <a:t>Cooperation and Growth </a:t>
            </a:r>
            <a:endParaRPr lang="en-US" sz="2300" b="1" dirty="0">
              <a:solidFill>
                <a:srgbClr val="000000"/>
              </a:solidFill>
              <a:latin typeface="Arial" pitchFamily="34" charset="0"/>
              <a:ea typeface="ＭＳ Ｐゴシック" pitchFamily="34" charset="-128"/>
              <a:cs typeface="+mn-cs"/>
              <a:sym typeface="Arial Bold" charset="0"/>
            </a:endParaRPr>
          </a:p>
        </p:txBody>
      </p:sp>
      <p:sp>
        <p:nvSpPr>
          <p:cNvPr id="20" name="Rounded Rectangle 19"/>
          <p:cNvSpPr>
            <a:spLocks noChangeArrowheads="1"/>
          </p:cNvSpPr>
          <p:nvPr/>
        </p:nvSpPr>
        <p:spPr bwMode="auto">
          <a:xfrm>
            <a:off x="1" y="4421430"/>
            <a:ext cx="5560398" cy="468000"/>
          </a:xfrm>
          <a:prstGeom prst="roundRect">
            <a:avLst>
              <a:gd name="adj" fmla="val 16667"/>
            </a:avLst>
          </a:prstGeom>
          <a:solidFill>
            <a:srgbClr val="FFFFFF"/>
          </a:solidFill>
          <a:ln w="57150">
            <a:solidFill>
              <a:srgbClr val="3D619B"/>
            </a:solidFill>
            <a:round/>
            <a:headEnd/>
            <a:tailEnd/>
          </a:ln>
          <a:effectLst>
            <a:outerShdw dist="23000" dir="5400000" rotWithShape="0">
              <a:srgbClr val="808080">
                <a:alpha val="34999"/>
              </a:srgbClr>
            </a:outerShdw>
          </a:effectLst>
        </p:spPr>
        <p:txBody>
          <a:bodyPr anchor="ctr"/>
          <a:lstStyle/>
          <a:p>
            <a:pPr marL="66675" algn="r">
              <a:buClr>
                <a:srgbClr val="406596"/>
              </a:buClr>
              <a:buSzPct val="100000"/>
              <a:defRPr/>
            </a:pPr>
            <a:r>
              <a:rPr lang="en-US" sz="2300" b="1" dirty="0" smtClean="0">
                <a:solidFill>
                  <a:srgbClr val="000000"/>
                </a:solidFill>
                <a:latin typeface="Arial" pitchFamily="34" charset="0"/>
                <a:ea typeface="ＭＳ Ｐゴシック" pitchFamily="34" charset="-128"/>
                <a:cs typeface="+mn-cs"/>
                <a:sym typeface="Arial Bold" charset="0"/>
              </a:rPr>
              <a:t>Q&amp;A</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Tree>
    <p:extLst>
      <p:ext uri="{BB962C8B-B14F-4D97-AF65-F5344CB8AC3E}">
        <p14:creationId xmlns:p14="http://schemas.microsoft.com/office/powerpoint/2010/main" val="25918946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73535" y="247390"/>
            <a:ext cx="4319752" cy="496289"/>
            <a:chOff x="173535" y="210065"/>
            <a:chExt cx="4319752" cy="496289"/>
          </a:xfrm>
        </p:grpSpPr>
        <p:sp>
          <p:nvSpPr>
            <p:cNvPr id="12" name="11 Rectángulo redondeado"/>
            <p:cNvSpPr/>
            <p:nvPr/>
          </p:nvSpPr>
          <p:spPr>
            <a:xfrm>
              <a:off x="173535" y="210065"/>
              <a:ext cx="431975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3" name="12 CuadroTexto"/>
            <p:cNvSpPr txBox="1"/>
            <p:nvPr/>
          </p:nvSpPr>
          <p:spPr>
            <a:xfrm>
              <a:off x="1705232" y="259493"/>
              <a:ext cx="2730843" cy="369332"/>
            </a:xfrm>
            <a:prstGeom prst="rect">
              <a:avLst/>
            </a:prstGeom>
            <a:noFill/>
            <a:ln>
              <a:noFill/>
            </a:ln>
          </p:spPr>
          <p:txBody>
            <a:bodyPr wrap="square" rtlCol="0">
              <a:spAutoFit/>
            </a:bodyPr>
            <a:lstStyle/>
            <a:p>
              <a:pPr algn="r"/>
              <a:r>
                <a:rPr lang="es-E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INTRODUCTION</a:t>
              </a:r>
              <a:endParaRPr lang="es-E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8411">
            <a:off x="374181" y="6216205"/>
            <a:ext cx="687533" cy="553409"/>
          </a:xfrm>
          <a:prstGeom prst="rect">
            <a:avLst/>
          </a:prstGeom>
          <a:solidFill>
            <a:schemeClr val="bg1"/>
          </a:solidFill>
        </p:spPr>
      </p:pic>
      <p:grpSp>
        <p:nvGrpSpPr>
          <p:cNvPr id="8" name="Grupo 7"/>
          <p:cNvGrpSpPr/>
          <p:nvPr/>
        </p:nvGrpSpPr>
        <p:grpSpPr>
          <a:xfrm>
            <a:off x="1052022" y="3260224"/>
            <a:ext cx="7502519" cy="1962416"/>
            <a:chOff x="388227" y="1277160"/>
            <a:chExt cx="8865154" cy="2935786"/>
          </a:xfrm>
        </p:grpSpPr>
        <p:pic>
          <p:nvPicPr>
            <p:cNvPr id="9" name="Picture 3" descr="4-ways-balance-job-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199" y="1277160"/>
              <a:ext cx="4401477" cy="2935786"/>
            </a:xfrm>
            <a:prstGeom prst="rect">
              <a:avLst/>
            </a:prstGeom>
          </p:spPr>
        </p:pic>
        <p:sp>
          <p:nvSpPr>
            <p:cNvPr id="10" name="TextBox 6"/>
            <p:cNvSpPr txBox="1"/>
            <p:nvPr/>
          </p:nvSpPr>
          <p:spPr>
            <a:xfrm>
              <a:off x="7002344" y="3208527"/>
              <a:ext cx="2251037" cy="400110"/>
            </a:xfrm>
            <a:prstGeom prst="rect">
              <a:avLst/>
            </a:prstGeom>
            <a:noFill/>
          </p:spPr>
          <p:txBody>
            <a:bodyPr wrap="none" rtlCol="0">
              <a:spAutoFit/>
            </a:bodyPr>
            <a:lstStyle/>
            <a:p>
              <a:r>
                <a:rPr lang="en-US" sz="2000" b="1" dirty="0" smtClean="0"/>
                <a:t>Deep Knowledge</a:t>
              </a:r>
              <a:endParaRPr lang="en-US" sz="2000" b="1" dirty="0"/>
            </a:p>
          </p:txBody>
        </p:sp>
        <p:sp>
          <p:nvSpPr>
            <p:cNvPr id="14" name="TextBox 7"/>
            <p:cNvSpPr txBox="1"/>
            <p:nvPr/>
          </p:nvSpPr>
          <p:spPr>
            <a:xfrm>
              <a:off x="388227" y="3551700"/>
              <a:ext cx="2294117" cy="400110"/>
            </a:xfrm>
            <a:prstGeom prst="rect">
              <a:avLst/>
            </a:prstGeom>
            <a:noFill/>
          </p:spPr>
          <p:txBody>
            <a:bodyPr wrap="none" rtlCol="0">
              <a:spAutoFit/>
            </a:bodyPr>
            <a:lstStyle/>
            <a:p>
              <a:pPr algn="r"/>
              <a:r>
                <a:rPr lang="en-US" sz="2000" b="1" dirty="0" smtClean="0"/>
                <a:t>Cost of Research</a:t>
              </a:r>
              <a:endParaRPr lang="en-US" sz="2000" b="1" dirty="0"/>
            </a:p>
          </p:txBody>
        </p:sp>
        <p:sp>
          <p:nvSpPr>
            <p:cNvPr id="15" name="TextBox 8"/>
            <p:cNvSpPr txBox="1"/>
            <p:nvPr/>
          </p:nvSpPr>
          <p:spPr>
            <a:xfrm>
              <a:off x="419880" y="1466904"/>
              <a:ext cx="2079841" cy="400110"/>
            </a:xfrm>
            <a:prstGeom prst="rect">
              <a:avLst/>
            </a:prstGeom>
            <a:noFill/>
          </p:spPr>
          <p:txBody>
            <a:bodyPr wrap="none" rtlCol="0">
              <a:spAutoFit/>
            </a:bodyPr>
            <a:lstStyle/>
            <a:p>
              <a:pPr algn="r"/>
              <a:r>
                <a:rPr lang="en-US" sz="2000" b="1" dirty="0" smtClean="0"/>
                <a:t>Industrial Profit</a:t>
              </a:r>
              <a:endParaRPr lang="en-US" sz="2000" b="1" dirty="0"/>
            </a:p>
          </p:txBody>
        </p:sp>
        <p:sp>
          <p:nvSpPr>
            <p:cNvPr id="16" name="TextBox 9"/>
            <p:cNvSpPr txBox="1"/>
            <p:nvPr/>
          </p:nvSpPr>
          <p:spPr>
            <a:xfrm>
              <a:off x="6986074" y="1822756"/>
              <a:ext cx="966931" cy="400110"/>
            </a:xfrm>
            <a:prstGeom prst="rect">
              <a:avLst/>
            </a:prstGeom>
            <a:noFill/>
          </p:spPr>
          <p:txBody>
            <a:bodyPr wrap="none" rtlCol="0">
              <a:spAutoFit/>
            </a:bodyPr>
            <a:lstStyle/>
            <a:p>
              <a:r>
                <a:rPr lang="en-US" sz="2000" b="1" dirty="0" smtClean="0"/>
                <a:t>Safety</a:t>
              </a:r>
              <a:endParaRPr lang="en-US" sz="2000" b="1" dirty="0"/>
            </a:p>
          </p:txBody>
        </p:sp>
        <p:sp>
          <p:nvSpPr>
            <p:cNvPr id="17" name="TextBox 10"/>
            <p:cNvSpPr txBox="1"/>
            <p:nvPr/>
          </p:nvSpPr>
          <p:spPr>
            <a:xfrm>
              <a:off x="7002344" y="2515641"/>
              <a:ext cx="1509773" cy="400110"/>
            </a:xfrm>
            <a:prstGeom prst="rect">
              <a:avLst/>
            </a:prstGeom>
            <a:noFill/>
          </p:spPr>
          <p:txBody>
            <a:bodyPr wrap="none" rtlCol="0">
              <a:spAutoFit/>
            </a:bodyPr>
            <a:lstStyle/>
            <a:p>
              <a:r>
                <a:rPr lang="en-US" sz="2000" b="1" dirty="0" smtClean="0"/>
                <a:t>Regulation</a:t>
              </a:r>
              <a:endParaRPr lang="en-US" sz="2000" b="1" dirty="0"/>
            </a:p>
          </p:txBody>
        </p:sp>
        <p:sp>
          <p:nvSpPr>
            <p:cNvPr id="18" name="TextBox 11"/>
            <p:cNvSpPr txBox="1"/>
            <p:nvPr/>
          </p:nvSpPr>
          <p:spPr>
            <a:xfrm>
              <a:off x="441353" y="2044507"/>
              <a:ext cx="2000846" cy="707886"/>
            </a:xfrm>
            <a:prstGeom prst="rect">
              <a:avLst/>
            </a:prstGeom>
            <a:noFill/>
          </p:spPr>
          <p:txBody>
            <a:bodyPr wrap="square" rtlCol="0">
              <a:spAutoFit/>
            </a:bodyPr>
            <a:lstStyle/>
            <a:p>
              <a:pPr algn="r"/>
              <a:r>
                <a:rPr lang="en-US" sz="2000" b="1" dirty="0" smtClean="0"/>
                <a:t>Quick access to Market</a:t>
              </a:r>
              <a:endParaRPr lang="en-US" sz="2000" b="1" dirty="0"/>
            </a:p>
          </p:txBody>
        </p:sp>
      </p:grpSp>
      <p:sp>
        <p:nvSpPr>
          <p:cNvPr id="19" name="16 Rectángulo"/>
          <p:cNvSpPr/>
          <p:nvPr/>
        </p:nvSpPr>
        <p:spPr>
          <a:xfrm>
            <a:off x="102040" y="828868"/>
            <a:ext cx="8782493" cy="1785104"/>
          </a:xfrm>
          <a:prstGeom prst="rect">
            <a:avLst/>
          </a:prstGeom>
        </p:spPr>
        <p:txBody>
          <a:bodyPr wrap="square">
            <a:spAutoFit/>
          </a:bodyPr>
          <a:lstStyle/>
          <a:p>
            <a:pPr algn="just">
              <a:buClr>
                <a:schemeClr val="tx1"/>
              </a:buClr>
            </a:pPr>
            <a:r>
              <a:rPr lang="en-GB" sz="2200" dirty="0" err="1" smtClean="0">
                <a:latin typeface="+mj-lt"/>
              </a:rPr>
              <a:t>NANO</a:t>
            </a:r>
            <a:r>
              <a:rPr lang="en-GB" sz="2200" i="1" dirty="0" err="1" smtClean="0">
                <a:latin typeface="+mj-lt"/>
              </a:rPr>
              <a:t>futures</a:t>
            </a:r>
            <a:r>
              <a:rPr lang="en-GB" sz="2200" dirty="0" smtClean="0">
                <a:latin typeface="+mj-lt"/>
              </a:rPr>
              <a:t> is the </a:t>
            </a:r>
            <a:r>
              <a:rPr lang="en-GB" sz="2200" b="1" dirty="0" smtClean="0">
                <a:latin typeface="+mj-lt"/>
              </a:rPr>
              <a:t>European Technology Integrating and Innovation Platform</a:t>
            </a:r>
            <a:r>
              <a:rPr lang="en-GB" sz="2200" dirty="0" smtClean="0">
                <a:latin typeface="+mj-lt"/>
              </a:rPr>
              <a:t> on nanotechnology</a:t>
            </a:r>
          </a:p>
          <a:p>
            <a:pPr algn="just">
              <a:buClr>
                <a:schemeClr val="tx1"/>
              </a:buClr>
            </a:pPr>
            <a:r>
              <a:rPr lang="en-GB" sz="2200" dirty="0" smtClean="0">
                <a:latin typeface="+mj-lt"/>
              </a:rPr>
              <a:t>Its main objective is to facilitate the </a:t>
            </a:r>
            <a:r>
              <a:rPr lang="en-GB" sz="2200" b="1" dirty="0" smtClean="0">
                <a:latin typeface="+mj-lt"/>
              </a:rPr>
              <a:t>nanotechnology development and commercialization</a:t>
            </a:r>
            <a:r>
              <a:rPr lang="en-GB" sz="2200" dirty="0" smtClean="0">
                <a:latin typeface="+mj-lt"/>
              </a:rPr>
              <a:t> by connecting </a:t>
            </a:r>
            <a:r>
              <a:rPr lang="en-GB" sz="2200" b="1" dirty="0" smtClean="0">
                <a:latin typeface="+mj-lt"/>
              </a:rPr>
              <a:t>all relevant nanotechnology stakeholders</a:t>
            </a:r>
            <a:r>
              <a:rPr lang="en-GB" sz="2200" dirty="0" smtClean="0">
                <a:latin typeface="+mj-lt"/>
              </a:rPr>
              <a:t> </a:t>
            </a:r>
          </a:p>
        </p:txBody>
      </p:sp>
      <p:sp>
        <p:nvSpPr>
          <p:cNvPr id="20" name="TextBox 5"/>
          <p:cNvSpPr txBox="1"/>
          <p:nvPr/>
        </p:nvSpPr>
        <p:spPr>
          <a:xfrm>
            <a:off x="173535" y="2767176"/>
            <a:ext cx="8970465" cy="769441"/>
          </a:xfrm>
          <a:prstGeom prst="rect">
            <a:avLst/>
          </a:prstGeom>
          <a:noFill/>
        </p:spPr>
        <p:txBody>
          <a:bodyPr wrap="square" rtlCol="0">
            <a:spAutoFit/>
          </a:bodyPr>
          <a:lstStyle/>
          <a:p>
            <a:pPr algn="ctr"/>
            <a:r>
              <a:rPr lang="en-US" sz="2200" dirty="0" smtClean="0">
                <a:solidFill>
                  <a:srgbClr val="376BB4"/>
                </a:solidFill>
              </a:rPr>
              <a:t>It fosters a responsible development of the Nanotechnologies by balancing:</a:t>
            </a:r>
          </a:p>
        </p:txBody>
      </p:sp>
      <p:sp>
        <p:nvSpPr>
          <p:cNvPr id="3" name="Rectángulo 2"/>
          <p:cNvSpPr/>
          <p:nvPr/>
        </p:nvSpPr>
        <p:spPr>
          <a:xfrm>
            <a:off x="645049" y="5296990"/>
            <a:ext cx="8498951" cy="369332"/>
          </a:xfrm>
          <a:prstGeom prst="rect">
            <a:avLst/>
          </a:prstGeom>
        </p:spPr>
        <p:txBody>
          <a:bodyPr wrap="square">
            <a:spAutoFit/>
          </a:bodyPr>
          <a:lstStyle/>
          <a:p>
            <a:pPr algn="ctr"/>
            <a:r>
              <a:rPr lang="en-US" dirty="0">
                <a:solidFill>
                  <a:srgbClr val="376BB4"/>
                </a:solidFill>
              </a:rPr>
              <a:t>All the main actors need to be involved in </a:t>
            </a:r>
            <a:r>
              <a:rPr lang="en-US" dirty="0" smtClean="0">
                <a:solidFill>
                  <a:srgbClr val="376BB4"/>
                </a:solidFill>
              </a:rPr>
              <a:t>this process for tracing </a:t>
            </a:r>
            <a:r>
              <a:rPr lang="en-US" dirty="0">
                <a:solidFill>
                  <a:srgbClr val="376BB4"/>
                </a:solidFill>
              </a:rPr>
              <a:t>a Roadmap</a:t>
            </a:r>
          </a:p>
        </p:txBody>
      </p:sp>
      <p:sp>
        <p:nvSpPr>
          <p:cNvPr id="21" name="Oval 1"/>
          <p:cNvSpPr/>
          <p:nvPr/>
        </p:nvSpPr>
        <p:spPr>
          <a:xfrm>
            <a:off x="1985732" y="5816010"/>
            <a:ext cx="1776040" cy="765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mj-lt"/>
              </a:rPr>
              <a:t>Companies, Industrial Clusters, </a:t>
            </a:r>
            <a:r>
              <a:rPr lang="en-US" sz="1400" dirty="0" smtClean="0"/>
              <a:t>…</a:t>
            </a:r>
            <a:endParaRPr lang="en-US" sz="1400" dirty="0"/>
          </a:p>
        </p:txBody>
      </p:sp>
      <p:sp>
        <p:nvSpPr>
          <p:cNvPr id="22" name="Oval 13"/>
          <p:cNvSpPr/>
          <p:nvPr/>
        </p:nvSpPr>
        <p:spPr>
          <a:xfrm>
            <a:off x="4072650" y="5784927"/>
            <a:ext cx="1776040" cy="817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mj-lt"/>
              </a:rPr>
              <a:t>Research&amp; Institutions and HE</a:t>
            </a:r>
            <a:endParaRPr lang="en-US" sz="1400" dirty="0">
              <a:latin typeface="+mj-lt"/>
            </a:endParaRPr>
          </a:p>
        </p:txBody>
      </p:sp>
      <p:sp>
        <p:nvSpPr>
          <p:cNvPr id="23" name="Oval 14"/>
          <p:cNvSpPr/>
          <p:nvPr/>
        </p:nvSpPr>
        <p:spPr>
          <a:xfrm>
            <a:off x="6083359" y="5774105"/>
            <a:ext cx="1776040" cy="736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400" dirty="0" smtClean="0">
                <a:latin typeface="+mj-lt"/>
              </a:rPr>
              <a:t>Policy Makers, Governments…</a:t>
            </a:r>
            <a:endParaRPr lang="en-US" sz="1400" dirty="0">
              <a:latin typeface="+mj-lt"/>
            </a:endParaRPr>
          </a:p>
        </p:txBody>
      </p:sp>
    </p:spTree>
    <p:extLst>
      <p:ext uri="{BB962C8B-B14F-4D97-AF65-F5344CB8AC3E}">
        <p14:creationId xmlns:p14="http://schemas.microsoft.com/office/powerpoint/2010/main" val="4204417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853" y="1518878"/>
            <a:ext cx="6564573" cy="4475146"/>
          </a:xfrm>
          <a:prstGeom prst="rect">
            <a:avLst/>
          </a:prstGeom>
        </p:spPr>
      </p:pic>
      <p:sp>
        <p:nvSpPr>
          <p:cNvPr id="10" name="Rectángulo 9"/>
          <p:cNvSpPr/>
          <p:nvPr/>
        </p:nvSpPr>
        <p:spPr>
          <a:xfrm>
            <a:off x="-65065" y="926315"/>
            <a:ext cx="9116704" cy="384721"/>
          </a:xfrm>
          <a:prstGeom prst="rect">
            <a:avLst/>
          </a:prstGeom>
        </p:spPr>
        <p:txBody>
          <a:bodyPr wrap="square">
            <a:spAutoFit/>
          </a:bodyPr>
          <a:lstStyle/>
          <a:p>
            <a:pPr algn="ctr"/>
            <a:r>
              <a:rPr lang="en-US" sz="1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 community has now more than 1100 members from 60 different countries.</a:t>
            </a:r>
            <a:endParaRPr lang="en-US" sz="1900" dirty="0">
              <a:latin typeface="Arial" panose="020B0604020202020204" pitchFamily="34" charset="0"/>
              <a:cs typeface="Arial" panose="020B0604020202020204" pitchFamily="34" charset="0"/>
            </a:endParaRPr>
          </a:p>
        </p:txBody>
      </p:sp>
      <p:grpSp>
        <p:nvGrpSpPr>
          <p:cNvPr id="11" name="10 Grupo"/>
          <p:cNvGrpSpPr/>
          <p:nvPr/>
        </p:nvGrpSpPr>
        <p:grpSpPr>
          <a:xfrm>
            <a:off x="173535" y="247390"/>
            <a:ext cx="4319752" cy="496289"/>
            <a:chOff x="173535" y="210065"/>
            <a:chExt cx="4319752" cy="496289"/>
          </a:xfrm>
        </p:grpSpPr>
        <p:sp>
          <p:nvSpPr>
            <p:cNvPr id="12" name="11 Rectángulo redondeado"/>
            <p:cNvSpPr/>
            <p:nvPr/>
          </p:nvSpPr>
          <p:spPr>
            <a:xfrm>
              <a:off x="173535" y="210065"/>
              <a:ext cx="431975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3" name="12 CuadroTexto"/>
            <p:cNvSpPr txBox="1"/>
            <p:nvPr/>
          </p:nvSpPr>
          <p:spPr>
            <a:xfrm>
              <a:off x="1705232" y="259493"/>
              <a:ext cx="2730843" cy="369332"/>
            </a:xfrm>
            <a:prstGeom prst="rect">
              <a:avLst/>
            </a:prstGeom>
            <a:noFill/>
            <a:ln>
              <a:noFill/>
            </a:ln>
          </p:spPr>
          <p:txBody>
            <a:bodyPr wrap="square" rtlCol="0">
              <a:spAutoFit/>
            </a:bodyPr>
            <a:lstStyle/>
            <a:p>
              <a:pPr algn="r"/>
              <a:r>
                <a:rPr lang="es-E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INTRODUCTION</a:t>
              </a:r>
              <a:endParaRPr lang="es-E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
        <p:nvSpPr>
          <p:cNvPr id="2" name="Rectángulo 1"/>
          <p:cNvSpPr/>
          <p:nvPr/>
        </p:nvSpPr>
        <p:spPr>
          <a:xfrm>
            <a:off x="1251285" y="6118100"/>
            <a:ext cx="7483642" cy="369332"/>
          </a:xfrm>
          <a:prstGeom prst="rect">
            <a:avLst/>
          </a:prstGeom>
        </p:spPr>
        <p:txBody>
          <a:bodyPr wrap="square">
            <a:spAutoFit/>
          </a:bodyPr>
          <a:lstStyle/>
          <a:p>
            <a:r>
              <a:rPr lang="en-GB" dirty="0">
                <a:solidFill>
                  <a:srgbClr val="000000"/>
                </a:solidFill>
                <a:latin typeface="Arial" panose="020B0604020202020204" pitchFamily="34" charset="0"/>
                <a:cs typeface="Arial" panose="020B0604020202020204" pitchFamily="34" charset="0"/>
              </a:rPr>
              <a:t>~35% of them are from industry and industry associations</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9400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120192" y="845451"/>
            <a:ext cx="7089253" cy="4571999"/>
            <a:chOff x="771856" y="1276065"/>
            <a:chExt cx="7089253" cy="4571999"/>
          </a:xfrm>
        </p:grpSpPr>
        <p:graphicFrame>
          <p:nvGraphicFramePr>
            <p:cNvPr id="5" name="Diagrama 4"/>
            <p:cNvGraphicFramePr/>
            <p:nvPr>
              <p:extLst>
                <p:ext uri="{D42A27DB-BD31-4B8C-83A1-F6EECF244321}">
                  <p14:modId xmlns:p14="http://schemas.microsoft.com/office/powerpoint/2010/main" val="2416635410"/>
                </p:ext>
              </p:extLst>
            </p:nvPr>
          </p:nvGraphicFramePr>
          <p:xfrm>
            <a:off x="771856" y="1276065"/>
            <a:ext cx="7089253"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9400" y="3196947"/>
              <a:ext cx="928813" cy="747620"/>
            </a:xfrm>
            <a:prstGeom prst="rect">
              <a:avLst/>
            </a:prstGeom>
            <a:noFill/>
          </p:spPr>
        </p:pic>
      </p:grpSp>
      <p:sp>
        <p:nvSpPr>
          <p:cNvPr id="7" name="67 Rectángulo"/>
          <p:cNvSpPr/>
          <p:nvPr/>
        </p:nvSpPr>
        <p:spPr>
          <a:xfrm>
            <a:off x="3070653" y="5417450"/>
            <a:ext cx="3406245" cy="830997"/>
          </a:xfrm>
          <a:prstGeom prst="rect">
            <a:avLst/>
          </a:prstGeom>
          <a:ln>
            <a:solidFill>
              <a:schemeClr val="tx1"/>
            </a:solidFill>
          </a:ln>
        </p:spPr>
        <p:txBody>
          <a:bodyPr wrap="square">
            <a:spAutoFit/>
          </a:bodyPr>
          <a:lstStyle/>
          <a:p>
            <a:pPr algn="ctr">
              <a:spcAft>
                <a:spcPts val="600"/>
              </a:spcAft>
            </a:pPr>
            <a:r>
              <a:rPr lang="en-US" sz="1600" dirty="0" smtClean="0">
                <a:latin typeface="Arial" panose="020B0604020202020204" pitchFamily="34" charset="0"/>
                <a:cs typeface="Arial" panose="020B0604020202020204" pitchFamily="34" charset="0"/>
              </a:rPr>
              <a:t>Design competitive alliances to drive to market: </a:t>
            </a:r>
            <a:r>
              <a:rPr lang="en-US" sz="1600" i="1" dirty="0" smtClean="0">
                <a:latin typeface="Arial" panose="020B0604020202020204" pitchFamily="34" charset="0"/>
                <a:cs typeface="Arial" panose="020B0604020202020204" pitchFamily="34" charset="0"/>
              </a:rPr>
              <a:t>effective integration and coordination of stakeholders</a:t>
            </a:r>
          </a:p>
        </p:txBody>
      </p:sp>
      <p:sp>
        <p:nvSpPr>
          <p:cNvPr id="8" name="CuadroTexto 7"/>
          <p:cNvSpPr txBox="1"/>
          <p:nvPr/>
        </p:nvSpPr>
        <p:spPr>
          <a:xfrm>
            <a:off x="6984380" y="1971495"/>
            <a:ext cx="1854431" cy="1323439"/>
          </a:xfrm>
          <a:prstGeom prst="rect">
            <a:avLst/>
          </a:prstGeom>
          <a:noFill/>
          <a:ln>
            <a:solidFill>
              <a:schemeClr val="tx1"/>
            </a:solidFill>
          </a:ln>
        </p:spPr>
        <p:txBody>
          <a:bodyPr wrap="square" rtlCol="0">
            <a:spAutoFit/>
          </a:bodyPr>
          <a:lstStyle/>
          <a:p>
            <a:r>
              <a:rPr lang="en-US" sz="1600" dirty="0" smtClean="0">
                <a:latin typeface="Arial" panose="020B0604020202020204" pitchFamily="34" charset="0"/>
                <a:cs typeface="Arial" panose="020B0604020202020204" pitchFamily="34" charset="0"/>
              </a:rPr>
              <a:t>Wider </a:t>
            </a:r>
            <a:r>
              <a:rPr lang="en-US" sz="1600" dirty="0">
                <a:latin typeface="Arial" panose="020B0604020202020204" pitchFamily="34" charset="0"/>
                <a:cs typeface="Arial" panose="020B0604020202020204" pitchFamily="34" charset="0"/>
              </a:rPr>
              <a:t>focus: Sectorial issues , but </a:t>
            </a:r>
            <a:r>
              <a:rPr lang="en-US" sz="1600" dirty="0" smtClean="0">
                <a:latin typeface="Arial" panose="020B0604020202020204" pitchFamily="34" charset="0"/>
                <a:cs typeface="Arial" panose="020B0604020202020204" pitchFamily="34" charset="0"/>
              </a:rPr>
              <a:t>commonalities : </a:t>
            </a:r>
            <a:r>
              <a:rPr lang="en-US" sz="1600" i="1" dirty="0" smtClean="0">
                <a:latin typeface="Arial" panose="020B0604020202020204" pitchFamily="34" charset="0"/>
                <a:cs typeface="Arial" panose="020B0604020202020204" pitchFamily="34" charset="0"/>
              </a:rPr>
              <a:t>common </a:t>
            </a:r>
            <a:r>
              <a:rPr lang="en-US" sz="1600" i="1" dirty="0">
                <a:latin typeface="Arial" panose="020B0604020202020204" pitchFamily="34" charset="0"/>
                <a:cs typeface="Arial" panose="020B0604020202020204" pitchFamily="34" charset="0"/>
              </a:rPr>
              <a:t>needs/barriers</a:t>
            </a:r>
            <a:r>
              <a:rPr lang="en-US" sz="1600" i="1"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sp>
        <p:nvSpPr>
          <p:cNvPr id="9" name="CuadroTexto 8"/>
          <p:cNvSpPr txBox="1"/>
          <p:nvPr/>
        </p:nvSpPr>
        <p:spPr>
          <a:xfrm>
            <a:off x="316014" y="1971495"/>
            <a:ext cx="1986107" cy="1815882"/>
          </a:xfrm>
          <a:prstGeom prst="rect">
            <a:avLst/>
          </a:prstGeom>
          <a:no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Help exploiting </a:t>
            </a:r>
            <a:r>
              <a:rPr lang="en-US" sz="1600" dirty="0" smtClean="0">
                <a:latin typeface="Arial" panose="020B0604020202020204" pitchFamily="34" charset="0"/>
                <a:cs typeface="Arial" panose="020B0604020202020204" pitchFamily="34" charset="0"/>
              </a:rPr>
              <a:t>complementarities to avoid </a:t>
            </a:r>
            <a:r>
              <a:rPr lang="en-US" sz="1600" dirty="0">
                <a:latin typeface="Arial" panose="020B0604020202020204" pitchFamily="34" charset="0"/>
                <a:cs typeface="Arial" panose="020B0604020202020204" pitchFamily="34" charset="0"/>
              </a:rPr>
              <a:t>duplication and fragmentation: </a:t>
            </a:r>
            <a:r>
              <a:rPr lang="en-US" sz="1600" i="1" dirty="0">
                <a:latin typeface="Arial" panose="020B0604020202020204" pitchFamily="34" charset="0"/>
                <a:cs typeface="Arial" panose="020B0604020202020204" pitchFamily="34" charset="0"/>
              </a:rPr>
              <a:t>alignment of private and public efforts, expertise, </a:t>
            </a:r>
            <a:r>
              <a:rPr lang="en-US" sz="1600" i="1"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grpSp>
        <p:nvGrpSpPr>
          <p:cNvPr id="12" name="10 Grupo"/>
          <p:cNvGrpSpPr/>
          <p:nvPr/>
        </p:nvGrpSpPr>
        <p:grpSpPr>
          <a:xfrm>
            <a:off x="173535" y="247390"/>
            <a:ext cx="4319752" cy="496289"/>
            <a:chOff x="173535" y="210065"/>
            <a:chExt cx="4319752" cy="496289"/>
          </a:xfrm>
        </p:grpSpPr>
        <p:sp>
          <p:nvSpPr>
            <p:cNvPr id="13" name="11 Rectángulo redondeado"/>
            <p:cNvSpPr/>
            <p:nvPr/>
          </p:nvSpPr>
          <p:spPr>
            <a:xfrm>
              <a:off x="173535" y="210065"/>
              <a:ext cx="431975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4" name="12 CuadroTexto"/>
            <p:cNvSpPr txBox="1"/>
            <p:nvPr/>
          </p:nvSpPr>
          <p:spPr>
            <a:xfrm>
              <a:off x="1705232" y="259493"/>
              <a:ext cx="2730843" cy="369332"/>
            </a:xfrm>
            <a:prstGeom prst="rect">
              <a:avLst/>
            </a:prstGeom>
            <a:noFill/>
            <a:ln>
              <a:noFill/>
            </a:ln>
          </p:spPr>
          <p:txBody>
            <a:bodyPr wrap="square" rtlCol="0">
              <a:spAutoFit/>
            </a:bodyPr>
            <a:lstStyle/>
            <a:p>
              <a:pPr algn="r"/>
              <a:r>
                <a:rPr lang="es-E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INTRODUCTION</a:t>
              </a:r>
              <a:endParaRPr lang="es-E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0775036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grpSp>
        <p:nvGrpSpPr>
          <p:cNvPr id="11" name="10 Grupo"/>
          <p:cNvGrpSpPr/>
          <p:nvPr/>
        </p:nvGrpSpPr>
        <p:grpSpPr>
          <a:xfrm>
            <a:off x="173535" y="183911"/>
            <a:ext cx="4319752" cy="496289"/>
            <a:chOff x="173535" y="210065"/>
            <a:chExt cx="4319752" cy="496289"/>
          </a:xfrm>
        </p:grpSpPr>
        <p:sp>
          <p:nvSpPr>
            <p:cNvPr id="12" name="11 Rectángulo redondeado"/>
            <p:cNvSpPr/>
            <p:nvPr/>
          </p:nvSpPr>
          <p:spPr>
            <a:xfrm>
              <a:off x="173535" y="210065"/>
              <a:ext cx="4319752" cy="496289"/>
            </a:xfrm>
            <a:prstGeom prst="roundRect">
              <a:avLst/>
            </a:prstGeom>
            <a:solidFill>
              <a:schemeClr val="bg1"/>
            </a:solid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3" name="12 CuadroTexto"/>
            <p:cNvSpPr txBox="1"/>
            <p:nvPr/>
          </p:nvSpPr>
          <p:spPr>
            <a:xfrm>
              <a:off x="1705231" y="273543"/>
              <a:ext cx="2730843" cy="369332"/>
            </a:xfrm>
            <a:prstGeom prst="rect">
              <a:avLst/>
            </a:prstGeom>
            <a:noFill/>
            <a:ln>
              <a:noFill/>
            </a:ln>
          </p:spPr>
          <p:txBody>
            <a:bodyPr wrap="square" rtlCol="0">
              <a:spAutoFit/>
            </a:bodyPr>
            <a:lstStyle/>
            <a:p>
              <a:pPr algn="r"/>
              <a:r>
                <a:rPr lang="es-ES"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NfA</a:t>
              </a:r>
              <a:r>
                <a:rPr lang="es-E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ENVIRONMENT</a:t>
              </a:r>
              <a:endParaRPr lang="es-E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upo 1"/>
          <p:cNvGrpSpPr/>
          <p:nvPr/>
        </p:nvGrpSpPr>
        <p:grpSpPr>
          <a:xfrm>
            <a:off x="322443" y="1389418"/>
            <a:ext cx="3172227" cy="3481752"/>
            <a:chOff x="395627" y="961227"/>
            <a:chExt cx="3172227" cy="3481752"/>
          </a:xfrm>
        </p:grpSpPr>
        <p:pic>
          <p:nvPicPr>
            <p:cNvPr id="26" name="Picture 81" descr="ERTRAC logo.jpg"/>
            <p:cNvPicPr>
              <a:picLocks noChangeAspect="1"/>
            </p:cNvPicPr>
            <p:nvPr/>
          </p:nvPicPr>
          <p:blipFill>
            <a:blip r:embed="rId3" cstate="print"/>
            <a:srcRect/>
            <a:stretch>
              <a:fillRect/>
            </a:stretch>
          </p:blipFill>
          <p:spPr bwMode="auto">
            <a:xfrm>
              <a:off x="441620" y="3081525"/>
              <a:ext cx="680539" cy="485165"/>
            </a:xfrm>
            <a:prstGeom prst="rect">
              <a:avLst/>
            </a:prstGeom>
            <a:noFill/>
            <a:ln w="9525">
              <a:noFill/>
              <a:miter lim="800000"/>
              <a:headEnd/>
              <a:tailEnd/>
            </a:ln>
          </p:spPr>
        </p:pic>
        <p:pic>
          <p:nvPicPr>
            <p:cNvPr id="27" name="Picture 85" descr="ECTP logo.jpg"/>
            <p:cNvPicPr>
              <a:picLocks noChangeAspect="1"/>
            </p:cNvPicPr>
            <p:nvPr/>
          </p:nvPicPr>
          <p:blipFill>
            <a:blip r:embed="rId4" cstate="print"/>
            <a:srcRect/>
            <a:stretch>
              <a:fillRect/>
            </a:stretch>
          </p:blipFill>
          <p:spPr bwMode="auto">
            <a:xfrm>
              <a:off x="1488506" y="3274252"/>
              <a:ext cx="619793" cy="352325"/>
            </a:xfrm>
            <a:prstGeom prst="rect">
              <a:avLst/>
            </a:prstGeom>
            <a:noFill/>
            <a:ln w="9525">
              <a:noFill/>
              <a:miter lim="800000"/>
              <a:headEnd/>
              <a:tailEnd/>
            </a:ln>
          </p:spPr>
        </p:pic>
        <p:pic>
          <p:nvPicPr>
            <p:cNvPr id="28" name="Picture 87" descr="logo Eumat.png"/>
            <p:cNvPicPr>
              <a:picLocks noChangeAspect="1"/>
            </p:cNvPicPr>
            <p:nvPr/>
          </p:nvPicPr>
          <p:blipFill>
            <a:blip r:embed="rId5" cstate="print"/>
            <a:srcRect/>
            <a:stretch>
              <a:fillRect/>
            </a:stretch>
          </p:blipFill>
          <p:spPr bwMode="auto">
            <a:xfrm>
              <a:off x="1545428" y="1808546"/>
              <a:ext cx="836222" cy="536040"/>
            </a:xfrm>
            <a:prstGeom prst="rect">
              <a:avLst/>
            </a:prstGeom>
            <a:noFill/>
            <a:ln w="9525">
              <a:noFill/>
              <a:miter lim="800000"/>
              <a:headEnd/>
              <a:tailEnd/>
            </a:ln>
          </p:spPr>
        </p:pic>
        <p:pic>
          <p:nvPicPr>
            <p:cNvPr id="29" name="Picture 88" descr="FTC logo.png"/>
            <p:cNvPicPr>
              <a:picLocks noChangeAspect="1"/>
            </p:cNvPicPr>
            <p:nvPr/>
          </p:nvPicPr>
          <p:blipFill>
            <a:blip r:embed="rId6" cstate="print"/>
            <a:srcRect/>
            <a:stretch>
              <a:fillRect/>
            </a:stretch>
          </p:blipFill>
          <p:spPr bwMode="auto">
            <a:xfrm>
              <a:off x="450914" y="1738825"/>
              <a:ext cx="865827" cy="560304"/>
            </a:xfrm>
            <a:prstGeom prst="rect">
              <a:avLst/>
            </a:prstGeom>
            <a:noFill/>
            <a:ln w="9525">
              <a:noFill/>
              <a:miter lim="800000"/>
              <a:headEnd/>
              <a:tailEnd/>
            </a:ln>
          </p:spPr>
        </p:pic>
        <p:pic>
          <p:nvPicPr>
            <p:cNvPr id="30" name="Picture 80" descr="logomanuec1.jpg"/>
            <p:cNvPicPr>
              <a:picLocks noChangeAspect="1"/>
            </p:cNvPicPr>
            <p:nvPr/>
          </p:nvPicPr>
          <p:blipFill>
            <a:blip r:embed="rId7" cstate="print"/>
            <a:srcRect/>
            <a:stretch>
              <a:fillRect/>
            </a:stretch>
          </p:blipFill>
          <p:spPr bwMode="auto">
            <a:xfrm>
              <a:off x="2519797" y="1244509"/>
              <a:ext cx="1048057" cy="468607"/>
            </a:xfrm>
            <a:prstGeom prst="rect">
              <a:avLst/>
            </a:prstGeom>
            <a:noFill/>
            <a:ln w="9525">
              <a:noFill/>
              <a:miter lim="800000"/>
              <a:headEnd/>
              <a:tailEnd/>
            </a:ln>
          </p:spPr>
        </p:pic>
        <p:pic>
          <p:nvPicPr>
            <p:cNvPr id="31" name="Picture 83" descr="ENIAC logo.gif"/>
            <p:cNvPicPr>
              <a:picLocks noChangeAspect="1"/>
            </p:cNvPicPr>
            <p:nvPr/>
          </p:nvPicPr>
          <p:blipFill>
            <a:blip r:embed="rId8" cstate="print"/>
            <a:srcRect/>
            <a:stretch>
              <a:fillRect/>
            </a:stretch>
          </p:blipFill>
          <p:spPr bwMode="auto">
            <a:xfrm>
              <a:off x="1753206" y="2638546"/>
              <a:ext cx="777519" cy="435209"/>
            </a:xfrm>
            <a:prstGeom prst="rect">
              <a:avLst/>
            </a:prstGeom>
            <a:noFill/>
            <a:ln w="9525">
              <a:noFill/>
              <a:miter lim="800000"/>
              <a:headEnd/>
              <a:tailEnd/>
            </a:ln>
          </p:spPr>
        </p:pic>
        <p:pic>
          <p:nvPicPr>
            <p:cNvPr id="32" name="Picture 84" descr="MINAM logo.jpg"/>
            <p:cNvPicPr>
              <a:picLocks noChangeAspect="1"/>
            </p:cNvPicPr>
            <p:nvPr/>
          </p:nvPicPr>
          <p:blipFill>
            <a:blip r:embed="rId9" cstate="print"/>
            <a:srcRect/>
            <a:stretch>
              <a:fillRect/>
            </a:stretch>
          </p:blipFill>
          <p:spPr bwMode="auto">
            <a:xfrm>
              <a:off x="1515822" y="1115798"/>
              <a:ext cx="853954" cy="427388"/>
            </a:xfrm>
            <a:prstGeom prst="rect">
              <a:avLst/>
            </a:prstGeom>
            <a:noFill/>
            <a:ln w="9525">
              <a:noFill/>
              <a:miter lim="800000"/>
              <a:headEnd/>
              <a:tailEnd/>
            </a:ln>
          </p:spPr>
        </p:pic>
        <p:pic>
          <p:nvPicPr>
            <p:cNvPr id="33" name="Picture 86" descr="Suschem logo.jpg"/>
            <p:cNvPicPr>
              <a:picLocks noChangeAspect="1"/>
            </p:cNvPicPr>
            <p:nvPr/>
          </p:nvPicPr>
          <p:blipFill>
            <a:blip r:embed="rId10" cstate="print"/>
            <a:srcRect/>
            <a:stretch>
              <a:fillRect/>
            </a:stretch>
          </p:blipFill>
          <p:spPr bwMode="auto">
            <a:xfrm>
              <a:off x="395627" y="961227"/>
              <a:ext cx="898643" cy="494063"/>
            </a:xfrm>
            <a:prstGeom prst="rect">
              <a:avLst/>
            </a:prstGeom>
            <a:noFill/>
            <a:ln w="9525">
              <a:noFill/>
              <a:miter lim="800000"/>
              <a:headEnd/>
              <a:tailEnd/>
            </a:ln>
          </p:spPr>
        </p:pic>
        <p:pic>
          <p:nvPicPr>
            <p:cNvPr id="34" name="Picture 60" descr="etpis.jpg"/>
            <p:cNvPicPr>
              <a:picLocks noChangeAspect="1"/>
            </p:cNvPicPr>
            <p:nvPr/>
          </p:nvPicPr>
          <p:blipFill>
            <a:blip r:embed="rId11" cstate="print"/>
            <a:srcRect/>
            <a:stretch>
              <a:fillRect/>
            </a:stretch>
          </p:blipFill>
          <p:spPr bwMode="auto">
            <a:xfrm>
              <a:off x="531437" y="3790471"/>
              <a:ext cx="1173794" cy="241391"/>
            </a:xfrm>
            <a:prstGeom prst="rect">
              <a:avLst/>
            </a:prstGeom>
            <a:noFill/>
            <a:ln w="9525">
              <a:noFill/>
              <a:miter lim="800000"/>
              <a:headEnd/>
              <a:tailEnd/>
            </a:ln>
          </p:spPr>
        </p:pic>
        <p:pic>
          <p:nvPicPr>
            <p:cNvPr id="35" name="Picture 2"/>
            <p:cNvPicPr>
              <a:picLocks noChangeAspect="1" noChangeArrowheads="1"/>
            </p:cNvPicPr>
            <p:nvPr/>
          </p:nvPicPr>
          <p:blipFill>
            <a:blip r:embed="rId12"/>
            <a:srcRect l="50690" t="60576" r="15995" b="20345"/>
            <a:stretch>
              <a:fillRect/>
            </a:stretch>
          </p:blipFill>
          <p:spPr bwMode="auto">
            <a:xfrm>
              <a:off x="450915" y="2541048"/>
              <a:ext cx="1125224" cy="364770"/>
            </a:xfrm>
            <a:prstGeom prst="rect">
              <a:avLst/>
            </a:prstGeom>
            <a:noFill/>
            <a:ln w="9525">
              <a:noFill/>
              <a:miter lim="800000"/>
              <a:headEnd/>
              <a:tailEnd/>
            </a:ln>
          </p:spPr>
        </p:pic>
        <p:pic>
          <p:nvPicPr>
            <p:cNvPr id="36" name="Picture 2"/>
            <p:cNvPicPr>
              <a:picLocks noChangeAspect="1" noChangeArrowheads="1"/>
            </p:cNvPicPr>
            <p:nvPr/>
          </p:nvPicPr>
          <p:blipFill>
            <a:blip r:embed="rId12"/>
            <a:srcRect l="34308" t="79493" r="31279" b="9998"/>
            <a:stretch>
              <a:fillRect/>
            </a:stretch>
          </p:blipFill>
          <p:spPr bwMode="auto">
            <a:xfrm>
              <a:off x="531437" y="4188840"/>
              <a:ext cx="1470094" cy="254139"/>
            </a:xfrm>
            <a:prstGeom prst="rect">
              <a:avLst/>
            </a:prstGeom>
            <a:noFill/>
            <a:ln w="9525">
              <a:noFill/>
              <a:miter lim="800000"/>
              <a:headEnd/>
              <a:tailEnd/>
            </a:ln>
          </p:spPr>
        </p:pic>
      </p:grpSp>
      <p:grpSp>
        <p:nvGrpSpPr>
          <p:cNvPr id="4" name="Grupo 3"/>
          <p:cNvGrpSpPr/>
          <p:nvPr/>
        </p:nvGrpSpPr>
        <p:grpSpPr>
          <a:xfrm>
            <a:off x="1444113" y="1541654"/>
            <a:ext cx="6288528" cy="4117324"/>
            <a:chOff x="771856" y="1276065"/>
            <a:chExt cx="7089253" cy="4571999"/>
          </a:xfrm>
        </p:grpSpPr>
        <p:graphicFrame>
          <p:nvGraphicFramePr>
            <p:cNvPr id="5" name="Diagrama 4"/>
            <p:cNvGraphicFramePr/>
            <p:nvPr>
              <p:extLst/>
            </p:nvPr>
          </p:nvGraphicFramePr>
          <p:xfrm>
            <a:off x="771856" y="1276065"/>
            <a:ext cx="7089253" cy="45719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053" y="3258397"/>
              <a:ext cx="928813" cy="747620"/>
            </a:xfrm>
            <a:prstGeom prst="rect">
              <a:avLst/>
            </a:prstGeom>
            <a:noFill/>
          </p:spPr>
        </p:pic>
      </p:grpSp>
      <p:sp>
        <p:nvSpPr>
          <p:cNvPr id="37" name="Rectángulo 36"/>
          <p:cNvSpPr/>
          <p:nvPr/>
        </p:nvSpPr>
        <p:spPr>
          <a:xfrm>
            <a:off x="21943" y="879357"/>
            <a:ext cx="5271951"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Bringing together the interests of </a:t>
            </a:r>
            <a:r>
              <a:rPr lang="en-US" sz="1600" b="1" dirty="0">
                <a:latin typeface="Arial" panose="020B0604020202020204" pitchFamily="34" charset="0"/>
                <a:cs typeface="Arial" panose="020B0604020202020204" pitchFamily="34" charset="0"/>
              </a:rPr>
              <a:t>several </a:t>
            </a:r>
            <a:r>
              <a:rPr lang="en-US" sz="1600" b="1" dirty="0" smtClean="0">
                <a:latin typeface="Arial" panose="020B0604020202020204" pitchFamily="34" charset="0"/>
                <a:cs typeface="Arial" panose="020B0604020202020204" pitchFamily="34" charset="0"/>
              </a:rPr>
              <a:t>ETPs </a:t>
            </a:r>
            <a:endParaRPr lang="es-ES" sz="1600" b="1" dirty="0">
              <a:latin typeface="Arial" panose="020B0604020202020204" pitchFamily="34" charset="0"/>
              <a:cs typeface="Arial" panose="020B0604020202020204" pitchFamily="34" charset="0"/>
            </a:endParaRPr>
          </a:p>
        </p:txBody>
      </p:sp>
      <p:pic>
        <p:nvPicPr>
          <p:cNvPr id="38" name="Picture 15"/>
          <p:cNvPicPr>
            <a:picLocks noChangeAspect="1"/>
          </p:cNvPicPr>
          <p:nvPr/>
        </p:nvPicPr>
        <p:blipFill>
          <a:blip r:embed="rId18"/>
          <a:stretch>
            <a:fillRect/>
          </a:stretch>
        </p:blipFill>
        <p:spPr>
          <a:xfrm>
            <a:off x="3143019" y="5310877"/>
            <a:ext cx="676729" cy="814909"/>
          </a:xfrm>
          <a:prstGeom prst="rect">
            <a:avLst/>
          </a:prstGeom>
        </p:spPr>
      </p:pic>
      <p:sp>
        <p:nvSpPr>
          <p:cNvPr id="3" name="Rectángulo 2"/>
          <p:cNvSpPr/>
          <p:nvPr/>
        </p:nvSpPr>
        <p:spPr>
          <a:xfrm>
            <a:off x="3760059" y="5541513"/>
            <a:ext cx="2393325" cy="584775"/>
          </a:xfrm>
          <a:prstGeom prst="rect">
            <a:avLst/>
          </a:prstGeom>
        </p:spPr>
        <p:txBody>
          <a:bodyPr wrap="square">
            <a:spAutoFit/>
          </a:bodyPr>
          <a:lstStyle/>
          <a:p>
            <a:pPr algn="ctr"/>
            <a:r>
              <a:rPr lang="en-US" sz="1600" b="1" dirty="0" smtClean="0">
                <a:latin typeface="Cambria" panose="02040503050406030204" pitchFamily="18" charset="0"/>
                <a:ea typeface="Verdana" panose="020B0604030504040204" pitchFamily="34" charset="0"/>
                <a:cs typeface="Verdana" panose="020B0604030504040204" pitchFamily="34" charset="0"/>
              </a:rPr>
              <a:t>Lighthouses’ network</a:t>
            </a:r>
            <a:r>
              <a:rPr lang="en-US" sz="1600" dirty="0" smtClean="0">
                <a:latin typeface="Cambria" panose="02040503050406030204" pitchFamily="18" charset="0"/>
                <a:ea typeface="Verdana" panose="020B0604030504040204" pitchFamily="34" charset="0"/>
                <a:cs typeface="Verdana" panose="020B0604030504040204" pitchFamily="34" charset="0"/>
              </a:rPr>
              <a:t>: 26 local contact points</a:t>
            </a:r>
            <a:endParaRPr lang="es-ES" sz="1600" dirty="0">
              <a:latin typeface="Cambria" panose="02040503050406030204" pitchFamily="18" charset="0"/>
              <a:ea typeface="Verdana" panose="020B0604030504040204" pitchFamily="34" charset="0"/>
              <a:cs typeface="Verdana" panose="020B0604030504040204" pitchFamily="34" charset="0"/>
            </a:endParaRPr>
          </a:p>
        </p:txBody>
      </p:sp>
      <p:sp>
        <p:nvSpPr>
          <p:cNvPr id="39" name="Rectángulo 38"/>
          <p:cNvSpPr/>
          <p:nvPr/>
        </p:nvSpPr>
        <p:spPr>
          <a:xfrm>
            <a:off x="2621364" y="6185374"/>
            <a:ext cx="3934026" cy="353943"/>
          </a:xfrm>
          <a:prstGeom prst="rect">
            <a:avLst/>
          </a:prstGeom>
        </p:spPr>
        <p:txBody>
          <a:bodyPr wrap="none">
            <a:spAutoFit/>
          </a:bodyPr>
          <a:lstStyle/>
          <a:p>
            <a:r>
              <a:rPr lang="es-ES" sz="1700" b="1" dirty="0"/>
              <a:t>http://www.nanofutures.eu/structure</a:t>
            </a:r>
          </a:p>
        </p:txBody>
      </p:sp>
      <p:sp>
        <p:nvSpPr>
          <p:cNvPr id="40" name="Rectángulo 39"/>
          <p:cNvSpPr/>
          <p:nvPr/>
        </p:nvSpPr>
        <p:spPr>
          <a:xfrm>
            <a:off x="5293895" y="831504"/>
            <a:ext cx="3609473" cy="830997"/>
          </a:xfrm>
          <a:prstGeom prst="rect">
            <a:avLst/>
          </a:prstGeom>
        </p:spPr>
        <p:txBody>
          <a:bodyPr wrap="square">
            <a:spAutoFit/>
          </a:bodyPr>
          <a:lstStyle/>
          <a:p>
            <a:pPr algn="just"/>
            <a:r>
              <a:rPr lang="en-US" sz="1600" b="1" dirty="0">
                <a:solidFill>
                  <a:srgbClr val="000000"/>
                </a:solidFill>
                <a:latin typeface="Arial" panose="020B0604020202020204" pitchFamily="34" charset="0"/>
                <a:cs typeface="Arial" panose="020B0604020202020204" pitchFamily="34" charset="0"/>
              </a:rPr>
              <a:t>10 Working Groups </a:t>
            </a:r>
            <a:r>
              <a:rPr lang="en-US" sz="1600" dirty="0">
                <a:solidFill>
                  <a:srgbClr val="000000"/>
                </a:solidFill>
                <a:latin typeface="Arial" panose="020B0604020202020204" pitchFamily="34" charset="0"/>
                <a:cs typeface="Arial" panose="020B0604020202020204" pitchFamily="34" charset="0"/>
              </a:rPr>
              <a:t>covering broad and key technological and non technological issues</a:t>
            </a:r>
            <a:endParaRPr lang="es-ES" sz="1600" dirty="0">
              <a:latin typeface="Arial" panose="020B0604020202020204" pitchFamily="34" charset="0"/>
              <a:cs typeface="Arial" panose="020B0604020202020204" pitchFamily="34" charset="0"/>
            </a:endParaRPr>
          </a:p>
        </p:txBody>
      </p:sp>
      <p:sp>
        <p:nvSpPr>
          <p:cNvPr id="41" name="6 Rectángulo redondeado"/>
          <p:cNvSpPr/>
          <p:nvPr/>
        </p:nvSpPr>
        <p:spPr>
          <a:xfrm>
            <a:off x="6781551" y="2179255"/>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Research and Technology</a:t>
            </a:r>
            <a:endParaRPr lang="en-US" sz="1400" b="1" dirty="0"/>
          </a:p>
        </p:txBody>
      </p:sp>
      <p:sp>
        <p:nvSpPr>
          <p:cNvPr id="42" name="7 Rectángulo redondeado"/>
          <p:cNvSpPr/>
          <p:nvPr/>
        </p:nvSpPr>
        <p:spPr>
          <a:xfrm>
            <a:off x="6781551" y="1737548"/>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t>Industralisation</a:t>
            </a:r>
            <a:endParaRPr lang="en-US" sz="1400" b="1" dirty="0"/>
          </a:p>
        </p:txBody>
      </p:sp>
      <p:sp>
        <p:nvSpPr>
          <p:cNvPr id="43" name="8 Rectángulo redondeado"/>
          <p:cNvSpPr/>
          <p:nvPr/>
        </p:nvSpPr>
        <p:spPr>
          <a:xfrm>
            <a:off x="6781551" y="3027355"/>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smtClean="0"/>
              <a:t>Regulation</a:t>
            </a:r>
            <a:endParaRPr lang="en-US" sz="1400" b="1"/>
          </a:p>
        </p:txBody>
      </p:sp>
      <p:sp>
        <p:nvSpPr>
          <p:cNvPr id="44" name="9 Rectángulo redondeado"/>
          <p:cNvSpPr/>
          <p:nvPr/>
        </p:nvSpPr>
        <p:spPr>
          <a:xfrm>
            <a:off x="6781551" y="2587518"/>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smtClean="0"/>
              <a:t>Communication</a:t>
            </a:r>
            <a:endParaRPr lang="en-US" sz="1400" b="1"/>
          </a:p>
        </p:txBody>
      </p:sp>
      <p:sp>
        <p:nvSpPr>
          <p:cNvPr id="45" name="10 Rectángulo redondeado"/>
          <p:cNvSpPr/>
          <p:nvPr/>
        </p:nvSpPr>
        <p:spPr>
          <a:xfrm>
            <a:off x="6781551" y="3451629"/>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Networking</a:t>
            </a:r>
            <a:endParaRPr lang="en-US" sz="1400" b="1" dirty="0"/>
          </a:p>
        </p:txBody>
      </p:sp>
      <p:sp>
        <p:nvSpPr>
          <p:cNvPr id="46" name="11 Rectángulo redondeado"/>
          <p:cNvSpPr/>
          <p:nvPr/>
        </p:nvSpPr>
        <p:spPr>
          <a:xfrm>
            <a:off x="6781551" y="3875903"/>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Safety</a:t>
            </a:r>
            <a:endParaRPr lang="en-US" sz="1400" b="1" dirty="0"/>
          </a:p>
        </p:txBody>
      </p:sp>
      <p:sp>
        <p:nvSpPr>
          <p:cNvPr id="47" name="12 Rectángulo redondeado"/>
          <p:cNvSpPr/>
          <p:nvPr/>
        </p:nvSpPr>
        <p:spPr>
          <a:xfrm>
            <a:off x="6781551" y="4295312"/>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t>Standarization</a:t>
            </a:r>
            <a:endParaRPr lang="en-US" sz="1400" b="1" dirty="0"/>
          </a:p>
        </p:txBody>
      </p:sp>
      <p:sp>
        <p:nvSpPr>
          <p:cNvPr id="48" name="13 Rectángulo redondeado"/>
          <p:cNvSpPr/>
          <p:nvPr/>
        </p:nvSpPr>
        <p:spPr>
          <a:xfrm>
            <a:off x="6781551" y="4702273"/>
            <a:ext cx="1852074" cy="331895"/>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Skills and Education</a:t>
            </a:r>
            <a:endParaRPr lang="en-US" sz="1400" b="1" dirty="0"/>
          </a:p>
        </p:txBody>
      </p:sp>
      <p:sp>
        <p:nvSpPr>
          <p:cNvPr id="49" name="14 Rectángulo redondeado"/>
          <p:cNvSpPr/>
          <p:nvPr/>
        </p:nvSpPr>
        <p:spPr>
          <a:xfrm>
            <a:off x="6781551" y="5086540"/>
            <a:ext cx="1852074" cy="448674"/>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Tech. Transfer and innovation Financing</a:t>
            </a:r>
            <a:endParaRPr lang="en-US" sz="1400" b="1" dirty="0"/>
          </a:p>
        </p:txBody>
      </p:sp>
      <p:sp>
        <p:nvSpPr>
          <p:cNvPr id="50" name="14 Rectángulo redondeado"/>
          <p:cNvSpPr/>
          <p:nvPr/>
        </p:nvSpPr>
        <p:spPr bwMode="auto">
          <a:xfrm>
            <a:off x="6792364" y="5603056"/>
            <a:ext cx="1841261" cy="515044"/>
          </a:xfrm>
          <a:prstGeom prst="roundRect">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t>Critical Raw Materials</a:t>
            </a:r>
          </a:p>
        </p:txBody>
      </p:sp>
    </p:spTree>
    <p:extLst>
      <p:ext uri="{BB962C8B-B14F-4D97-AF65-F5344CB8AC3E}">
        <p14:creationId xmlns:p14="http://schemas.microsoft.com/office/powerpoint/2010/main" val="15906019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8 Rectángulo"/>
          <p:cNvSpPr/>
          <p:nvPr/>
        </p:nvSpPr>
        <p:spPr>
          <a:xfrm>
            <a:off x="1307223" y="5845245"/>
            <a:ext cx="7000763" cy="643253"/>
          </a:xfrm>
          <a:prstGeom prst="rect">
            <a:avLst/>
          </a:prstGeom>
        </p:spPr>
        <p:txBody>
          <a:bodyPr wrap="none">
            <a:spAutoFit/>
          </a:bodyPr>
          <a:lstStyle/>
          <a:p>
            <a:pPr algn="ctr">
              <a:lnSpc>
                <a:spcPct val="80000"/>
              </a:lnSpc>
              <a:spcBef>
                <a:spcPct val="30000"/>
              </a:spcBef>
              <a:tabLst>
                <a:tab pos="569913" algn="l"/>
                <a:tab pos="1484313" algn="l"/>
                <a:tab pos="2398713" algn="l"/>
                <a:tab pos="3313113" algn="l"/>
                <a:tab pos="4227513" algn="l"/>
                <a:tab pos="5141913" algn="l"/>
                <a:tab pos="6056313" algn="l"/>
                <a:tab pos="6970713" algn="l"/>
                <a:tab pos="7885113" algn="l"/>
                <a:tab pos="8799513" algn="l"/>
                <a:tab pos="9713913" algn="l"/>
                <a:tab pos="10134600" algn="l"/>
                <a:tab pos="10858500" algn="l"/>
                <a:tab pos="11582400" algn="l"/>
                <a:tab pos="12306300" algn="l"/>
              </a:tabLst>
            </a:pPr>
            <a:r>
              <a:rPr lang="de-DE" sz="2000" b="1" dirty="0" smtClean="0">
                <a:latin typeface="Cambria" pitchFamily="18" charset="0"/>
              </a:rPr>
              <a:t>… all this, free of charge!</a:t>
            </a:r>
          </a:p>
          <a:p>
            <a:pPr algn="ctr">
              <a:lnSpc>
                <a:spcPct val="80000"/>
              </a:lnSpc>
              <a:spcBef>
                <a:spcPct val="30000"/>
              </a:spcBef>
              <a:tabLst>
                <a:tab pos="569913" algn="l"/>
                <a:tab pos="1484313" algn="l"/>
                <a:tab pos="2398713" algn="l"/>
                <a:tab pos="3313113" algn="l"/>
                <a:tab pos="4227513" algn="l"/>
                <a:tab pos="5141913" algn="l"/>
                <a:tab pos="6056313" algn="l"/>
                <a:tab pos="6970713" algn="l"/>
                <a:tab pos="7885113" algn="l"/>
                <a:tab pos="8799513" algn="l"/>
                <a:tab pos="9713913" algn="l"/>
                <a:tab pos="10134600" algn="l"/>
                <a:tab pos="10858500" algn="l"/>
                <a:tab pos="11582400" algn="l"/>
                <a:tab pos="12306300" algn="l"/>
              </a:tabLst>
            </a:pPr>
            <a:r>
              <a:rPr lang="de-DE" dirty="0" smtClean="0">
                <a:latin typeface="Cambria" pitchFamily="18" charset="0"/>
              </a:rPr>
              <a:t>Become a member at</a:t>
            </a:r>
            <a:r>
              <a:rPr lang="de-DE" b="1" dirty="0" smtClean="0">
                <a:latin typeface="Cambria" pitchFamily="18" charset="0"/>
              </a:rPr>
              <a:t>: http</a:t>
            </a:r>
            <a:r>
              <a:rPr lang="de-DE" b="1" dirty="0">
                <a:latin typeface="Cambria" pitchFamily="18" charset="0"/>
              </a:rPr>
              <a:t>://www.nanofutures.eu/user/register</a:t>
            </a:r>
          </a:p>
        </p:txBody>
      </p:sp>
      <p:grpSp>
        <p:nvGrpSpPr>
          <p:cNvPr id="5" name="31 Grupo"/>
          <p:cNvGrpSpPr/>
          <p:nvPr/>
        </p:nvGrpSpPr>
        <p:grpSpPr>
          <a:xfrm>
            <a:off x="697512" y="755782"/>
            <a:ext cx="7820024" cy="5024055"/>
            <a:chOff x="514350" y="747713"/>
            <a:chExt cx="7820024" cy="5024055"/>
          </a:xfrm>
        </p:grpSpPr>
        <p:sp>
          <p:nvSpPr>
            <p:cNvPr id="6" name="20 Elipse"/>
            <p:cNvSpPr/>
            <p:nvPr/>
          </p:nvSpPr>
          <p:spPr>
            <a:xfrm>
              <a:off x="5305424" y="1462088"/>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chemeClr val="tx1"/>
                  </a:solidFill>
                  <a:latin typeface="Cambria" pitchFamily="18" charset="0"/>
                </a:rPr>
                <a:t>Extend your knowledge</a:t>
              </a:r>
              <a:endParaRPr lang="es-ES" sz="1600" dirty="0">
                <a:solidFill>
                  <a:schemeClr val="tx1"/>
                </a:solidFill>
                <a:latin typeface="Cambria" pitchFamily="18" charset="0"/>
              </a:endParaRPr>
            </a:p>
          </p:txBody>
        </p:sp>
        <p:sp>
          <p:nvSpPr>
            <p:cNvPr id="7" name="21 Elipse"/>
            <p:cNvSpPr/>
            <p:nvPr/>
          </p:nvSpPr>
          <p:spPr>
            <a:xfrm>
              <a:off x="5724524" y="4610100"/>
              <a:ext cx="2009775" cy="781050"/>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chemeClr val="tx1"/>
                  </a:solidFill>
                  <a:latin typeface="Cambria" pitchFamily="18" charset="0"/>
                </a:rPr>
                <a:t>Get in touch with other key players</a:t>
              </a:r>
              <a:endParaRPr lang="es-ES" sz="1600" dirty="0">
                <a:solidFill>
                  <a:schemeClr val="tx1"/>
                </a:solidFill>
                <a:latin typeface="Cambria" pitchFamily="18" charset="0"/>
              </a:endParaRPr>
            </a:p>
          </p:txBody>
        </p:sp>
        <p:sp>
          <p:nvSpPr>
            <p:cNvPr id="8" name="22 Elipse"/>
            <p:cNvSpPr/>
            <p:nvPr/>
          </p:nvSpPr>
          <p:spPr>
            <a:xfrm>
              <a:off x="514350" y="3555207"/>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chemeClr val="tx1"/>
                  </a:solidFill>
                  <a:latin typeface="Cambria" pitchFamily="18" charset="0"/>
                </a:rPr>
                <a:t>Run your own pools </a:t>
              </a:r>
              <a:endParaRPr lang="es-ES" sz="1600" dirty="0">
                <a:solidFill>
                  <a:schemeClr val="tx1"/>
                </a:solidFill>
                <a:latin typeface="Cambria" pitchFamily="18" charset="0"/>
              </a:endParaRPr>
            </a:p>
          </p:txBody>
        </p:sp>
        <p:sp>
          <p:nvSpPr>
            <p:cNvPr id="9" name="23 Elipse"/>
            <p:cNvSpPr/>
            <p:nvPr/>
          </p:nvSpPr>
          <p:spPr>
            <a:xfrm>
              <a:off x="6324599" y="3555207"/>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chemeClr val="tx1"/>
                  </a:solidFill>
                  <a:latin typeface="Cambria" pitchFamily="18" charset="0"/>
                </a:rPr>
                <a:t>Consortiums: find suitable partners</a:t>
              </a:r>
              <a:endParaRPr lang="es-ES" sz="1600" dirty="0">
                <a:solidFill>
                  <a:schemeClr val="tx1"/>
                </a:solidFill>
                <a:latin typeface="Cambria" pitchFamily="18" charset="0"/>
              </a:endParaRPr>
            </a:p>
          </p:txBody>
        </p:sp>
        <p:sp>
          <p:nvSpPr>
            <p:cNvPr id="10" name="24 Elipse"/>
            <p:cNvSpPr/>
            <p:nvPr/>
          </p:nvSpPr>
          <p:spPr>
            <a:xfrm>
              <a:off x="1466849" y="4595813"/>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dirty="0" smtClean="0">
                  <a:solidFill>
                    <a:schemeClr val="tx1"/>
                  </a:solidFill>
                  <a:latin typeface="Cambria" pitchFamily="18" charset="0"/>
                </a:rPr>
                <a:t>Promote your events, results, work....</a:t>
              </a:r>
              <a:endParaRPr lang="es-ES" sz="1500" dirty="0">
                <a:solidFill>
                  <a:schemeClr val="tx1"/>
                </a:solidFill>
                <a:latin typeface="Cambria" pitchFamily="18" charset="0"/>
              </a:endParaRPr>
            </a:p>
          </p:txBody>
        </p:sp>
        <p:sp>
          <p:nvSpPr>
            <p:cNvPr id="11" name="26 Elipse"/>
            <p:cNvSpPr/>
            <p:nvPr/>
          </p:nvSpPr>
          <p:spPr>
            <a:xfrm>
              <a:off x="1162049" y="1462088"/>
              <a:ext cx="2038351"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solidFill>
                    <a:schemeClr val="tx1"/>
                  </a:solidFill>
                  <a:latin typeface="Cambria" pitchFamily="18" charset="0"/>
                </a:rPr>
                <a:t>Be aware of tendencies/</a:t>
              </a:r>
            </a:p>
            <a:p>
              <a:pPr algn="ctr"/>
              <a:r>
                <a:rPr lang="en-US" sz="1500" dirty="0" smtClean="0">
                  <a:solidFill>
                    <a:schemeClr val="tx1"/>
                  </a:solidFill>
                  <a:latin typeface="Cambria" pitchFamily="18" charset="0"/>
                </a:rPr>
                <a:t>developments</a:t>
              </a:r>
              <a:endParaRPr lang="en-US" sz="1500" dirty="0">
                <a:solidFill>
                  <a:schemeClr val="tx1"/>
                </a:solidFill>
                <a:latin typeface="Cambria" pitchFamily="18" charset="0"/>
              </a:endParaRPr>
            </a:p>
          </p:txBody>
        </p:sp>
        <p:grpSp>
          <p:nvGrpSpPr>
            <p:cNvPr id="12" name="30 Grupo"/>
            <p:cNvGrpSpPr/>
            <p:nvPr/>
          </p:nvGrpSpPr>
          <p:grpSpPr>
            <a:xfrm>
              <a:off x="3162471" y="747713"/>
              <a:ext cx="2742857" cy="5024055"/>
              <a:chOff x="3162471" y="747713"/>
              <a:chExt cx="2742857" cy="5024055"/>
            </a:xfrm>
          </p:grpSpPr>
          <p:pic>
            <p:nvPicPr>
              <p:cNvPr id="15" name="Picture 3" descr="C:\Users\pqr\AppData\Local\Microsoft\Windows\Temporary Internet Files\Content.IE5\YJS8YWB1\MC900442009[1].png"/>
              <p:cNvPicPr>
                <a:picLocks noChangeAspect="1" noChangeArrowheads="1"/>
              </p:cNvPicPr>
              <p:nvPr/>
            </p:nvPicPr>
            <p:blipFill>
              <a:blip r:embed="rId2"/>
              <a:srcRect/>
              <a:stretch>
                <a:fillRect/>
              </a:stretch>
            </p:blipFill>
            <p:spPr bwMode="auto">
              <a:xfrm>
                <a:off x="3162471" y="2543346"/>
                <a:ext cx="2742857" cy="2742857"/>
              </a:xfrm>
              <a:prstGeom prst="rect">
                <a:avLst/>
              </a:prstGeom>
              <a:noFill/>
            </p:spPr>
          </p:pic>
          <p:pic>
            <p:nvPicPr>
              <p:cNvPr id="16" name="Picture 2" descr="\\boops\mediateca\LOGOS\PROYECTOS_PRODINTEC\NANOfutures\NANOfutures.tiff"/>
              <p:cNvPicPr>
                <a:picLocks noChangeAspect="1" noChangeArrowheads="1"/>
              </p:cNvPicPr>
              <p:nvPr/>
            </p:nvPicPr>
            <p:blipFill>
              <a:blip r:embed="rId3"/>
              <a:srcRect/>
              <a:stretch>
                <a:fillRect/>
              </a:stretch>
            </p:blipFill>
            <p:spPr bwMode="auto">
              <a:xfrm>
                <a:off x="3460408" y="1723206"/>
                <a:ext cx="1092542" cy="879245"/>
              </a:xfrm>
              <a:prstGeom prst="rect">
                <a:avLst/>
              </a:prstGeom>
              <a:noFill/>
            </p:spPr>
          </p:pic>
          <p:sp>
            <p:nvSpPr>
              <p:cNvPr id="17" name="25 Elipse"/>
              <p:cNvSpPr/>
              <p:nvPr/>
            </p:nvSpPr>
            <p:spPr>
              <a:xfrm>
                <a:off x="3614737" y="4962143"/>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ambria" pitchFamily="18" charset="0"/>
                  </a:rPr>
                  <a:t>Influence on EU activities</a:t>
                </a:r>
                <a:endParaRPr lang="en-US" sz="1600" dirty="0">
                  <a:solidFill>
                    <a:schemeClr val="tx1"/>
                  </a:solidFill>
                  <a:latin typeface="Cambria" pitchFamily="18" charset="0"/>
                </a:endParaRPr>
              </a:p>
            </p:txBody>
          </p:sp>
          <p:sp>
            <p:nvSpPr>
              <p:cNvPr id="18" name="27 Elipse"/>
              <p:cNvSpPr/>
              <p:nvPr/>
            </p:nvSpPr>
            <p:spPr>
              <a:xfrm>
                <a:off x="3529012" y="747713"/>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chemeClr val="tx1"/>
                    </a:solidFill>
                    <a:latin typeface="Cambria" pitchFamily="18" charset="0"/>
                  </a:rPr>
                  <a:t>Apply existing results</a:t>
                </a:r>
                <a:endParaRPr lang="es-ES" sz="1600" dirty="0">
                  <a:solidFill>
                    <a:schemeClr val="tx1"/>
                  </a:solidFill>
                  <a:latin typeface="Cambria" pitchFamily="18" charset="0"/>
                </a:endParaRPr>
              </a:p>
            </p:txBody>
          </p:sp>
        </p:grpSp>
        <p:sp>
          <p:nvSpPr>
            <p:cNvPr id="13" name="28 Elipse"/>
            <p:cNvSpPr/>
            <p:nvPr/>
          </p:nvSpPr>
          <p:spPr>
            <a:xfrm>
              <a:off x="685799" y="2514601"/>
              <a:ext cx="2038351"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solidFill>
                    <a:schemeClr val="tx1"/>
                  </a:solidFill>
                  <a:latin typeface="Cambria" pitchFamily="18" charset="0"/>
                </a:rPr>
                <a:t>Find new applications</a:t>
              </a:r>
              <a:endParaRPr lang="en-US" sz="1500" dirty="0">
                <a:solidFill>
                  <a:schemeClr val="tx1"/>
                </a:solidFill>
                <a:latin typeface="Cambria" pitchFamily="18" charset="0"/>
              </a:endParaRPr>
            </a:p>
          </p:txBody>
        </p:sp>
        <p:sp>
          <p:nvSpPr>
            <p:cNvPr id="14" name="29 Elipse"/>
            <p:cNvSpPr/>
            <p:nvPr/>
          </p:nvSpPr>
          <p:spPr>
            <a:xfrm>
              <a:off x="6115049" y="2514601"/>
              <a:ext cx="2009775" cy="809625"/>
            </a:xfrm>
            <a:prstGeom prst="ellipse">
              <a:avLst/>
            </a:prstGeom>
            <a:gradFill flip="none" rotWithShape="1">
              <a:gsLst>
                <a:gs pos="0">
                  <a:srgbClr val="FFA100"/>
                </a:gs>
                <a:gs pos="100000">
                  <a:srgbClr val="FDC82F"/>
                </a:gs>
              </a:gsLst>
              <a:lin ang="16200000" scaled="0"/>
              <a:tileRect/>
            </a:gradFill>
            <a:ln>
              <a:noFill/>
            </a:ln>
            <a:effectLst>
              <a:reflection stA="0"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solidFill>
                    <a:schemeClr val="tx1"/>
                  </a:solidFill>
                  <a:latin typeface="Cambria" pitchFamily="18" charset="0"/>
                </a:rPr>
                <a:t>Build business one2one </a:t>
              </a:r>
              <a:endParaRPr lang="es-ES" sz="1600" dirty="0">
                <a:solidFill>
                  <a:schemeClr val="tx1"/>
                </a:solidFill>
                <a:latin typeface="Cambria" pitchFamily="18" charset="0"/>
              </a:endParaRPr>
            </a:p>
          </p:txBody>
        </p:sp>
      </p:grpSp>
      <p:sp>
        <p:nvSpPr>
          <p:cNvPr id="19" name="32 CuadroTexto"/>
          <p:cNvSpPr txBox="1"/>
          <p:nvPr/>
        </p:nvSpPr>
        <p:spPr>
          <a:xfrm>
            <a:off x="4190999" y="4142627"/>
            <a:ext cx="1200150" cy="369332"/>
          </a:xfrm>
          <a:prstGeom prst="rect">
            <a:avLst/>
          </a:prstGeom>
          <a:noFill/>
        </p:spPr>
        <p:txBody>
          <a:bodyPr wrap="square" rtlCol="0">
            <a:spAutoFit/>
          </a:bodyPr>
          <a:lstStyle/>
          <a:p>
            <a:r>
              <a:rPr lang="es-ES" b="1" dirty="0" smtClean="0">
                <a:solidFill>
                  <a:srgbClr val="376BB4"/>
                </a:solidFill>
                <a:effectLst>
                  <a:outerShdw blurRad="38100" dist="38100" dir="2700000" algn="tl">
                    <a:srgbClr val="000000">
                      <a:alpha val="43137"/>
                    </a:srgbClr>
                  </a:outerShdw>
                </a:effectLst>
              </a:rPr>
              <a:t>MEMBER</a:t>
            </a:r>
            <a:endParaRPr lang="es-ES" b="1" dirty="0">
              <a:solidFill>
                <a:srgbClr val="376BB4"/>
              </a:solidFill>
              <a:effectLst>
                <a:outerShdw blurRad="38100" dist="38100" dir="2700000" algn="tl">
                  <a:srgbClr val="000000">
                    <a:alpha val="43137"/>
                  </a:srgbClr>
                </a:outerShdw>
              </a:effectLst>
            </a:endParaRPr>
          </a:p>
        </p:txBody>
      </p:sp>
      <p:grpSp>
        <p:nvGrpSpPr>
          <p:cNvPr id="20" name="18 Grupo"/>
          <p:cNvGrpSpPr/>
          <p:nvPr/>
        </p:nvGrpSpPr>
        <p:grpSpPr>
          <a:xfrm>
            <a:off x="173535" y="210065"/>
            <a:ext cx="4319752" cy="496289"/>
            <a:chOff x="173535" y="210065"/>
            <a:chExt cx="4319752" cy="496289"/>
          </a:xfrm>
        </p:grpSpPr>
        <p:sp>
          <p:nvSpPr>
            <p:cNvPr id="21" name="34 Rectángulo redondeado"/>
            <p:cNvSpPr/>
            <p:nvPr/>
          </p:nvSpPr>
          <p:spPr>
            <a:xfrm>
              <a:off x="173535" y="210065"/>
              <a:ext cx="4319752" cy="496289"/>
            </a:xfrm>
            <a:prstGeom prst="roundRect">
              <a:avLst/>
            </a:prstGeom>
            <a:solidFill>
              <a:schemeClr val="bg1"/>
            </a:solidFill>
            <a:ln w="76200">
              <a:solidFill>
                <a:srgbClr val="376B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35 CuadroTexto"/>
            <p:cNvSpPr txBox="1"/>
            <p:nvPr/>
          </p:nvSpPr>
          <p:spPr>
            <a:xfrm>
              <a:off x="1705232" y="259493"/>
              <a:ext cx="2730843" cy="369332"/>
            </a:xfrm>
            <a:prstGeom prst="rect">
              <a:avLst/>
            </a:prstGeom>
            <a:noFill/>
          </p:spPr>
          <p:txBody>
            <a:bodyPr wrap="square" rtlCol="0">
              <a:spAutoFit/>
            </a:bodyPr>
            <a:lstStyle/>
            <a:p>
              <a:pPr algn="r"/>
              <a:r>
                <a:rPr lang="es-ES" b="1" dirty="0" err="1" smtClean="0">
                  <a:solidFill>
                    <a:srgbClr val="0070C0"/>
                  </a:solidFill>
                </a:rPr>
                <a:t>WHAT’s</a:t>
              </a:r>
              <a:r>
                <a:rPr lang="es-ES" b="1" dirty="0" smtClean="0">
                  <a:solidFill>
                    <a:srgbClr val="0070C0"/>
                  </a:solidFill>
                </a:rPr>
                <a:t> FOR ME?</a:t>
              </a:r>
              <a:endParaRPr lang="es-ES" b="1" dirty="0">
                <a:solidFill>
                  <a:srgbClr val="0070C0"/>
                </a:solidFill>
              </a:endParaRPr>
            </a:p>
          </p:txBody>
        </p:sp>
      </p:gr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8411">
            <a:off x="397390" y="6163390"/>
            <a:ext cx="687533" cy="553409"/>
          </a:xfrm>
          <a:prstGeom prst="rect">
            <a:avLst/>
          </a:prstGeom>
          <a:solidFill>
            <a:schemeClr val="bg1"/>
          </a:solidFill>
        </p:spPr>
      </p:pic>
    </p:spTree>
    <p:extLst>
      <p:ext uri="{BB962C8B-B14F-4D97-AF65-F5344CB8AC3E}">
        <p14:creationId xmlns:p14="http://schemas.microsoft.com/office/powerpoint/2010/main" val="38027153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Obsoleto xmlns="1399EBC2-A6C5-4B40-B65D-DE0124A637D0">false</Obsoleto>
    <TemplateUrl xmlns="http://schemas.microsoft.com/sharepoint/v3" xsi:nil="true"/>
    <Confidencial xmlns="1399EBC2-A6C5-4B40-B65D-DE0124A637D0">false</Confidencial>
    <_SourceUrl xmlns="http://schemas.microsoft.com/sharepoint/v3" xsi:nil="true"/>
    <Apartado xmlns="1399EBC2-A6C5-4B40-B65D-DE0124A637D0" xsi:nil="true"/>
    <Externo xmlns="1399EBC2-A6C5-4B40-B65D-DE0124A637D0">false</Externo>
    <Descripción xmlns="1399EBC2-A6C5-4B40-B65D-DE0124A637D0" xsi:nil="true"/>
    <xd_ProgID xmlns="http://schemas.microsoft.com/sharepoint/v3" xsi:nil="true"/>
    <Order xmlns="http://schemas.microsoft.com/sharepoint/v3" xsi:nil="true"/>
    <_SharedFileIndex xmlns="http://schemas.microsoft.com/sharepoint/v3" xsi:nil="true"/>
    <MetaInfo xmlns="http://schemas.microsoft.com/sharepoint/v3" xsi:nil="true"/>
    <Tarea xmlns="1399ebc2-a6c5-4b40-b65d-de0124a637d0">6</Tarea>
    <ContentTypeId xmlns="http://schemas.microsoft.com/sharepoint/v3">0x00C2EB9913C5A6404BB65DDE0124A637D0</ContentTypeId>
  </documentManagement>
</p:properties>
</file>

<file path=customXml/item2.xml><?xml version="1.0" encoding="utf-8"?>
<ct:contentTypeSchema xmlns:ct="http://schemas.microsoft.com/office/2006/metadata/contentType" xmlns:ma="http://schemas.microsoft.com/office/2006/metadata/properties/metaAttributes" ct:_="" ma:_="" ma:contentTypeName="Documentos del Proyecto" ma:contentTypeID="0x00C2EB9913C5A6404BB65DDE0124A637D0" ma:contentTypeVersion="" ma:contentTypeDescription="" ma:contentTypeScope="" ma:versionID="f17a0cea8b199f0dff23c59017fd1229">
  <xsd:schema xmlns:xsd="http://www.w3.org/2001/XMLSchema" xmlns:p="http://schemas.microsoft.com/office/2006/metadata/properties" xmlns:ns1="http://schemas.microsoft.com/sharepoint/v3" xmlns:ns2="1399EBC2-A6C5-4B40-B65D-DE0124A637D0" xmlns:ns3="1399ebc2-a6c5-4b40-b65d-de0124a637d0" targetNamespace="http://schemas.microsoft.com/office/2006/metadata/properties" ma:root="true" ma:fieldsID="2e2116c6727abf30ef25f050fe79926d" ns1:_="" ns2:_="" ns3:_="">
    <xsd:import namespace="http://schemas.microsoft.com/sharepoint/v3"/>
    <xsd:import namespace="1399EBC2-A6C5-4B40-B65D-DE0124A637D0"/>
    <xsd:import namespace="1399ebc2-a6c5-4b40-b65d-de0124a637d0"/>
    <xsd:element name="properties">
      <xsd:complexType>
        <xsd:sequence>
          <xsd:element name="documentManagement">
            <xsd:complexType>
              <xsd:all>
                <xsd:element ref="ns1:ContentTypeId" minOccurs="0"/>
                <xsd:element ref="ns1:_ModerationComments" minOccurs="0"/>
                <xsd:element ref="ns1:File_x0020_Type" minOccurs="0"/>
                <xsd:element ref="ns1:HTML_x0020_File_x0020_Type" minOccurs="0"/>
                <xsd:element ref="ns1:_SourceUrl" minOccurs="0"/>
                <xsd:element ref="ns1:_SharedFileIndex" minOccurs="0"/>
                <xsd:element ref="ns2:Apartado" minOccurs="0"/>
                <xsd:element ref="ns2:Obsoleto" minOccurs="0"/>
                <xsd:element ref="ns2:Descripción" minOccurs="0"/>
                <xsd:element ref="ns2:Externo" minOccurs="0"/>
                <xsd:element ref="ns2:Extranet" minOccurs="0"/>
                <xsd:element ref="ns1:TemplateUrl" minOccurs="0"/>
                <xsd:element ref="ns1:xd_ProgID" minOccurs="0"/>
                <xsd:element ref="ns1:xd_Signature" minOccurs="0"/>
                <xsd:element ref="ns2:Confidencial" minOccurs="0"/>
                <xsd:element ref="ns3:Tarea" minOccurs="0"/>
                <xsd:element ref="ns1:CheckedOutTitl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ntentTypeId" ma:index="0" nillable="true" ma:displayName="Id. de tipos de contenido" ma:hidden="true" ma:internalName="ContentTypeId" ma:readOnly="true">
      <xsd:simpleType>
        <xsd:restriction base="dms:Unknown"/>
      </xsd:simpleType>
    </xsd:element>
    <xsd:element name="_ModerationComments" ma:index="1" nillable="true" ma:displayName="Comentarios del aprobador" ma:hidden="true" ma:internalName="_ModerationComments" ma:readOnly="true">
      <xsd:simpleType>
        <xsd:restriction base="dms:Note"/>
      </xsd:simpleType>
    </xsd:element>
    <xsd:element name="File_x0020_Type" ma:index="5" nillable="true" ma:displayName="Tipo de archivo" ma:hidden="true" ma:internalName="File_x0020_Type" ma:readOnly="true">
      <xsd:simpleType>
        <xsd:restriction base="dms:Text"/>
      </xsd:simpleType>
    </xsd:element>
    <xsd:element name="HTML_x0020_File_x0020_Type" ma:index="6" nillable="true" ma:displayName="Tipo de archivo HTML" ma:hidden="true" ma:internalName="HTML_x0020_File_x0020_Type" ma:readOnly="true">
      <xsd:simpleType>
        <xsd:restriction base="dms:Text"/>
      </xsd:simpleType>
    </xsd:element>
    <xsd:element name="_SourceUrl" ma:index="7" nillable="true" ma:displayName="Dirección URL de origen" ma:hidden="true" ma:internalName="_SourceUrl">
      <xsd:simpleType>
        <xsd:restriction base="dms:Text"/>
      </xsd:simpleType>
    </xsd:element>
    <xsd:element name="_SharedFileIndex" ma:index="8" nillable="true" ma:displayName="Índice de archivos compartidos" ma:hidden="true" ma:internalName="_SharedFileIndex">
      <xsd:simpleType>
        <xsd:restriction base="dms:Text"/>
      </xsd:simpleType>
    </xsd:element>
    <xsd:element name="TemplateUrl" ma:index="15" nillable="true" ma:displayName="Vinculo de la plantilla" ma:hidden="true" ma:internalName="TemplateUrl">
      <xsd:simpleType>
        <xsd:restriction base="dms:Text"/>
      </xsd:simpleType>
    </xsd:element>
    <xsd:element name="xd_ProgID" ma:index="16" nillable="true" ma:displayName="Vínculo de archivo HTML" ma:hidden="true" ma:internalName="xd_ProgID">
      <xsd:simpleType>
        <xsd:restriction base="dms:Text"/>
      </xsd:simpleType>
    </xsd:element>
    <xsd:element name="xd_Signature" ma:index="17" nillable="true" ma:displayName="Está firmado" ma:hidden="true" ma:internalName="xd_Signature" ma:readOnly="true">
      <xsd:simpleType>
        <xsd:restriction base="dms:Boolean"/>
      </xsd:simpleType>
    </xsd:element>
    <xsd:element name="CheckedOutTitle" ma:index="22" nillable="true" ma:displayName="Desprotegido para" ma:format="TRUE" ma:hidden="true" ma:list="Docs" ma:internalName="CheckedOutTitle" ma:readOnly="true" ma:showField="CheckedOutTitle">
      <xsd:simpleType>
        <xsd:restriction base="dms:Lookup"/>
      </xsd:simpleType>
    </xsd:element>
    <xsd:element name="ID" ma:index="26" nillable="true" ma:displayName="ID" ma:internalName="ID" ma:readOnly="true">
      <xsd:simpleType>
        <xsd:restriction base="dms:Unknown"/>
      </xsd:simpleType>
    </xsd:element>
    <xsd:element name="Author" ma:index="29" nillable="true" ma:displayName="Creado por"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30" nillable="true" ma:displayName="Modificado por"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31" nillable="true" ma:displayName="Tiene destinos de copia" ma:hidden="true" ma:internalName="_HasCopyDestinations" ma:readOnly="true">
      <xsd:simpleType>
        <xsd:restriction base="dms:Boolean"/>
      </xsd:simpleType>
    </xsd:element>
    <xsd:element name="_CopySource" ma:index="32" nillable="true" ma:displayName="Copiar origen" ma:internalName="_CopySource" ma:readOnly="true">
      <xsd:simpleType>
        <xsd:restriction base="dms:Text"/>
      </xsd:simpleType>
    </xsd:element>
    <xsd:element name="_ModerationStatus" ma:index="33" nillable="true" ma:displayName="Estado de aprobación" ma:default="0" ma:hidden="true" ma:internalName="_ModerationStatus" ma:readOnly="true">
      <xsd:simpleType>
        <xsd:restriction base="dms:Unknown"/>
      </xsd:simpleType>
    </xsd:element>
    <xsd:element name="FileRef" ma:index="34" nillable="true" ma:displayName="Dirección URL" ma:hidden="true" ma:list="Docs" ma:internalName="FileRef" ma:readOnly="true" ma:showField="FullUrl">
      <xsd:simpleType>
        <xsd:restriction base="dms:Lookup"/>
      </xsd:simpleType>
    </xsd:element>
    <xsd:element name="FileDirRef" ma:index="35" nillable="true" ma:displayName="Ruta" ma:hidden="true" ma:list="Docs" ma:internalName="FileDirRef" ma:readOnly="true" ma:showField="DirName">
      <xsd:simpleType>
        <xsd:restriction base="dms:Lookup"/>
      </xsd:simpleType>
    </xsd:element>
    <xsd:element name="Last_x0020_Modified" ma:index="36" nillable="true" ma:displayName="Modificado" ma:format="TRUE" ma:hidden="true" ma:list="Docs" ma:internalName="Last_x0020_Modified" ma:readOnly="true" ma:showField="TimeLastModified">
      <xsd:simpleType>
        <xsd:restriction base="dms:Lookup"/>
      </xsd:simpleType>
    </xsd:element>
    <xsd:element name="Created_x0020_Date" ma:index="37" nillable="true" ma:displayName="Creado" ma:format="TRUE" ma:hidden="true" ma:list="Docs" ma:internalName="Created_x0020_Date" ma:readOnly="true" ma:showField="TimeCreated">
      <xsd:simpleType>
        <xsd:restriction base="dms:Lookup"/>
      </xsd:simpleType>
    </xsd:element>
    <xsd:element name="File_x0020_Size" ma:index="38" nillable="true" ma:displayName="Tamaño de archivo" ma:format="TRUE" ma:hidden="true" ma:list="Docs" ma:internalName="File_x0020_Size" ma:readOnly="true" ma:showField="SizeInKB">
      <xsd:simpleType>
        <xsd:restriction base="dms:Lookup"/>
      </xsd:simpleType>
    </xsd:element>
    <xsd:element name="FSObjType" ma:index="39" nillable="true" ma:displayName="Tipo de elemento" ma:hidden="true" ma:list="Docs" ma:internalName="FSObjType" ma:readOnly="true" ma:showField="FSType">
      <xsd:simpleType>
        <xsd:restriction base="dms:Lookup"/>
      </xsd:simpleType>
    </xsd:element>
    <xsd:element name="CheckedOutUserId" ma:index="41" nillable="true" ma:displayName="Id. del usuario que tiene desprotegido el elemento" ma:hidden="true" ma:list="Docs" ma:internalName="CheckedOutUserId" ma:readOnly="true" ma:showField="CheckoutUserId">
      <xsd:simpleType>
        <xsd:restriction base="dms:Lookup"/>
      </xsd:simpleType>
    </xsd:element>
    <xsd:element name="IsCheckedoutToLocal" ma:index="42" nillable="true" ma:displayName="Está desprotegido en local" ma:hidden="true" ma:list="Docs" ma:internalName="IsCheckedoutToLocal" ma:readOnly="true" ma:showField="IsCheckoutToLocal">
      <xsd:simpleType>
        <xsd:restriction base="dms:Lookup"/>
      </xsd:simpleType>
    </xsd:element>
    <xsd:element name="CheckoutUser" ma:index="43" nillable="true" ma:displayName="Desprotegido para"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4" nillable="true" ma:displayName="Id. único" ma:hidden="true" ma:list="Docs" ma:internalName="UniqueId" ma:readOnly="true" ma:showField="UniqueId">
      <xsd:simpleType>
        <xsd:restriction base="dms:Lookup"/>
      </xsd:simpleType>
    </xsd:element>
    <xsd:element name="ProgId" ma:index="45" nillable="true" ma:displayName="ProgId" ma:hidden="true" ma:list="Docs" ma:internalName="ProgId" ma:readOnly="true" ma:showField="ProgId">
      <xsd:simpleType>
        <xsd:restriction base="dms:Lookup"/>
      </xsd:simpleType>
    </xsd:element>
    <xsd:element name="ScopeId" ma:index="46" nillable="true" ma:displayName="ScopeId" ma:hidden="true" ma:list="Docs" ma:internalName="ScopeId" ma:readOnly="true" ma:showField="ScopeId">
      <xsd:simpleType>
        <xsd:restriction base="dms:Lookup"/>
      </xsd:simpleType>
    </xsd:element>
    <xsd:element name="VirusStatus" ma:index="47" nillable="true" ma:displayName="Estado del virus" ma:format="TRUE" ma:hidden="true" ma:list="Docs" ma:internalName="VirusStatus" ma:readOnly="true" ma:showField="Size">
      <xsd:simpleType>
        <xsd:restriction base="dms:Lookup"/>
      </xsd:simpleType>
    </xsd:element>
    <xsd:element name="_CheckinComment" ma:index="48" nillable="true" ma:displayName="Comentario de protección" ma:format="TRUE" ma:list="Docs" ma:internalName="_CheckinComment" ma:readOnly="true" ma:showField="CheckinComment">
      <xsd:simpleType>
        <xsd:restriction base="dms:Lookup"/>
      </xsd:simpleType>
    </xsd:element>
    <xsd:element name="MetaInfo" ma:index="55" nillable="true" ma:displayName="Contenedor de propiedades" ma:hidden="true" ma:list="Docs" ma:internalName="MetaInfo" ma:showField="MetaInfo">
      <xsd:simpleType>
        <xsd:restriction base="dms:Lookup"/>
      </xsd:simpleType>
    </xsd:element>
    <xsd:element name="_Level" ma:index="56" nillable="true" ma:displayName="Nivel" ma:hidden="true" ma:internalName="_Level" ma:readOnly="true">
      <xsd:simpleType>
        <xsd:restriction base="dms:Unknown"/>
      </xsd:simpleType>
    </xsd:element>
    <xsd:element name="_IsCurrentVersion" ma:index="57" nillable="true" ma:displayName="es la versión actual" ma:hidden="true" ma:internalName="_IsCurrentVersion" ma:readOnly="true">
      <xsd:simpleType>
        <xsd:restriction base="dms:Boolean"/>
      </xsd:simpleType>
    </xsd:element>
    <xsd:element name="owshiddenversion" ma:index="61" nillable="true" ma:displayName="owshiddenversion" ma:hidden="true" ma:internalName="owshiddenversion" ma:readOnly="true">
      <xsd:simpleType>
        <xsd:restriction base="dms:Unknown"/>
      </xsd:simpleType>
    </xsd:element>
    <xsd:element name="_UIVersion" ma:index="62" nillable="true" ma:displayName="Versión de IU" ma:hidden="true" ma:internalName="_UIVersion" ma:readOnly="true">
      <xsd:simpleType>
        <xsd:restriction base="dms:Unknown"/>
      </xsd:simpleType>
    </xsd:element>
    <xsd:element name="_UIVersionString" ma:index="63" nillable="true" ma:displayName="Versión" ma:internalName="_UIVersionString" ma:readOnly="true">
      <xsd:simpleType>
        <xsd:restriction base="dms:Text"/>
      </xsd:simpleType>
    </xsd:element>
    <xsd:element name="InstanceID" ma:index="64" nillable="true" ma:displayName="Id. de instancia" ma:hidden="true" ma:internalName="InstanceID" ma:readOnly="true">
      <xsd:simpleType>
        <xsd:restriction base="dms:Unknown"/>
      </xsd:simpleType>
    </xsd:element>
    <xsd:element name="Order" ma:index="65" nillable="true" ma:displayName="Orden" ma:hidden="true" ma:internalName="Order">
      <xsd:simpleType>
        <xsd:restriction base="dms:Number"/>
      </xsd:simpleType>
    </xsd:element>
    <xsd:element name="GUID" ma:index="66" nillable="true" ma:displayName="GUID" ma:hidden="true" ma:internalName="GUID" ma:readOnly="true">
      <xsd:simpleType>
        <xsd:restriction base="dms:Unknown"/>
      </xsd:simpleType>
    </xsd:element>
    <xsd:element name="WorkflowVersion" ma:index="67" nillable="true" ma:displayName="Versión del flujo de trabajo" ma:hidden="true" ma:internalName="WorkflowVersion" ma:readOnly="true">
      <xsd:simpleType>
        <xsd:restriction base="dms:Unknown"/>
      </xsd:simpleType>
    </xsd:element>
    <xsd:element name="WorkflowInstanceID" ma:index="68" nillable="true" ma:displayName="Id. de instancia de flujo de trabajo" ma:hidden="true" ma:internalName="WorkflowInstanceID" ma:readOnly="true">
      <xsd:simpleType>
        <xsd:restriction base="dms:Unknown"/>
      </xsd:simpleType>
    </xsd:element>
    <xsd:element name="ParentVersionString" ma:index="69" nillable="true" ma:displayName="Versión del origen (documento convertido)" ma:hidden="true" ma:list="Docs" ma:internalName="ParentVersionString" ma:readOnly="true" ma:showField="ParentVersionString">
      <xsd:simpleType>
        <xsd:restriction base="dms:Lookup"/>
      </xsd:simpleType>
    </xsd:element>
    <xsd:element name="ParentLeafName" ma:index="70" nillable="true" ma:displayName="Nombre del origen (documento convertido)" ma:hidden="true" ma:list="Docs" ma:internalName="ParentLeafName" ma:readOnly="true" ma:showField="ParentLeafName">
      <xsd:simpleType>
        <xsd:restriction base="dms:Lookup"/>
      </xsd:simpleType>
    </xsd:element>
  </xsd:schema>
  <xsd:schema xmlns:xsd="http://www.w3.org/2001/XMLSchema" xmlns:dms="http://schemas.microsoft.com/office/2006/documentManagement/types" targetNamespace="1399EBC2-A6C5-4B40-B65D-DE0124A637D0" elementFormDefault="qualified">
    <xsd:import namespace="http://schemas.microsoft.com/office/2006/documentManagement/types"/>
    <xsd:element name="Apartado" ma:index="10" nillable="true" ma:displayName="Apartado" ma:internalName="Apartado">
      <xsd:simpleType>
        <xsd:restriction base="dms:Choice">
          <xsd:enumeration value="Acta de reunión"/>
          <xsd:enumeration value="Albarán / Factura"/>
          <xsd:enumeration value="Comisión de Servicio"/>
          <xsd:enumeration value="Contrato / Pedido"/>
          <xsd:enumeration value="Correo / Fax"/>
          <xsd:enumeration value="Cuestionario de Satisfacción"/>
          <xsd:enumeration value="Fotografía / Imagen"/>
          <xsd:enumeration value="Gestión de cambios"/>
          <xsd:enumeration value="Informe"/>
          <xsd:enumeration value="Informe de Cierre"/>
          <xsd:enumeration value="Memoria / Solicitud"/>
          <xsd:enumeration value="Modelo / Plano"/>
          <xsd:enumeration value="Oferta / Análisis Previo"/>
          <xsd:enumeration value="Otros"/>
          <xsd:enumeration value="Planning / Presupuesto"/>
          <xsd:enumeration value="Plantillas Software Técnico "/>
          <xsd:enumeration value="Presentaciones"/>
        </xsd:restriction>
      </xsd:simpleType>
    </xsd:element>
    <xsd:element name="Obsoleto" ma:index="11" nillable="true" ma:displayName="Obsoleto" ma:internalName="Obsoleto">
      <xsd:simpleType>
        <xsd:restriction base="dms:Boolean"/>
      </xsd:simpleType>
    </xsd:element>
    <xsd:element name="Descripción" ma:index="12" nillable="true" ma:displayName="Descripción" ma:internalName="Descripción">
      <xsd:simpleType>
        <xsd:restriction base="dms:Note"/>
      </xsd:simpleType>
    </xsd:element>
    <xsd:element name="Externo" ma:index="13" nillable="true" ma:displayName="Externo" ma:internalName="Externo">
      <xsd:simpleType>
        <xsd:restriction base="dms:Boolean"/>
      </xsd:simpleType>
    </xsd:element>
    <xsd:element name="Extranet" ma:index="14" nillable="true" ma:displayName="Extranet" ma:internalName="Extranet" ma:readOnly="true">
      <xsd:simpleType>
        <xsd:restriction base="dms:Boolean"/>
      </xsd:simpleType>
    </xsd:element>
    <xsd:element name="Confidencial" ma:index="18" nillable="true" ma:displayName="Confidencial" ma:internalName="Confidencial">
      <xsd:simpleType>
        <xsd:restriction base="dms:Boolean"/>
      </xsd:simpleType>
    </xsd:element>
  </xsd:schema>
  <xsd:schema xmlns:xsd="http://www.w3.org/2001/XMLSchema" xmlns:dms="http://schemas.microsoft.com/office/2006/documentManagement/types" targetNamespace="1399ebc2-a6c5-4b40-b65d-de0124a637d0" elementFormDefault="qualified">
    <xsd:import namespace="http://schemas.microsoft.com/office/2006/documentManagement/types"/>
    <xsd:element name="Tarea" ma:index="19" nillable="true" ma:displayName="Tarea" ma:list="{D0B36E84-D8B4-4204-A585-B17E6B265C82}" ma:internalName="Tarea"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Tipo de contenido" ma:readOnly="true"/>
        <xsd:element ref="dc:title" minOccurs="0" maxOccurs="1" ma:index="9"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30CBB84-B3D5-476F-9C73-0D6FA80BD06B}">
  <ds:schemaRefs>
    <ds:schemaRef ds:uri="http://purl.org/dc/dcmitype/"/>
    <ds:schemaRef ds:uri="http://purl.org/dc/terms/"/>
    <ds:schemaRef ds:uri="http://www.w3.org/XML/1998/namespace"/>
    <ds:schemaRef ds:uri="http://schemas.microsoft.com/office/2006/metadata/properties"/>
    <ds:schemaRef ds:uri="1399EBC2-A6C5-4B40-B65D-DE0124A637D0"/>
    <ds:schemaRef ds:uri="http://schemas.microsoft.com/office/2006/documentManagement/types"/>
    <ds:schemaRef ds:uri="http://schemas.microsoft.com/sharepoint/v3"/>
    <ds:schemaRef ds:uri="http://schemas.openxmlformats.org/package/2006/metadata/core-properties"/>
    <ds:schemaRef ds:uri="1399ebc2-a6c5-4b40-b65d-de0124a637d0"/>
    <ds:schemaRef ds:uri="http://purl.org/dc/elements/1.1/"/>
  </ds:schemaRefs>
</ds:datastoreItem>
</file>

<file path=customXml/itemProps2.xml><?xml version="1.0" encoding="utf-8"?>
<ds:datastoreItem xmlns:ds="http://schemas.openxmlformats.org/officeDocument/2006/customXml" ds:itemID="{C9751C45-F236-4230-B9A5-DD155AD5B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99EBC2-A6C5-4B40-B65D-DE0124A637D0"/>
    <ds:schemaRef ds:uri="1399ebc2-a6c5-4b40-b65d-de0124a637d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0</TotalTime>
  <Words>971</Words>
  <Application>Microsoft Office PowerPoint</Application>
  <PresentationFormat>Bildschirmpräsentation (4:3)</PresentationFormat>
  <Paragraphs>146</Paragraphs>
  <Slides>19</Slides>
  <Notes>6</Notes>
  <HiddenSlides>0</HiddenSlides>
  <MMClips>0</MMClips>
  <ScaleCrop>false</ScaleCrop>
  <HeadingPairs>
    <vt:vector size="4" baseType="variant">
      <vt:variant>
        <vt:lpstr>Design</vt:lpstr>
      </vt:variant>
      <vt:variant>
        <vt:i4>3</vt:i4>
      </vt:variant>
      <vt:variant>
        <vt:lpstr>Folientitel</vt:lpstr>
      </vt:variant>
      <vt:variant>
        <vt:i4>19</vt:i4>
      </vt:variant>
    </vt:vector>
  </HeadingPairs>
  <TitlesOfParts>
    <vt:vector size="22" baseType="lpstr">
      <vt:lpstr>Office Theme</vt:lpstr>
      <vt:lpstr>Custom Design</vt:lpstr>
      <vt:lpstr>1_Custom Design</vt:lpstr>
      <vt:lpstr>PowerPoint-Präsentation</vt:lpstr>
      <vt:lpstr>Circular Economy and Nanofutures</vt:lpstr>
      <vt:lpstr>RAW Nano Value</vt:lpstr>
      <vt:lpstr>PowerPoint-Präsentation</vt:lpstr>
      <vt:lpstr>PowerPoint-Präsentation</vt:lpstr>
      <vt:lpstr>PowerPoint-Präsentation</vt:lpstr>
      <vt:lpstr>PowerPoint-Präsentation</vt:lpstr>
      <vt:lpstr>PowerPoint-Präsentation</vt:lpstr>
      <vt:lpstr>PowerPoint-Präsentation</vt:lpstr>
      <vt:lpstr>ROADMAPPING</vt:lpstr>
      <vt:lpstr>PowerPoint-Präsentation</vt:lpstr>
      <vt:lpstr>PowerPoint-Präsentation</vt:lpstr>
      <vt:lpstr>VC ROADMAP: Results’ example </vt:lpstr>
      <vt:lpstr>PILOT LINES</vt:lpstr>
      <vt:lpstr>European Pilot Production Network EPPN</vt:lpstr>
      <vt:lpstr>EPPN at work</vt:lpstr>
      <vt:lpstr>Pilots at EuroNanoForum 2017 Malta</vt:lpstr>
      <vt:lpstr>EuroNanoForum</vt:lpstr>
      <vt:lpstr>PowerPoint-Präsentation</vt:lpstr>
    </vt:vector>
  </TitlesOfParts>
  <Company>nanofutures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AER</dc:creator>
  <cp:lastModifiedBy>Reinhardt</cp:lastModifiedBy>
  <cp:revision>1671</cp:revision>
  <cp:lastPrinted>2011-11-21T11:43:56Z</cp:lastPrinted>
  <dcterms:created xsi:type="dcterms:W3CDTF">2011-11-22T08:28:06Z</dcterms:created>
  <dcterms:modified xsi:type="dcterms:W3CDTF">2017-03-28T08:33:31Z</dcterms:modified>
</cp:coreProperties>
</file>