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12" r:id="rId2"/>
    <p:sldMasterId id="2147484024" r:id="rId3"/>
  </p:sldMasterIdLst>
  <p:notesMasterIdLst>
    <p:notesMasterId r:id="rId38"/>
  </p:notesMasterIdLst>
  <p:handoutMasterIdLst>
    <p:handoutMasterId r:id="rId39"/>
  </p:handoutMasterIdLst>
  <p:sldIdLst>
    <p:sldId id="467" r:id="rId4"/>
    <p:sldId id="468" r:id="rId5"/>
    <p:sldId id="469" r:id="rId6"/>
    <p:sldId id="470" r:id="rId7"/>
    <p:sldId id="473" r:id="rId8"/>
    <p:sldId id="474" r:id="rId9"/>
    <p:sldId id="478" r:id="rId10"/>
    <p:sldId id="476" r:id="rId11"/>
    <p:sldId id="479" r:id="rId12"/>
    <p:sldId id="519" r:id="rId13"/>
    <p:sldId id="528" r:id="rId14"/>
    <p:sldId id="520" r:id="rId15"/>
    <p:sldId id="483" r:id="rId16"/>
    <p:sldId id="485" r:id="rId17"/>
    <p:sldId id="488" r:id="rId18"/>
    <p:sldId id="493" r:id="rId19"/>
    <p:sldId id="496" r:id="rId20"/>
    <p:sldId id="497" r:id="rId21"/>
    <p:sldId id="498" r:id="rId22"/>
    <p:sldId id="499" r:id="rId23"/>
    <p:sldId id="500" r:id="rId24"/>
    <p:sldId id="501" r:id="rId25"/>
    <p:sldId id="502" r:id="rId26"/>
    <p:sldId id="506" r:id="rId27"/>
    <p:sldId id="521" r:id="rId28"/>
    <p:sldId id="522" r:id="rId29"/>
    <p:sldId id="523" r:id="rId30"/>
    <p:sldId id="524" r:id="rId31"/>
    <p:sldId id="525" r:id="rId32"/>
    <p:sldId id="526" r:id="rId33"/>
    <p:sldId id="527" r:id="rId34"/>
    <p:sldId id="514" r:id="rId35"/>
    <p:sldId id="518" r:id="rId36"/>
    <p:sldId id="492" r:id="rId37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C5C"/>
    <a:srgbClr val="F2F2F2"/>
    <a:srgbClr val="5C5C9C"/>
    <a:srgbClr val="FF0066"/>
    <a:srgbClr val="0B5D73"/>
    <a:srgbClr val="FEFEFE"/>
    <a:srgbClr val="FDFDFD"/>
    <a:srgbClr val="FCFCFC"/>
    <a:srgbClr val="A9C0DF"/>
    <a:srgbClr val="CCD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vetel slo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Svetel slog 2 – poudarek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Svetel slog 1 – poudarek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etel slog 1 – poudarek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Svetel slog 1 – poudarek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Svetel slog 1 – poudarek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vetel slog 1 – poudarek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Svetel slog 2 – poudarek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Svetel slog 2 – poudarek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Svetel slog 2 – poudarek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Svetel slog 2 – poudarek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7" autoAdjust="0"/>
    <p:restoredTop sz="96224" autoAdjust="0"/>
  </p:normalViewPr>
  <p:slideViewPr>
    <p:cSldViewPr snapToGrid="0">
      <p:cViewPr varScale="1">
        <p:scale>
          <a:sx n="110" d="100"/>
          <a:sy n="110" d="100"/>
        </p:scale>
        <p:origin x="-684" y="192"/>
      </p:cViewPr>
      <p:guideLst>
        <p:guide orient="horz" pos="2160"/>
        <p:guide pos="3847"/>
      </p:guideLst>
    </p:cSldViewPr>
  </p:slideViewPr>
  <p:outlineViewPr>
    <p:cViewPr>
      <p:scale>
        <a:sx n="33" d="100"/>
        <a:sy n="33" d="100"/>
      </p:scale>
      <p:origin x="0" y="-63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van&#269;i&#269;%20Minka\Documents\minka%202014\razno\kitajska%20delegacija%2016-04-2014\pomo&#382;ne%20tabe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van&#269;i&#269;%20Minka\Documents\minka%202014\razno\kitajska%20delegacija%2016-04-2014\pomo&#382;ne%20tabel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van&#269;i&#269;%20Minka\Documents\minka%202014\razno\kitajska%20delegacija%2016-04-2014\pomo&#382;ne%20tabele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redstavitve\Kitajska%20delegacija%20na%20MzIP\grafi%20za%20prezentacijo.xls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redstavitve\Kitajska%20delegacija%20na%20MzIP\grafi%20za%20prezentacijo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 sz="2200" dirty="0" err="1"/>
              <a:t>Operating</a:t>
            </a:r>
            <a:r>
              <a:rPr lang="sl-SI" dirty="0"/>
              <a:t> </a:t>
            </a:r>
            <a:r>
              <a:rPr lang="sl-SI" dirty="0" err="1"/>
              <a:t>costs</a:t>
            </a:r>
            <a:r>
              <a:rPr lang="sl-SI" dirty="0"/>
              <a:t>  </a:t>
            </a:r>
            <a:r>
              <a:rPr lang="en-US" dirty="0"/>
              <a:t>2013</a:t>
            </a:r>
          </a:p>
        </c:rich>
      </c:tx>
      <c:layout>
        <c:manualLayout>
          <c:xMode val="edge"/>
          <c:yMode val="edge"/>
          <c:x val="0.28314690322087294"/>
          <c:y val="2.856346036201375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8554656813331208"/>
          <c:y val="0.23680420610073535"/>
          <c:w val="0.3538599375708239"/>
          <c:h val="0.7631957938992647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Operating revenues </a:t>
            </a:r>
            <a:r>
              <a:rPr lang="sl-SI" sz="1800" dirty="0" smtClean="0"/>
              <a:t>2014</a:t>
            </a:r>
            <a:endParaRPr lang="en-US" sz="18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/>
                      <a:t>Transport revenues
</a:t>
                    </a:r>
                    <a:r>
                      <a:rPr lang="en-US" sz="1200" dirty="0" smtClean="0"/>
                      <a:t>35.3%</a:t>
                    </a:r>
                    <a:endParaRPr lang="en-US" sz="120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3055555555555537"/>
                  <c:y val="-3.7037037037037299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Revenues from public services
</a:t>
                    </a:r>
                    <a:r>
                      <a:rPr lang="en-US" sz="1200" dirty="0" smtClean="0"/>
                      <a:t>26.3%</a:t>
                    </a:r>
                    <a:endParaRPr lang="en-US" sz="12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dirty="0"/>
                      <a:t>Other operating revenues
</a:t>
                    </a:r>
                    <a:r>
                      <a:rPr lang="en-US" sz="1200" dirty="0" smtClean="0"/>
                      <a:t>38.4%</a:t>
                    </a:r>
                    <a:endParaRPr lang="en-US" sz="120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(List2!$A$13,List2!$A$16,List2!$A$19)</c:f>
              <c:strCache>
                <c:ptCount val="3"/>
                <c:pt idx="0">
                  <c:v>Transport revenues</c:v>
                </c:pt>
                <c:pt idx="1">
                  <c:v>Revenues from public services</c:v>
                </c:pt>
                <c:pt idx="2">
                  <c:v>Other operating revenues</c:v>
                </c:pt>
              </c:strCache>
            </c:strRef>
          </c:cat>
          <c:val>
            <c:numRef>
              <c:f>(List2!$C$13,List2!$C$16,List2!$C$19)</c:f>
              <c:numCache>
                <c:formatCode>#,##0</c:formatCode>
                <c:ptCount val="3"/>
                <c:pt idx="0">
                  <c:v>187828</c:v>
                </c:pt>
                <c:pt idx="1">
                  <c:v>154909</c:v>
                </c:pt>
                <c:pt idx="2">
                  <c:v>159244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sl-S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800" noProof="0" dirty="0" smtClean="0"/>
              <a:t>Operating costs  </a:t>
            </a:r>
            <a:r>
              <a:rPr lang="sl-SI" sz="1800" dirty="0" smtClean="0"/>
              <a:t>2014</a:t>
            </a:r>
            <a:endParaRPr lang="en-US" sz="18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noProof="0" dirty="0" err="1"/>
                      <a:t>Labour</a:t>
                    </a:r>
                    <a:r>
                      <a:rPr lang="en-US" sz="1200" dirty="0"/>
                      <a:t> costs
</a:t>
                    </a:r>
                    <a:r>
                      <a:rPr lang="en-US" sz="1200" dirty="0" smtClean="0"/>
                      <a:t>45.7%</a:t>
                    </a:r>
                    <a:endParaRPr lang="en-US" sz="120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5555555555555455E-2"/>
                  <c:y val="0.16666666666666666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Cost of material, energy and service
</a:t>
                    </a:r>
                    <a:r>
                      <a:rPr lang="en-US" sz="1200" dirty="0" smtClean="0"/>
                      <a:t>46.2%</a:t>
                    </a:r>
                    <a:endParaRPr lang="en-US" sz="12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5000000000000001E-2"/>
                  <c:y val="1.8518518518518583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Depreciation</a:t>
                    </a:r>
                    <a:r>
                      <a:rPr lang="en-US" sz="1200" dirty="0"/>
                      <a:t>
</a:t>
                    </a:r>
                    <a:r>
                      <a:rPr lang="en-US" sz="1200" dirty="0" smtClean="0"/>
                      <a:t>6.6%</a:t>
                    </a:r>
                    <a:endParaRPr lang="en-US" sz="12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7777777777778092E-2"/>
                  <c:y val="9.2592592592593531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Other
</a:t>
                    </a:r>
                    <a:r>
                      <a:rPr lang="en-US" sz="1200" dirty="0" smtClean="0"/>
                      <a:t>1.5%</a:t>
                    </a:r>
                    <a:endParaRPr lang="en-US" sz="12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List2!$A$36:$A$39</c:f>
              <c:strCache>
                <c:ptCount val="4"/>
                <c:pt idx="0">
                  <c:v>Labour costs</c:v>
                </c:pt>
                <c:pt idx="1">
                  <c:v>Cost of material, energy and service</c:v>
                </c:pt>
                <c:pt idx="2">
                  <c:v>Depreciation</c:v>
                </c:pt>
                <c:pt idx="3">
                  <c:v>Other</c:v>
                </c:pt>
              </c:strCache>
            </c:strRef>
          </c:cat>
          <c:val>
            <c:numRef>
              <c:f>List2!$C$36:$C$39</c:f>
              <c:numCache>
                <c:formatCode>#,##0</c:formatCode>
                <c:ptCount val="4"/>
                <c:pt idx="0">
                  <c:v>216634</c:v>
                </c:pt>
                <c:pt idx="1">
                  <c:v>226497</c:v>
                </c:pt>
                <c:pt idx="2">
                  <c:v>37107</c:v>
                </c:pt>
                <c:pt idx="3">
                  <c:v>2743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6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sl-S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 b="0" noProof="0" dirty="0" smtClean="0">
                <a:solidFill>
                  <a:schemeClr val="tx1"/>
                </a:solidFill>
              </a:rPr>
              <a:t>Goods</a:t>
            </a:r>
            <a:r>
              <a:rPr lang="en-GB" sz="2000" b="0" baseline="0" noProof="0" dirty="0" smtClean="0">
                <a:solidFill>
                  <a:schemeClr val="tx1"/>
                </a:solidFill>
              </a:rPr>
              <a:t> carried</a:t>
            </a:r>
            <a:r>
              <a:rPr lang="en-GB" sz="2000" b="0" noProof="0" dirty="0" smtClean="0">
                <a:solidFill>
                  <a:schemeClr val="tx1"/>
                </a:solidFill>
              </a:rPr>
              <a:t> (</a:t>
            </a:r>
            <a:r>
              <a:rPr lang="sl-SI" sz="2000" b="0" noProof="0" dirty="0" smtClean="0">
                <a:solidFill>
                  <a:schemeClr val="tx1"/>
                </a:solidFill>
              </a:rPr>
              <a:t>mio)</a:t>
            </a:r>
            <a:endParaRPr lang="en-GB" sz="2000" b="0" noProof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7160173750148295"/>
          <c:y val="3.296424759250925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9899317308152927E-2"/>
          <c:y val="0.15742868336539426"/>
          <c:w val="0.91794071916299103"/>
          <c:h val="0.72789153825402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1999</c:v>
                </c:pt>
              </c:strCache>
            </c:strRef>
          </c:tx>
          <c:spPr>
            <a:solidFill>
              <a:schemeClr val="accent1">
                <a:tint val="39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14.2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14.2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1">
                <a:tint val="4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chemeClr val="accent1">
                <a:tint val="5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14.9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14.9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2002</c:v>
                </c:pt>
              </c:strCache>
            </c:strRef>
          </c:tx>
          <c:spPr>
            <a:solidFill>
              <a:schemeClr val="accent1">
                <a:tint val="63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16.3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16.3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chemeClr val="accent1">
                <a:tint val="72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17.2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17.2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1">
                <a:tint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17.9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Sheet1!$G$2</c:f>
              <c:numCache>
                <c:formatCode>General</c:formatCode>
                <c:ptCount val="1"/>
                <c:pt idx="0">
                  <c:v>17.899999999999999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1">
                <a:tint val="8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18.1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Sheet1!$H$2</c:f>
              <c:numCache>
                <c:formatCode>General</c:formatCode>
                <c:ptCount val="1"/>
                <c:pt idx="0">
                  <c:v>18.100000000000001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1">
                <a:tint val="9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18.8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Sheet1!$I$2</c:f>
              <c:numCache>
                <c:formatCode>General</c:formatCode>
                <c:ptCount val="1"/>
                <c:pt idx="0">
                  <c:v>18.8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1">
                <a:shade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Sheet1!$J$2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1">
                <a:shade val="8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Sheet1!$K$2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1">
                <a:shade val="79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14.6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Sheet1!$L$2</c:f>
              <c:numCache>
                <c:formatCode>General</c:formatCode>
                <c:ptCount val="1"/>
                <c:pt idx="0">
                  <c:v>14.6</c:v>
                </c:pt>
              </c:numCache>
            </c:numRef>
          </c:val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>
                <a:shade val="71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17.2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Sheet1!$M$2</c:f>
              <c:numCache>
                <c:formatCode>General</c:formatCode>
                <c:ptCount val="1"/>
                <c:pt idx="0">
                  <c:v>17.2</c:v>
                </c:pt>
              </c:numCache>
            </c:numRef>
          </c:val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>
                <a:shade val="62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17.6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Sheet1!$N$2</c:f>
              <c:numCache>
                <c:formatCode>General</c:formatCode>
                <c:ptCount val="1"/>
                <c:pt idx="0">
                  <c:v>17.600000000000001</c:v>
                </c:pt>
              </c:numCache>
            </c:numRef>
          </c:val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>
                <a:shade val="54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16.2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Sheet1!$O$2</c:f>
              <c:numCache>
                <c:formatCode>General</c:formatCode>
                <c:ptCount val="1"/>
                <c:pt idx="0">
                  <c:v>16.2</c:v>
                </c:pt>
              </c:numCache>
            </c:numRef>
          </c:val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>
                <a:shade val="4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17.6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Sheet1!$P$2</c:f>
              <c:numCache>
                <c:formatCode>General</c:formatCode>
                <c:ptCount val="1"/>
                <c:pt idx="0">
                  <c:v>17.600000000000001</c:v>
                </c:pt>
              </c:numCache>
            </c:numRef>
          </c:val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shade val="3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18.8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Sheet1!$Q$2</c:f>
              <c:numCache>
                <c:formatCode>General</c:formatCode>
                <c:ptCount val="1"/>
                <c:pt idx="0">
                  <c:v>18.8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9866624"/>
        <c:axId val="80329472"/>
      </c:barChart>
      <c:catAx>
        <c:axId val="998666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80329472"/>
        <c:crosses val="autoZero"/>
        <c:auto val="1"/>
        <c:lblAlgn val="ctr"/>
        <c:lblOffset val="100"/>
        <c:noMultiLvlLbl val="0"/>
      </c:catAx>
      <c:valAx>
        <c:axId val="8032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9986662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0" i="0" baseline="0" noProof="0" dirty="0" smtClean="0">
                <a:solidFill>
                  <a:srgbClr val="5C5C5C"/>
                </a:solidFill>
                <a:effectLst/>
              </a:rPr>
              <a:t>Passengers carried</a:t>
            </a:r>
            <a:r>
              <a:rPr lang="sl-SI" sz="1800" b="0" i="0" baseline="0" noProof="0" dirty="0" smtClean="0">
                <a:solidFill>
                  <a:srgbClr val="5C5C5C"/>
                </a:solidFill>
                <a:effectLst/>
              </a:rPr>
              <a:t> (mio)</a:t>
            </a:r>
            <a:endParaRPr lang="en-GB" sz="2000" noProof="0" dirty="0">
              <a:solidFill>
                <a:srgbClr val="5C5C5C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1999</c:v>
                </c:pt>
              </c:strCache>
            </c:strRef>
          </c:tx>
          <c:spPr>
            <a:solidFill>
              <a:schemeClr val="accent1">
                <a:tint val="39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14.2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List1!$B$2</c:f>
              <c:numCache>
                <c:formatCode>@</c:formatCode>
                <c:ptCount val="1"/>
                <c:pt idx="0">
                  <c:v>14.2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1">
                <a:tint val="47000"/>
              </a:schemeClr>
            </a:solidFill>
            <a:ln>
              <a:noFill/>
            </a:ln>
            <a:effectLst/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List1!$C$2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chemeClr val="accent1">
                <a:tint val="5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14.5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List1!$D$2</c:f>
              <c:numCache>
                <c:formatCode>General</c:formatCode>
                <c:ptCount val="1"/>
                <c:pt idx="0">
                  <c:v>14.5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2002</c:v>
                </c:pt>
              </c:strCache>
            </c:strRef>
          </c:tx>
          <c:spPr>
            <a:solidFill>
              <a:schemeClr val="accent1">
                <a:tint val="63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14.5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List1!$E$2</c:f>
              <c:numCache>
                <c:formatCode>General</c:formatCode>
                <c:ptCount val="1"/>
                <c:pt idx="0">
                  <c:v>14.5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chemeClr val="accent1">
                <a:tint val="72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15.1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List1!$F$2</c:f>
              <c:numCache>
                <c:formatCode>General</c:formatCode>
                <c:ptCount val="1"/>
                <c:pt idx="0">
                  <c:v>15.1</c:v>
                </c:pt>
              </c:numCache>
            </c:numRef>
          </c:val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1">
                <a:tint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14.8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List1!$G$2</c:f>
              <c:numCache>
                <c:formatCode>General</c:formatCode>
                <c:ptCount val="1"/>
                <c:pt idx="0">
                  <c:v>14.8</c:v>
                </c:pt>
              </c:numCache>
            </c:numRef>
          </c:val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1">
                <a:tint val="8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15.7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List1!$H$2</c:f>
              <c:numCache>
                <c:formatCode>General</c:formatCode>
                <c:ptCount val="1"/>
                <c:pt idx="0">
                  <c:v>15.7</c:v>
                </c:pt>
              </c:numCache>
            </c:numRef>
          </c:val>
        </c:ser>
        <c:ser>
          <c:idx val="7"/>
          <c:order val="7"/>
          <c:tx>
            <c:strRef>
              <c:f>List1!$I$1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1">
                <a:tint val="9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16.1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List1!$I$2</c:f>
              <c:numCache>
                <c:formatCode>General</c:formatCode>
                <c:ptCount val="1"/>
                <c:pt idx="0">
                  <c:v>16.100000000000001</c:v>
                </c:pt>
              </c:numCache>
            </c:numRef>
          </c:val>
        </c:ser>
        <c:ser>
          <c:idx val="8"/>
          <c:order val="8"/>
          <c:tx>
            <c:strRef>
              <c:f>List1!$J$1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1">
                <a:shade val="9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16.1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List1!$J$2</c:f>
              <c:numCache>
                <c:formatCode>General</c:formatCode>
                <c:ptCount val="1"/>
                <c:pt idx="0">
                  <c:v>16.100000000000001</c:v>
                </c:pt>
              </c:numCache>
            </c:numRef>
          </c:val>
        </c:ser>
        <c:ser>
          <c:idx val="9"/>
          <c:order val="9"/>
          <c:tx>
            <c:strRef>
              <c:f>List1!$K$1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1">
                <a:shade val="8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16.7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List1!$K$2</c:f>
              <c:numCache>
                <c:formatCode>General</c:formatCode>
                <c:ptCount val="1"/>
                <c:pt idx="0">
                  <c:v>16.7</c:v>
                </c:pt>
              </c:numCache>
            </c:numRef>
          </c:val>
        </c:ser>
        <c:ser>
          <c:idx val="10"/>
          <c:order val="10"/>
          <c:tx>
            <c:strRef>
              <c:f>List1!$L$1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1">
                <a:shade val="79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16.4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List1!$L$2</c:f>
              <c:numCache>
                <c:formatCode>General</c:formatCode>
                <c:ptCount val="1"/>
                <c:pt idx="0">
                  <c:v>16.399999999999999</c:v>
                </c:pt>
              </c:numCache>
            </c:numRef>
          </c:val>
        </c:ser>
        <c:ser>
          <c:idx val="11"/>
          <c:order val="11"/>
          <c:tx>
            <c:strRef>
              <c:f>List1!$M$1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>
                <a:shade val="71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16.2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List1!$M$2</c:f>
              <c:numCache>
                <c:formatCode>General</c:formatCode>
                <c:ptCount val="1"/>
                <c:pt idx="0">
                  <c:v>16.2</c:v>
                </c:pt>
              </c:numCache>
            </c:numRef>
          </c:val>
        </c:ser>
        <c:ser>
          <c:idx val="12"/>
          <c:order val="12"/>
          <c:tx>
            <c:strRef>
              <c:f>List1!$N$1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>
                <a:shade val="62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15.7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List1!$N$2</c:f>
              <c:numCache>
                <c:formatCode>General</c:formatCode>
                <c:ptCount val="1"/>
                <c:pt idx="0">
                  <c:v>15.7</c:v>
                </c:pt>
              </c:numCache>
            </c:numRef>
          </c:val>
        </c:ser>
        <c:ser>
          <c:idx val="13"/>
          <c:order val="13"/>
          <c:tx>
            <c:strRef>
              <c:f>List1!$O$1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>
                <a:shade val="54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15.5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List1!$O$2</c:f>
              <c:numCache>
                <c:formatCode>General</c:formatCode>
                <c:ptCount val="1"/>
                <c:pt idx="0">
                  <c:v>15.5</c:v>
                </c:pt>
              </c:numCache>
            </c:numRef>
          </c:val>
        </c:ser>
        <c:ser>
          <c:idx val="14"/>
          <c:order val="14"/>
          <c:tx>
            <c:strRef>
              <c:f>List1!$P$1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>
                <a:shade val="4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16.4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List1!$P$2</c:f>
              <c:numCache>
                <c:formatCode>General</c:formatCode>
                <c:ptCount val="1"/>
                <c:pt idx="0">
                  <c:v>16.399999999999999</c:v>
                </c:pt>
              </c:numCache>
            </c:numRef>
          </c:val>
        </c:ser>
        <c:ser>
          <c:idx val="15"/>
          <c:order val="15"/>
          <c:tx>
            <c:strRef>
              <c:f>List1!$Q$1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shade val="3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List1!$Q$2</c:f>
              <c:numCache>
                <c:formatCode>General</c:formatCode>
                <c:ptCount val="1"/>
                <c:pt idx="0">
                  <c:v>14.8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1141504"/>
        <c:axId val="80308480"/>
      </c:barChart>
      <c:catAx>
        <c:axId val="10114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80308480"/>
        <c:crosses val="autoZero"/>
        <c:auto val="1"/>
        <c:lblAlgn val="ctr"/>
        <c:lblOffset val="100"/>
        <c:noMultiLvlLbl val="0"/>
      </c:catAx>
      <c:valAx>
        <c:axId val="80308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0114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noProof="0" dirty="0" smtClean="0"/>
              <a:t>Domestic transport</a:t>
            </a:r>
            <a:endParaRPr lang="en-GB" noProof="0" dirty="0"/>
          </a:p>
        </c:rich>
      </c:tx>
      <c:layout>
        <c:manualLayout>
          <c:xMode val="edge"/>
          <c:yMode val="edge"/>
          <c:x val="3.2778728745863482E-2"/>
          <c:y val="3.944773175542429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971564987402923"/>
          <c:y val="0.19238290340112374"/>
          <c:w val="0.50073759725621858"/>
          <c:h val="0.7219937448810595"/>
        </c:manualLayout>
      </c:layout>
      <c:pie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rgbClr val="0B5D73"/>
              </a:solidFill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sl-SI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'obseg dela 2014'!$A$5:$A$11</c:f>
              <c:strCache>
                <c:ptCount val="7"/>
                <c:pt idx="0">
                  <c:v>Young persons</c:v>
                </c:pt>
                <c:pt idx="1">
                  <c:v>Elderly</c:v>
                </c:pt>
                <c:pt idx="2">
                  <c:v>Children</c:v>
                </c:pt>
                <c:pt idx="3">
                  <c:v>Adults</c:v>
                </c:pt>
                <c:pt idx="4">
                  <c:v>Others</c:v>
                </c:pt>
                <c:pt idx="5">
                  <c:v>Railway employees</c:v>
                </c:pt>
                <c:pt idx="6">
                  <c:v>Passengers of special tourism/excursion trains</c:v>
                </c:pt>
              </c:strCache>
            </c:strRef>
          </c:cat>
          <c:val>
            <c:numRef>
              <c:f>'obseg dela 2014'!$B$5:$B$11</c:f>
              <c:numCache>
                <c:formatCode>#,##0</c:formatCode>
                <c:ptCount val="7"/>
                <c:pt idx="0">
                  <c:v>6152456</c:v>
                </c:pt>
                <c:pt idx="1">
                  <c:v>372018</c:v>
                </c:pt>
                <c:pt idx="2">
                  <c:v>165002</c:v>
                </c:pt>
                <c:pt idx="3">
                  <c:v>4108857</c:v>
                </c:pt>
                <c:pt idx="4">
                  <c:v>746949</c:v>
                </c:pt>
                <c:pt idx="5">
                  <c:v>1879431</c:v>
                </c:pt>
                <c:pt idx="6">
                  <c:v>629417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2775327830958505"/>
          <c:y val="7.3925049309664675E-2"/>
          <c:w val="0.33443954255978731"/>
          <c:h val="0.88026814850029556"/>
        </c:manualLayout>
      </c:layout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sl-SI"/>
              <a:t>International transport</a:t>
            </a:r>
          </a:p>
        </c:rich>
      </c:tx>
      <c:layout>
        <c:manualLayout>
          <c:xMode val="edge"/>
          <c:yMode val="edge"/>
          <c:x val="2.7501643760925263E-2"/>
          <c:y val="4.626708727655097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4672717845096233E-2"/>
          <c:y val="0.18834200495256201"/>
          <c:w val="0.48505348236766027"/>
          <c:h val="0.7512973496609454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B5D73"/>
              </a:solidFill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sl-SI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sl-SI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'obseg dela 2014'!$A$30:$A$38</c:f>
              <c:strCache>
                <c:ptCount val="9"/>
                <c:pt idx="0">
                  <c:v>Slovenia</c:v>
                </c:pt>
                <c:pt idx="1">
                  <c:v>Croatia</c:v>
                </c:pt>
                <c:pt idx="2">
                  <c:v>Austria</c:v>
                </c:pt>
                <c:pt idx="3">
                  <c:v>Germany</c:v>
                </c:pt>
                <c:pt idx="4">
                  <c:v>Switzerland</c:v>
                </c:pt>
                <c:pt idx="5">
                  <c:v>Serbia</c:v>
                </c:pt>
                <c:pt idx="6">
                  <c:v>Hungary</c:v>
                </c:pt>
                <c:pt idx="7">
                  <c:v>Other</c:v>
                </c:pt>
                <c:pt idx="8">
                  <c:v>Passengers of special tourism/excursion trains</c:v>
                </c:pt>
              </c:strCache>
            </c:strRef>
          </c:cat>
          <c:val>
            <c:numRef>
              <c:f>'obseg dela 2014'!$B$30:$B$38</c:f>
              <c:numCache>
                <c:formatCode>#,##0</c:formatCode>
                <c:ptCount val="9"/>
                <c:pt idx="0">
                  <c:v>172451</c:v>
                </c:pt>
                <c:pt idx="1">
                  <c:v>106717</c:v>
                </c:pt>
                <c:pt idx="2">
                  <c:v>82055</c:v>
                </c:pt>
                <c:pt idx="3">
                  <c:v>70131</c:v>
                </c:pt>
                <c:pt idx="4">
                  <c:v>29180</c:v>
                </c:pt>
                <c:pt idx="5">
                  <c:v>6574</c:v>
                </c:pt>
                <c:pt idx="6">
                  <c:v>6255</c:v>
                </c:pt>
                <c:pt idx="7">
                  <c:v>275882</c:v>
                </c:pt>
                <c:pt idx="8">
                  <c:v>33960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8691705288366447"/>
          <c:y val="0.14665256948888417"/>
          <c:w val="0.34240197572045128"/>
          <c:h val="0.85010211179432948"/>
        </c:manualLayout>
      </c:layout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C39F76E-F327-46FA-B8D3-209B37ED19A6}" type="datetimeFigureOut">
              <a:rPr lang="sl-SI"/>
              <a:pPr>
                <a:defRPr/>
              </a:pPr>
              <a:t>2.3.2016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A7F4257-6CEE-4819-937A-41826CD94CE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2185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171E2D-E510-4BCC-AA94-E048954486E5}" type="datetimeFigureOut">
              <a:rPr lang="en-GB"/>
              <a:pPr>
                <a:defRPr/>
              </a:pPr>
              <a:t>02/03/2016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D33422B-4AAE-4737-8C7B-DD5C2F27AB78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540811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CEFD-6088-463A-800E-91D6F3954134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20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0E1A2-E0A6-4CD5-B30E-FA5F35117C7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33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0E1A2-E0A6-4CD5-B30E-FA5F35117C7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08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0E1A2-E0A6-4CD5-B30E-FA5F35117C7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54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0E1A2-E0A6-4CD5-B30E-FA5F35117C7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38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0E1A2-E0A6-4CD5-B30E-FA5F35117C7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93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0E1A2-E0A6-4CD5-B30E-FA5F35117C7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64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0E1A2-E0A6-4CD5-B30E-FA5F35117C7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00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0E1A2-E0A6-4CD5-B30E-FA5F35117C7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00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CEFD-6088-463A-800E-91D6F3954134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94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CEFD-6088-463A-800E-91D6F395413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618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CEFD-6088-463A-800E-91D6F395413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809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CEFD-6088-463A-800E-91D6F3954134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967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CEFD-6088-463A-800E-91D6F3954134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946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CEFD-6088-463A-800E-91D6F3954134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693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0E1A2-E0A6-4CD5-B30E-FA5F35117C7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30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0E1A2-E0A6-4CD5-B30E-FA5F35117C7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13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6"/>
          <p:cNvSpPr/>
          <p:nvPr userDrawn="1"/>
        </p:nvSpPr>
        <p:spPr>
          <a:xfrm>
            <a:off x="11579225" y="6400800"/>
            <a:ext cx="381000" cy="381000"/>
          </a:xfrm>
          <a:prstGeom prst="flowChartOffpageConnec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552238" y="6380163"/>
            <a:ext cx="434975" cy="387350"/>
          </a:xfrm>
        </p:spPr>
        <p:txBody>
          <a:bodyPr/>
          <a:lstStyle>
            <a:lvl1pPr algn="ctr">
              <a:defRPr sz="1600">
                <a:solidFill>
                  <a:srgbClr val="8C8C8C"/>
                </a:solidFill>
              </a:defRPr>
            </a:lvl1pPr>
          </a:lstStyle>
          <a:p>
            <a:pPr>
              <a:defRPr/>
            </a:pPr>
            <a:fld id="{D9141C55-2659-4AA5-A221-CE1D312089F2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E6536-E552-48AC-B9A9-1914D389ED34}" type="datetime1">
              <a:rPr lang="sl-SI"/>
              <a:pPr>
                <a:defRPr/>
              </a:pPr>
              <a:t>2.3.2016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5F23A-35CB-4CEC-9FE3-C6A01A0C137E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86F1A-8767-42F1-AFB5-94AC2AAFA0D6}" type="datetime1">
              <a:rPr lang="sl-SI"/>
              <a:pPr>
                <a:defRPr/>
              </a:pPr>
              <a:t>2.3.2016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C6A3F-740C-4E9F-9E10-D040FC31261D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52935" y="6379404"/>
            <a:ext cx="434380" cy="387433"/>
          </a:xfrm>
        </p:spPr>
        <p:txBody>
          <a:bodyPr/>
          <a:lstStyle>
            <a:lvl1pPr algn="ctr"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0C262CF-5CC9-4929-99CD-9F101191856B}" type="slidenum">
              <a:rPr lang="en-GB" smtClean="0">
                <a:solidFill>
                  <a:srgbClr val="3F3F3F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lowchart: Off-page Connector 2"/>
          <p:cNvSpPr/>
          <p:nvPr userDrawn="1"/>
        </p:nvSpPr>
        <p:spPr>
          <a:xfrm>
            <a:off x="11579925" y="6400719"/>
            <a:ext cx="380407" cy="380406"/>
          </a:xfrm>
          <a:prstGeom prst="flowChartOffpageConnec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68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80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52935" y="6379404"/>
            <a:ext cx="434380" cy="387433"/>
          </a:xfrm>
        </p:spPr>
        <p:txBody>
          <a:bodyPr/>
          <a:lstStyle>
            <a:lvl1pPr algn="ctr"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0C262CF-5CC9-4929-99CD-9F101191856B}" type="slidenum">
              <a:rPr lang="en-GB" smtClean="0">
                <a:solidFill>
                  <a:srgbClr val="3F3F3F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lowchart: Off-page Connector 7"/>
          <p:cNvSpPr/>
          <p:nvPr userDrawn="1"/>
        </p:nvSpPr>
        <p:spPr>
          <a:xfrm>
            <a:off x="11579925" y="6400719"/>
            <a:ext cx="380407" cy="380406"/>
          </a:xfrm>
          <a:prstGeom prst="flowChartOffpageConnec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07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38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12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597" y="-3"/>
            <a:ext cx="8516815" cy="97130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61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83376" y="6329688"/>
            <a:ext cx="426575" cy="449842"/>
            <a:chOff x="8880685" y="3071336"/>
            <a:chExt cx="687003" cy="724475"/>
          </a:xfrm>
        </p:grpSpPr>
        <p:sp>
          <p:nvSpPr>
            <p:cNvPr id="12" name="Hexagon 11"/>
            <p:cNvSpPr/>
            <p:nvPr/>
          </p:nvSpPr>
          <p:spPr>
            <a:xfrm rot="16200000">
              <a:off x="8861949" y="3090072"/>
              <a:ext cx="724475" cy="687003"/>
            </a:xfrm>
            <a:prstGeom prst="hexagon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3" name="Freeform 19"/>
            <p:cNvSpPr>
              <a:spLocks noEditPoints="1"/>
            </p:cNvSpPr>
            <p:nvPr/>
          </p:nvSpPr>
          <p:spPr bwMode="auto">
            <a:xfrm>
              <a:off x="9023538" y="3256023"/>
              <a:ext cx="401295" cy="355100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C5C5C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709954" y="6471760"/>
            <a:ext cx="2360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smtClean="0">
                <a:solidFill>
                  <a:srgbClr val="3F3F3F">
                    <a:lumMod val="60000"/>
                    <a:lumOff val="40000"/>
                  </a:srgbClr>
                </a:solidFill>
                <a:latin typeface="Lato"/>
                <a:cs typeface="+mn-cs"/>
              </a:rPr>
              <a:t>Plus Presentation Template</a:t>
            </a:r>
            <a:endParaRPr lang="en-GB" sz="1400">
              <a:solidFill>
                <a:srgbClr val="3F3F3F">
                  <a:lumMod val="60000"/>
                  <a:lumOff val="40000"/>
                </a:srgbClr>
              </a:solidFill>
              <a:latin typeface="Lato"/>
              <a:cs typeface="+mn-cs"/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52935" y="6379404"/>
            <a:ext cx="434380" cy="387433"/>
          </a:xfrm>
        </p:spPr>
        <p:txBody>
          <a:bodyPr/>
          <a:lstStyle>
            <a:lvl1pPr algn="ctr"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0C262CF-5CC9-4929-99CD-9F101191856B}" type="slidenum">
              <a:rPr lang="en-GB" smtClean="0">
                <a:solidFill>
                  <a:srgbClr val="3F3F3F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Flowchart: Off-page Connector 15"/>
          <p:cNvSpPr/>
          <p:nvPr userDrawn="1"/>
        </p:nvSpPr>
        <p:spPr>
          <a:xfrm>
            <a:off x="11579925" y="6400719"/>
            <a:ext cx="380407" cy="380406"/>
          </a:xfrm>
          <a:prstGeom prst="flowChartOffpageConnec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23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90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Off-page Connector 6"/>
          <p:cNvSpPr/>
          <p:nvPr userDrawn="1"/>
        </p:nvSpPr>
        <p:spPr>
          <a:xfrm>
            <a:off x="11579225" y="6400800"/>
            <a:ext cx="381000" cy="381000"/>
          </a:xfrm>
          <a:prstGeom prst="flowChartOffpageConnec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23A99-82E4-4767-B8C4-C841170A9C11}" type="datetime1">
              <a:rPr lang="sl-SI"/>
              <a:pPr>
                <a:defRPr/>
              </a:pPr>
              <a:t>2.3.2016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52238" y="6380163"/>
            <a:ext cx="434975" cy="387350"/>
          </a:xfrm>
        </p:spPr>
        <p:txBody>
          <a:bodyPr/>
          <a:lstStyle>
            <a:lvl1pPr algn="ctr">
              <a:defRPr sz="1600">
                <a:solidFill>
                  <a:srgbClr val="8C8C8C"/>
                </a:solidFill>
              </a:defRPr>
            </a:lvl1pPr>
          </a:lstStyle>
          <a:p>
            <a:pPr>
              <a:defRPr/>
            </a:pPr>
            <a:fld id="{900094A9-BFC2-4221-A76D-D946A9C08EBD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98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6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78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52935" y="6379404"/>
            <a:ext cx="434380" cy="387433"/>
          </a:xfrm>
        </p:spPr>
        <p:txBody>
          <a:bodyPr/>
          <a:lstStyle>
            <a:lvl1pPr algn="ctr"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0C262CF-5CC9-4929-99CD-9F101191856B}" type="slidenum">
              <a:rPr lang="en-GB" smtClean="0">
                <a:solidFill>
                  <a:srgbClr val="3F3F3F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lowchart: Off-page Connector 2"/>
          <p:cNvSpPr/>
          <p:nvPr userDrawn="1"/>
        </p:nvSpPr>
        <p:spPr>
          <a:xfrm>
            <a:off x="11579925" y="6400719"/>
            <a:ext cx="380407" cy="380406"/>
          </a:xfrm>
          <a:prstGeom prst="flowChartOffpageConnec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92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52935" y="6379404"/>
            <a:ext cx="434380" cy="387433"/>
          </a:xfrm>
        </p:spPr>
        <p:txBody>
          <a:bodyPr/>
          <a:lstStyle>
            <a:lvl1pPr algn="ctr"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0C262CF-5CC9-4929-99CD-9F101191856B}" type="slidenum">
              <a:rPr lang="en-GB" smtClean="0">
                <a:solidFill>
                  <a:srgbClr val="3F3F3F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lowchart: Off-page Connector 7"/>
          <p:cNvSpPr/>
          <p:nvPr userDrawn="1"/>
        </p:nvSpPr>
        <p:spPr>
          <a:xfrm>
            <a:off x="11579925" y="6400719"/>
            <a:ext cx="380407" cy="380406"/>
          </a:xfrm>
          <a:prstGeom prst="flowChartOffpageConnec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22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52935" y="6379404"/>
            <a:ext cx="434380" cy="387433"/>
          </a:xfrm>
        </p:spPr>
        <p:txBody>
          <a:bodyPr/>
          <a:lstStyle>
            <a:lvl1pPr algn="ctr"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0C262CF-5CC9-4929-99CD-9F101191856B}" type="slidenum">
              <a:rPr lang="en-GB" smtClean="0">
                <a:solidFill>
                  <a:srgbClr val="3F3F3F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lowchart: Off-page Connector 7"/>
          <p:cNvSpPr/>
          <p:nvPr userDrawn="1"/>
        </p:nvSpPr>
        <p:spPr>
          <a:xfrm>
            <a:off x="11579925" y="6400719"/>
            <a:ext cx="380407" cy="380406"/>
          </a:xfrm>
          <a:prstGeom prst="flowChartOffpageConnec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89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98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7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597" y="-3"/>
            <a:ext cx="8516815" cy="97130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52935" y="6379404"/>
            <a:ext cx="434380" cy="387433"/>
          </a:xfrm>
        </p:spPr>
        <p:txBody>
          <a:bodyPr/>
          <a:lstStyle>
            <a:lvl1pPr algn="ctr"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0C262CF-5CC9-4929-99CD-9F101191856B}" type="slidenum">
              <a:rPr lang="en-GB" smtClean="0">
                <a:solidFill>
                  <a:srgbClr val="3F3F3F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Flowchart: Off-page Connector 11"/>
          <p:cNvSpPr/>
          <p:nvPr userDrawn="1"/>
        </p:nvSpPr>
        <p:spPr>
          <a:xfrm>
            <a:off x="11579925" y="6400719"/>
            <a:ext cx="380407" cy="380406"/>
          </a:xfrm>
          <a:prstGeom prst="flowChartOffpageConnec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83376" y="6329688"/>
            <a:ext cx="426575" cy="449842"/>
            <a:chOff x="8880685" y="3071336"/>
            <a:chExt cx="687003" cy="724475"/>
          </a:xfrm>
        </p:grpSpPr>
        <p:sp>
          <p:nvSpPr>
            <p:cNvPr id="14" name="Hexagon 13"/>
            <p:cNvSpPr/>
            <p:nvPr/>
          </p:nvSpPr>
          <p:spPr>
            <a:xfrm rot="16200000">
              <a:off x="8861949" y="3090072"/>
              <a:ext cx="724475" cy="687003"/>
            </a:xfrm>
            <a:prstGeom prst="hexagon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5" name="Freeform 19"/>
            <p:cNvSpPr>
              <a:spLocks noEditPoints="1"/>
            </p:cNvSpPr>
            <p:nvPr/>
          </p:nvSpPr>
          <p:spPr bwMode="auto">
            <a:xfrm>
              <a:off x="9023538" y="3256023"/>
              <a:ext cx="401295" cy="355100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C5C5C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709954" y="6471760"/>
            <a:ext cx="2360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smtClean="0">
                <a:solidFill>
                  <a:srgbClr val="3F3F3F">
                    <a:lumMod val="60000"/>
                    <a:lumOff val="40000"/>
                  </a:srgbClr>
                </a:solidFill>
                <a:latin typeface="Lato"/>
                <a:cs typeface="+mn-cs"/>
              </a:rPr>
              <a:t>Plus Presentation Template</a:t>
            </a:r>
            <a:endParaRPr lang="en-GB" sz="1400">
              <a:solidFill>
                <a:srgbClr val="3F3F3F">
                  <a:lumMod val="60000"/>
                  <a:lumOff val="40000"/>
                </a:srgbClr>
              </a:solidFill>
              <a:latin typeface="Lat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0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83376" y="6329688"/>
            <a:ext cx="426575" cy="449842"/>
            <a:chOff x="8880685" y="3071336"/>
            <a:chExt cx="687003" cy="724475"/>
          </a:xfrm>
        </p:grpSpPr>
        <p:sp>
          <p:nvSpPr>
            <p:cNvPr id="12" name="Hexagon 11"/>
            <p:cNvSpPr/>
            <p:nvPr/>
          </p:nvSpPr>
          <p:spPr>
            <a:xfrm rot="16200000">
              <a:off x="8861949" y="3090072"/>
              <a:ext cx="724475" cy="687003"/>
            </a:xfrm>
            <a:prstGeom prst="hexagon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3" name="Freeform 19"/>
            <p:cNvSpPr>
              <a:spLocks noEditPoints="1"/>
            </p:cNvSpPr>
            <p:nvPr/>
          </p:nvSpPr>
          <p:spPr bwMode="auto">
            <a:xfrm>
              <a:off x="9023538" y="3256023"/>
              <a:ext cx="401295" cy="355100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C5C5C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709954" y="6471760"/>
            <a:ext cx="2360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smtClean="0">
                <a:solidFill>
                  <a:srgbClr val="3F3F3F">
                    <a:lumMod val="60000"/>
                    <a:lumOff val="40000"/>
                  </a:srgbClr>
                </a:solidFill>
                <a:latin typeface="Lato"/>
                <a:cs typeface="+mn-cs"/>
              </a:rPr>
              <a:t>Plus Presentation Template</a:t>
            </a:r>
            <a:endParaRPr lang="en-GB" sz="1400">
              <a:solidFill>
                <a:srgbClr val="3F3F3F">
                  <a:lumMod val="60000"/>
                  <a:lumOff val="40000"/>
                </a:srgbClr>
              </a:solidFill>
              <a:latin typeface="Lato"/>
              <a:cs typeface="+mn-cs"/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52935" y="6379404"/>
            <a:ext cx="434380" cy="387433"/>
          </a:xfrm>
        </p:spPr>
        <p:txBody>
          <a:bodyPr/>
          <a:lstStyle>
            <a:lvl1pPr algn="ctr"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0C262CF-5CC9-4929-99CD-9F101191856B}" type="slidenum">
              <a:rPr lang="en-GB" smtClean="0">
                <a:solidFill>
                  <a:srgbClr val="3F3F3F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Flowchart: Off-page Connector 15"/>
          <p:cNvSpPr/>
          <p:nvPr userDrawn="1"/>
        </p:nvSpPr>
        <p:spPr>
          <a:xfrm>
            <a:off x="11579925" y="6400719"/>
            <a:ext cx="380407" cy="380406"/>
          </a:xfrm>
          <a:prstGeom prst="flowChartOffpageConnec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55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Off-page Connector 6"/>
          <p:cNvSpPr/>
          <p:nvPr userDrawn="1"/>
        </p:nvSpPr>
        <p:spPr>
          <a:xfrm>
            <a:off x="11579225" y="6400800"/>
            <a:ext cx="381000" cy="381000"/>
          </a:xfrm>
          <a:prstGeom prst="flowChartOffpageConnec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3947A-9BC7-4437-AEB3-904DC6AA8B44}" type="datetime1">
              <a:rPr lang="sl-SI"/>
              <a:pPr>
                <a:defRPr/>
              </a:pPr>
              <a:t>2.3.2016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52238" y="6380163"/>
            <a:ext cx="434975" cy="387350"/>
          </a:xfrm>
        </p:spPr>
        <p:txBody>
          <a:bodyPr/>
          <a:lstStyle>
            <a:lvl1pPr algn="ctr">
              <a:defRPr sz="1600">
                <a:solidFill>
                  <a:srgbClr val="8C8C8C"/>
                </a:solidFill>
              </a:defRPr>
            </a:lvl1pPr>
          </a:lstStyle>
          <a:p>
            <a:pPr>
              <a:defRPr/>
            </a:pPr>
            <a:fld id="{C8D7615C-55D3-49B8-9E20-DFBB5E0C364A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2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9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91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6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EAAE0-6EBE-4E49-BB5F-53CAADEE637E}" type="datetime1">
              <a:rPr lang="sl-SI"/>
              <a:pPr>
                <a:defRPr/>
              </a:pPr>
              <a:t>2.3.2016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ED373-4543-476A-BA0B-8091021E5B81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714B4-0798-431A-A17C-8C59FFD7342A}" type="datetime1">
              <a:rPr lang="sl-SI"/>
              <a:pPr>
                <a:defRPr/>
              </a:pPr>
              <a:t>2.3.2016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1A08B-0A49-415D-8BB4-8039444BCF0F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6"/>
          <p:cNvSpPr/>
          <p:nvPr userDrawn="1"/>
        </p:nvSpPr>
        <p:spPr>
          <a:xfrm>
            <a:off x="11579225" y="6400800"/>
            <a:ext cx="381000" cy="381000"/>
          </a:xfrm>
          <a:prstGeom prst="flowChartOffpageConnec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284163" y="6329363"/>
            <a:ext cx="425450" cy="450850"/>
            <a:chOff x="8880685" y="3071336"/>
            <a:chExt cx="687003" cy="724475"/>
          </a:xfrm>
        </p:grpSpPr>
        <p:sp>
          <p:nvSpPr>
            <p:cNvPr id="5" name="Hexagon 8"/>
            <p:cNvSpPr/>
            <p:nvPr/>
          </p:nvSpPr>
          <p:spPr>
            <a:xfrm rot="16200000">
              <a:off x="8861949" y="3090072"/>
              <a:ext cx="724475" cy="687003"/>
            </a:xfrm>
            <a:prstGeom prst="hexagon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" name="Freeform 19"/>
            <p:cNvSpPr>
              <a:spLocks noEditPoints="1"/>
            </p:cNvSpPr>
            <p:nvPr/>
          </p:nvSpPr>
          <p:spPr bwMode="auto">
            <a:xfrm>
              <a:off x="9024238" y="3255006"/>
              <a:ext cx="399897" cy="357136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709613" y="6472238"/>
            <a:ext cx="2336800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sl-SI" sz="1400" smtClean="0">
                <a:solidFill>
                  <a:srgbClr val="8C8C8C"/>
                </a:solidFill>
                <a:latin typeface="Lato" pitchFamily="34" charset="0"/>
                <a:cs typeface="+mn-cs"/>
              </a:rPr>
              <a:t>Plus Presentation Template</a:t>
            </a:r>
            <a:endParaRPr lang="en-GB" altLang="sl-SI" sz="1400" smtClean="0">
              <a:solidFill>
                <a:srgbClr val="8C8C8C"/>
              </a:solidFill>
              <a:latin typeface="Lato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592" y="-3"/>
            <a:ext cx="8516815" cy="97130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552238" y="6380163"/>
            <a:ext cx="434975" cy="387350"/>
          </a:xfrm>
        </p:spPr>
        <p:txBody>
          <a:bodyPr/>
          <a:lstStyle>
            <a:lvl1pPr algn="ctr">
              <a:defRPr sz="1600">
                <a:solidFill>
                  <a:srgbClr val="8C8C8C"/>
                </a:solidFill>
              </a:defRPr>
            </a:lvl1pPr>
          </a:lstStyle>
          <a:p>
            <a:pPr>
              <a:defRPr/>
            </a:pPr>
            <a:fld id="{C6103ED8-677E-4874-84A4-837AA8EDC9E3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 userDrawn="1"/>
        </p:nvGrpSpPr>
        <p:grpSpPr bwMode="auto">
          <a:xfrm>
            <a:off x="284163" y="6329363"/>
            <a:ext cx="425450" cy="450850"/>
            <a:chOff x="8880685" y="3071336"/>
            <a:chExt cx="687003" cy="724475"/>
          </a:xfrm>
        </p:grpSpPr>
        <p:sp>
          <p:nvSpPr>
            <p:cNvPr id="3" name="Hexagon 7"/>
            <p:cNvSpPr/>
            <p:nvPr/>
          </p:nvSpPr>
          <p:spPr>
            <a:xfrm rot="16200000">
              <a:off x="8861949" y="3090072"/>
              <a:ext cx="724475" cy="687003"/>
            </a:xfrm>
            <a:prstGeom prst="hexagon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" name="Freeform 19"/>
            <p:cNvSpPr>
              <a:spLocks noEditPoints="1"/>
            </p:cNvSpPr>
            <p:nvPr/>
          </p:nvSpPr>
          <p:spPr bwMode="auto">
            <a:xfrm>
              <a:off x="9024238" y="3255006"/>
              <a:ext cx="399897" cy="357136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709613" y="6472238"/>
            <a:ext cx="2336800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sl-SI" sz="1400" smtClean="0">
                <a:solidFill>
                  <a:srgbClr val="8C8C8C"/>
                </a:solidFill>
                <a:latin typeface="Lato" pitchFamily="34" charset="0"/>
                <a:cs typeface="+mn-cs"/>
              </a:rPr>
              <a:t>Plus Presentation Template</a:t>
            </a:r>
            <a:endParaRPr lang="en-GB" altLang="sl-SI" sz="1400" smtClean="0">
              <a:solidFill>
                <a:srgbClr val="8C8C8C"/>
              </a:solidFill>
              <a:latin typeface="Lato" pitchFamily="34" charset="0"/>
              <a:cs typeface="+mn-cs"/>
            </a:endParaRPr>
          </a:p>
        </p:txBody>
      </p:sp>
      <p:sp>
        <p:nvSpPr>
          <p:cNvPr id="6" name="Flowchart: Off-page Connector 10"/>
          <p:cNvSpPr/>
          <p:nvPr userDrawn="1"/>
        </p:nvSpPr>
        <p:spPr>
          <a:xfrm>
            <a:off x="11579225" y="6400800"/>
            <a:ext cx="381000" cy="381000"/>
          </a:xfrm>
          <a:prstGeom prst="flowChartOffpageConnec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552238" y="6380163"/>
            <a:ext cx="434975" cy="387350"/>
          </a:xfrm>
        </p:spPr>
        <p:txBody>
          <a:bodyPr/>
          <a:lstStyle>
            <a:lvl1pPr algn="ctr">
              <a:defRPr sz="1600">
                <a:solidFill>
                  <a:srgbClr val="8C8C8C"/>
                </a:solidFill>
              </a:defRPr>
            </a:lvl1pPr>
          </a:lstStyle>
          <a:p>
            <a:pPr>
              <a:defRPr/>
            </a:pPr>
            <a:fld id="{65DC7969-4F83-4755-87AC-C4EBA1BC785E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126F2-22C6-4748-9359-CE2CAD490A5B}" type="datetime1">
              <a:rPr lang="sl-SI"/>
              <a:pPr>
                <a:defRPr/>
              </a:pPr>
              <a:t>2.3.2016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89FA-B608-4EC1-9A7D-7BB8A2487106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5882E-4CFF-47AF-9A6C-002F52EA738C}" type="datetime1">
              <a:rPr lang="sl-SI"/>
              <a:pPr>
                <a:defRPr/>
              </a:pPr>
              <a:t>2.3.2016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371C4-2742-4A6B-B840-D6979CD25108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title style</a:t>
            </a:r>
            <a:endParaRPr lang="en-GB" altLang="sl-SI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text styles</a:t>
            </a:r>
          </a:p>
          <a:p>
            <a:pPr lvl="1"/>
            <a:r>
              <a:rPr lang="en-US" altLang="sl-SI" smtClean="0"/>
              <a:t>Second level</a:t>
            </a:r>
          </a:p>
          <a:p>
            <a:pPr lvl="2"/>
            <a:r>
              <a:rPr lang="en-US" altLang="sl-SI" smtClean="0"/>
              <a:t>Third level</a:t>
            </a:r>
          </a:p>
          <a:p>
            <a:pPr lvl="3"/>
            <a:r>
              <a:rPr lang="en-US" altLang="sl-SI" smtClean="0"/>
              <a:t>Fourth level</a:t>
            </a:r>
          </a:p>
          <a:p>
            <a:pPr lvl="4"/>
            <a:r>
              <a:rPr lang="en-US" altLang="sl-SI" smtClean="0"/>
              <a:t>Fifth level</a:t>
            </a:r>
            <a:endParaRPr lang="en-GB" altLang="sl-S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4DC8D3-35F8-4109-9ACF-5549630C678E}" type="datetime1">
              <a:rPr lang="sl-SI"/>
              <a:pPr>
                <a:defRPr/>
              </a:pPr>
              <a:t>2.3.2016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C9C9C"/>
                </a:solidFill>
              </a:defRPr>
            </a:lvl1pPr>
          </a:lstStyle>
          <a:p>
            <a:pPr>
              <a:defRPr/>
            </a:pPr>
            <a:fld id="{4AF919BB-0B7F-4C8C-BE73-016DA48AB9F5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75" r:id="rId4"/>
    <p:sldLayoutId id="2147483976" r:id="rId5"/>
    <p:sldLayoutId id="2147483984" r:id="rId6"/>
    <p:sldLayoutId id="2147483985" r:id="rId7"/>
    <p:sldLayoutId id="2147483977" r:id="rId8"/>
    <p:sldLayoutId id="2147483978" r:id="rId9"/>
    <p:sldLayoutId id="2147483979" r:id="rId10"/>
    <p:sldLayoutId id="2147483980" r:id="rId11"/>
  </p:sldLayoutIdLst>
  <p:transition spd="med"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5C5C5C">
                  <a:tint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5C5C5C">
                  <a:tint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0C262CF-5CC9-4929-99CD-9F101191856B}" type="slidenum">
              <a:rPr lang="en-GB" smtClean="0">
                <a:solidFill>
                  <a:srgbClr val="5C5C5C">
                    <a:tint val="75000"/>
                  </a:srgb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srgbClr val="5C5C5C">
                  <a:tint val="75000"/>
                </a:srgb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6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5C5C5C">
                  <a:tint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5C5C5C">
                  <a:tint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0C262CF-5CC9-4929-99CD-9F101191856B}" type="slidenum">
              <a:rPr lang="en-GB" smtClean="0">
                <a:solidFill>
                  <a:srgbClr val="5C5C5C">
                    <a:tint val="75000"/>
                  </a:srgb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srgbClr val="5C5C5C">
                  <a:tint val="75000"/>
                </a:srgb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56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4.emf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.emf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6.vml"/><Relationship Id="rId6" Type="http://schemas.openxmlformats.org/officeDocument/2006/relationships/chart" Target="../charts/chart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chart" Target="../charts/chart7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7.vml"/><Relationship Id="rId6" Type="http://schemas.openxmlformats.org/officeDocument/2006/relationships/chart" Target="../charts/chart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15.png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18.emf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Relationship Id="rId9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Relationship Id="rId9" Type="http://schemas.openxmlformats.org/officeDocument/2006/relationships/image" Target="../media/image1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21.jpg"/><Relationship Id="rId9" Type="http://schemas.openxmlformats.org/officeDocument/2006/relationships/image" Target="../media/image1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22.jpeg"/><Relationship Id="rId9" Type="http://schemas.openxmlformats.org/officeDocument/2006/relationships/image" Target="../media/image1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23.JPG"/><Relationship Id="rId9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24.jpg"/><Relationship Id="rId9" Type="http://schemas.openxmlformats.org/officeDocument/2006/relationships/image" Target="../media/image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emf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32.bin"/><Relationship Id="rId5" Type="http://schemas.openxmlformats.org/officeDocument/2006/relationships/hyperlink" Target="http://www.slo-zeleznice.si/" TargetMode="External"/><Relationship Id="rId4" Type="http://schemas.openxmlformats.org/officeDocument/2006/relationships/hyperlink" Target="http://www.prometni-institut.si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notesSlide" Target="../notesSlides/notesSlide3.xml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Relationship Id="rId9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3" Type="http://schemas.openxmlformats.org/officeDocument/2006/relationships/tags" Target="../tags/tag2.xml"/><Relationship Id="rId21" Type="http://schemas.openxmlformats.org/officeDocument/2006/relationships/image" Target="../media/image4.emf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image" Target="../media/image1.emf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4294967295"/>
          </p:nvPr>
        </p:nvSpPr>
        <p:spPr>
          <a:xfrm>
            <a:off x="11552935" y="6379404"/>
            <a:ext cx="434380" cy="387433"/>
          </a:xfrm>
          <a:prstGeom prst="rect">
            <a:avLst/>
          </a:prstGeom>
        </p:spPr>
        <p:txBody>
          <a:bodyPr/>
          <a:lstStyle/>
          <a:p>
            <a:fld id="{70C262CF-5CC9-4929-99CD-9F101191856B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014" y="-1323528"/>
            <a:ext cx="13916027" cy="877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grpSp>
        <p:nvGrpSpPr>
          <p:cNvPr id="7" name="Skupina 6"/>
          <p:cNvGrpSpPr/>
          <p:nvPr/>
        </p:nvGrpSpPr>
        <p:grpSpPr>
          <a:xfrm>
            <a:off x="-673100" y="1052739"/>
            <a:ext cx="13727113" cy="4752529"/>
            <a:chOff x="0" y="1052736"/>
            <a:chExt cx="13054013" cy="4752529"/>
          </a:xfrm>
        </p:grpSpPr>
        <p:sp>
          <p:nvSpPr>
            <p:cNvPr id="6" name="Pravokotnik 5"/>
            <p:cNvSpPr/>
            <p:nvPr/>
          </p:nvSpPr>
          <p:spPr>
            <a:xfrm>
              <a:off x="0" y="1052736"/>
              <a:ext cx="13054013" cy="4752529"/>
            </a:xfrm>
            <a:prstGeom prst="rect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spcBef>
                  <a:spcPct val="50000"/>
                </a:spcBef>
              </a:pPr>
              <a:endParaRPr lang="sl-SI" sz="4000" b="1" dirty="0" smtClean="0">
                <a:solidFill>
                  <a:srgbClr val="5C5C5C"/>
                </a:solidFill>
              </a:endParaRPr>
            </a:p>
            <a:p>
              <a:pPr lvl="0" algn="ctr">
                <a:spcBef>
                  <a:spcPct val="50000"/>
                </a:spcBef>
              </a:pPr>
              <a:r>
                <a:rPr lang="en-GB" sz="3600" b="1" dirty="0" smtClean="0">
                  <a:solidFill>
                    <a:srgbClr val="5C5C5C"/>
                  </a:solidFill>
                </a:rPr>
                <a:t>Slovenian Railways – SŽ Group</a:t>
              </a:r>
              <a:r>
                <a:rPr lang="sl-SI" sz="3600" b="1" dirty="0" smtClean="0">
                  <a:solidFill>
                    <a:srgbClr val="5C5C5C"/>
                  </a:solidFill>
                </a:rPr>
                <a:t> </a:t>
              </a:r>
            </a:p>
            <a:p>
              <a:pPr algn="ctr">
                <a:spcBef>
                  <a:spcPct val="50000"/>
                </a:spcBef>
              </a:pPr>
              <a:r>
                <a:rPr lang="en-US" sz="3600" b="1" dirty="0" smtClean="0">
                  <a:solidFill>
                    <a:schemeClr val="tx1"/>
                  </a:solidFill>
                </a:rPr>
                <a:t>and </a:t>
              </a:r>
              <a:r>
                <a:rPr lang="en-US" sz="3600" b="1" dirty="0">
                  <a:solidFill>
                    <a:schemeClr val="tx1"/>
                  </a:solidFill>
                </a:rPr>
                <a:t>the South East Europe Strategic Alliance for Rail Innovation </a:t>
              </a:r>
              <a:endParaRPr lang="sl-SI" sz="3600" b="1" dirty="0" smtClean="0">
                <a:solidFill>
                  <a:schemeClr val="tx1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800" dirty="0" smtClean="0">
                  <a:solidFill>
                    <a:schemeClr val="tx1"/>
                  </a:solidFill>
                </a:rPr>
                <a:t>(</a:t>
              </a:r>
              <a:r>
                <a:rPr lang="en-US" sz="2800" dirty="0">
                  <a:solidFill>
                    <a:schemeClr val="tx1"/>
                  </a:solidFill>
                </a:rPr>
                <a:t>SEESARI) </a:t>
              </a:r>
              <a:endParaRPr lang="sl-SI" sz="2800" dirty="0" smtClean="0">
                <a:solidFill>
                  <a:schemeClr val="tx1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	</a:t>
              </a:r>
            </a:p>
            <a:p>
              <a:pPr algn="ctr"/>
              <a:r>
                <a:rPr lang="sl-SI" sz="2400" dirty="0" smtClean="0">
                  <a:solidFill>
                    <a:schemeClr val="tx1"/>
                  </a:solidFill>
                </a:rPr>
                <a:t>Dr. Peter Verlič</a:t>
              </a:r>
            </a:p>
            <a:p>
              <a:pPr algn="ctr"/>
              <a:endParaRPr lang="sl-SI" sz="8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sl-SI" sz="2400" dirty="0" smtClean="0">
                  <a:solidFill>
                    <a:schemeClr val="tx1"/>
                  </a:solidFill>
                </a:rPr>
                <a:t>Transport</a:t>
              </a:r>
              <a:r>
                <a:rPr lang="sl-SI" sz="2400" b="1" dirty="0" smtClean="0">
                  <a:solidFill>
                    <a:schemeClr val="tx1"/>
                  </a:solidFill>
                </a:rPr>
                <a:t> </a:t>
              </a:r>
              <a:r>
                <a:rPr lang="sl-SI" sz="2400" dirty="0">
                  <a:solidFill>
                    <a:schemeClr val="tx1"/>
                  </a:solidFill>
                </a:rPr>
                <a:t>&amp; </a:t>
              </a:r>
              <a:r>
                <a:rPr lang="sl-SI" sz="2400" dirty="0" err="1">
                  <a:solidFill>
                    <a:schemeClr val="tx1"/>
                  </a:solidFill>
                </a:rPr>
                <a:t>Logistics</a:t>
              </a:r>
              <a:r>
                <a:rPr lang="sl-SI" sz="2400" dirty="0">
                  <a:solidFill>
                    <a:schemeClr val="tx1"/>
                  </a:solidFill>
                </a:rPr>
                <a:t> </a:t>
              </a:r>
              <a:r>
                <a:rPr lang="sl-SI" sz="2400" dirty="0" err="1">
                  <a:solidFill>
                    <a:schemeClr val="tx1"/>
                  </a:solidFill>
                </a:rPr>
                <a:t>Conference</a:t>
              </a:r>
              <a:r>
                <a:rPr lang="sl-SI" sz="2400" dirty="0">
                  <a:solidFill>
                    <a:schemeClr val="tx1"/>
                  </a:solidFill>
                </a:rPr>
                <a:t> </a:t>
              </a:r>
              <a:r>
                <a:rPr lang="sl-SI" sz="2400" dirty="0" smtClean="0">
                  <a:solidFill>
                    <a:schemeClr val="tx1"/>
                  </a:solidFill>
                </a:rPr>
                <a:t>2016</a:t>
              </a:r>
              <a:endParaRPr lang="en-GB" sz="2400" dirty="0" smtClean="0">
                <a:solidFill>
                  <a:srgbClr val="5C5C5C"/>
                </a:solidFill>
              </a:endParaRPr>
            </a:p>
            <a:p>
              <a:pPr lvl="0" algn="ctr">
                <a:spcBef>
                  <a:spcPct val="50000"/>
                </a:spcBef>
              </a:pPr>
              <a:r>
                <a:rPr lang="sl-SI" sz="2400" dirty="0" err="1" smtClean="0">
                  <a:solidFill>
                    <a:srgbClr val="5C5C5C"/>
                  </a:solidFill>
                </a:rPr>
                <a:t>Brussels</a:t>
              </a:r>
              <a:r>
                <a:rPr lang="sl-SI" sz="2400" dirty="0" smtClean="0">
                  <a:solidFill>
                    <a:srgbClr val="5C5C5C"/>
                  </a:solidFill>
                </a:rPr>
                <a:t>,  3rd </a:t>
              </a:r>
              <a:r>
                <a:rPr lang="sl-SI" sz="2400" dirty="0" err="1" smtClean="0">
                  <a:solidFill>
                    <a:srgbClr val="5C5C5C"/>
                  </a:solidFill>
                </a:rPr>
                <a:t>March</a:t>
              </a:r>
              <a:r>
                <a:rPr lang="sl-SI" sz="2400" dirty="0" smtClean="0">
                  <a:solidFill>
                    <a:srgbClr val="5C5C5C"/>
                  </a:solidFill>
                </a:rPr>
                <a:t> 2016</a:t>
              </a:r>
              <a:endParaRPr lang="en-GB" sz="2400" dirty="0">
                <a:solidFill>
                  <a:srgbClr val="5C5C5C"/>
                </a:solidFill>
              </a:endParaRPr>
            </a:p>
          </p:txBody>
        </p:sp>
        <p:graphicFrame>
          <p:nvGraphicFramePr>
            <p:cNvPr id="5" name="Predme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1098112"/>
                </p:ext>
              </p:extLst>
            </p:nvPr>
          </p:nvGraphicFramePr>
          <p:xfrm>
            <a:off x="2940048" y="1161631"/>
            <a:ext cx="3781579" cy="436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68" name="CorelDRAW" r:id="rId4" imgW="2721859" imgH="309394" progId="">
                    <p:embed/>
                  </p:oleObj>
                </mc:Choice>
                <mc:Fallback>
                  <p:oleObj name="CorelDRAW" r:id="rId4" imgW="2721859" imgH="309394" progId="">
                    <p:embed/>
                    <p:pic>
                      <p:nvPicPr>
                        <p:cNvPr id="0" name="Picture 2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0048" y="1161631"/>
                          <a:ext cx="3781579" cy="43633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9" name="Picture 4" descr="p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1161634"/>
            <a:ext cx="2806700" cy="36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86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številke diapozitiva 2"/>
          <p:cNvSpPr>
            <a:spLocks noGrp="1"/>
          </p:cNvSpPr>
          <p:nvPr>
            <p:ph type="sldNum" sz="quarter" idx="4294967295"/>
          </p:nvPr>
        </p:nvSpPr>
        <p:spPr>
          <a:xfrm>
            <a:off x="11552935" y="6379404"/>
            <a:ext cx="434380" cy="387433"/>
          </a:xfrm>
        </p:spPr>
        <p:txBody>
          <a:bodyPr/>
          <a:lstStyle/>
          <a:p>
            <a:fld id="{70C262CF-5CC9-4929-99CD-9F101191856B}" type="slidenum">
              <a:rPr lang="en-GB" smtClean="0">
                <a:solidFill>
                  <a:srgbClr val="5C5C5C"/>
                </a:solidFill>
              </a:rPr>
              <a:pPr/>
              <a:t>10</a:t>
            </a:fld>
            <a:endParaRPr lang="en-GB" dirty="0">
              <a:solidFill>
                <a:srgbClr val="5C5C5C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51" y="-6076056"/>
            <a:ext cx="12529392" cy="790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Oval 48"/>
          <p:cNvSpPr/>
          <p:nvPr/>
        </p:nvSpPr>
        <p:spPr>
          <a:xfrm>
            <a:off x="981698" y="1289717"/>
            <a:ext cx="291356" cy="29135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64"/>
          <p:cNvSpPr/>
          <p:nvPr/>
        </p:nvSpPr>
        <p:spPr>
          <a:xfrm>
            <a:off x="981696" y="2341531"/>
            <a:ext cx="291356" cy="29135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67"/>
          <p:cNvSpPr/>
          <p:nvPr/>
        </p:nvSpPr>
        <p:spPr>
          <a:xfrm>
            <a:off x="981697" y="3412142"/>
            <a:ext cx="291356" cy="2913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70"/>
          <p:cNvSpPr/>
          <p:nvPr/>
        </p:nvSpPr>
        <p:spPr>
          <a:xfrm>
            <a:off x="981697" y="4426644"/>
            <a:ext cx="291356" cy="29135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Predmet 6"/>
          <p:cNvGraphicFramePr>
            <a:graphicFrameLocks noChangeAspect="1"/>
          </p:cNvGraphicFramePr>
          <p:nvPr>
            <p:extLst/>
          </p:nvPr>
        </p:nvGraphicFramePr>
        <p:xfrm>
          <a:off x="192088" y="6475413"/>
          <a:ext cx="20986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5" name="CorelDRAW" r:id="rId5" imgW="2721859" imgH="309394" progId="">
                  <p:embed/>
                </p:oleObj>
              </mc:Choice>
              <mc:Fallback>
                <p:oleObj name="CorelDRAW" r:id="rId5" imgW="2721859" imgH="30939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6475413"/>
                        <a:ext cx="2098675" cy="24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Connector 99"/>
          <p:cNvCxnSpPr/>
          <p:nvPr/>
        </p:nvCxnSpPr>
        <p:spPr>
          <a:xfrm flipV="1">
            <a:off x="2495600" y="6573121"/>
            <a:ext cx="8968157" cy="242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Naslov 1"/>
          <p:cNvSpPr txBox="1">
            <a:spLocks/>
          </p:cNvSpPr>
          <p:nvPr/>
        </p:nvSpPr>
        <p:spPr>
          <a:xfrm>
            <a:off x="0" y="1"/>
            <a:ext cx="12191999" cy="97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Ongoing Major Rail Investments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Rectangle 80"/>
          <p:cNvSpPr/>
          <p:nvPr/>
        </p:nvSpPr>
        <p:spPr>
          <a:xfrm>
            <a:off x="1594339" y="1157372"/>
            <a:ext cx="102147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Reconstruction, electrification and upgrading of the </a:t>
            </a:r>
            <a:r>
              <a:rPr lang="en-US" sz="2000" dirty="0" err="1"/>
              <a:t>Pragersko-Hodoš</a:t>
            </a:r>
            <a:r>
              <a:rPr lang="en-US" sz="2000" dirty="0"/>
              <a:t> line to enable performance at speeds of up to </a:t>
            </a:r>
            <a:r>
              <a:rPr lang="en-US" sz="2000" dirty="0" smtClean="0"/>
              <a:t>160</a:t>
            </a:r>
            <a:r>
              <a:rPr lang="sl-SI" sz="2000" dirty="0" smtClean="0"/>
              <a:t> </a:t>
            </a:r>
            <a:r>
              <a:rPr lang="en-US" sz="2000" dirty="0" smtClean="0"/>
              <a:t>km/h </a:t>
            </a:r>
            <a:r>
              <a:rPr lang="en-US" sz="2000" dirty="0"/>
              <a:t>– investment 465.5 </a:t>
            </a:r>
            <a:r>
              <a:rPr lang="en-US" sz="2000" dirty="0" err="1"/>
              <a:t>mio</a:t>
            </a:r>
            <a:r>
              <a:rPr lang="en-US" sz="2000" dirty="0"/>
              <a:t> € (EU funds 231 </a:t>
            </a:r>
            <a:r>
              <a:rPr lang="en-US" sz="2000" dirty="0" err="1"/>
              <a:t>mio</a:t>
            </a:r>
            <a:r>
              <a:rPr lang="en-US" sz="2000" dirty="0"/>
              <a:t> €)</a:t>
            </a:r>
            <a:r>
              <a:rPr lang="sl-SI" sz="2000" dirty="0">
                <a:latin typeface="Arial" charset="0"/>
              </a:rPr>
              <a:t> </a:t>
            </a:r>
            <a:r>
              <a:rPr lang="sl-SI" sz="2000" dirty="0" smtClean="0"/>
              <a:t>–</a:t>
            </a:r>
            <a:r>
              <a:rPr lang="sl-SI" sz="2000" dirty="0" smtClean="0">
                <a:latin typeface="Arial" charset="0"/>
              </a:rPr>
              <a:t> </a:t>
            </a:r>
            <a:r>
              <a:rPr lang="sl-SI" sz="2000" dirty="0" smtClean="0"/>
              <a:t>2016</a:t>
            </a:r>
            <a:endParaRPr lang="sl-SI" sz="2000" dirty="0"/>
          </a:p>
        </p:txBody>
      </p:sp>
      <p:sp>
        <p:nvSpPr>
          <p:cNvPr id="21" name="Rectangle 85"/>
          <p:cNvSpPr/>
          <p:nvPr/>
        </p:nvSpPr>
        <p:spPr>
          <a:xfrm>
            <a:off x="1586523" y="2203324"/>
            <a:ext cx="9691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Modernization of the existing single-track rail line </a:t>
            </a:r>
            <a:r>
              <a:rPr lang="en-GB" sz="2000" dirty="0" err="1" smtClean="0"/>
              <a:t>Divača</a:t>
            </a:r>
            <a:r>
              <a:rPr lang="en-GB" sz="2000" dirty="0" smtClean="0"/>
              <a:t>-Koper – investment 110 </a:t>
            </a:r>
            <a:r>
              <a:rPr lang="en-GB" sz="2000" dirty="0" err="1" smtClean="0"/>
              <a:t>mio</a:t>
            </a:r>
            <a:r>
              <a:rPr lang="en-GB" sz="2000" dirty="0" smtClean="0"/>
              <a:t> € (EU funds 68 </a:t>
            </a:r>
            <a:r>
              <a:rPr lang="en-GB" sz="2000" dirty="0" err="1" smtClean="0"/>
              <a:t>mio</a:t>
            </a:r>
            <a:r>
              <a:rPr lang="en-GB" sz="2000" dirty="0" smtClean="0"/>
              <a:t> €) – 2015</a:t>
            </a:r>
            <a:endParaRPr lang="en-GB" sz="2000" dirty="0"/>
          </a:p>
        </p:txBody>
      </p:sp>
      <p:sp>
        <p:nvSpPr>
          <p:cNvPr id="17" name="Rectangle 90"/>
          <p:cNvSpPr/>
          <p:nvPr/>
        </p:nvSpPr>
        <p:spPr>
          <a:xfrm>
            <a:off x="1633415" y="3273935"/>
            <a:ext cx="96364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GB" sz="2000" dirty="0" smtClean="0"/>
              <a:t>Implementation GSM-R System on Slovenian rail network – investment 145 </a:t>
            </a:r>
            <a:r>
              <a:rPr lang="en-GB" sz="2000" dirty="0" err="1" smtClean="0"/>
              <a:t>mio</a:t>
            </a:r>
            <a:r>
              <a:rPr lang="en-GB" sz="2000" dirty="0" smtClean="0"/>
              <a:t> € (EU funds 100 </a:t>
            </a:r>
            <a:r>
              <a:rPr lang="en-GB" sz="2000" dirty="0" err="1" smtClean="0"/>
              <a:t>mio</a:t>
            </a:r>
            <a:r>
              <a:rPr lang="en-GB" sz="2000" dirty="0" smtClean="0"/>
              <a:t> €) – 2015</a:t>
            </a:r>
            <a:endParaRPr lang="en-GB" sz="2000" dirty="0"/>
          </a:p>
        </p:txBody>
      </p:sp>
      <p:sp>
        <p:nvSpPr>
          <p:cNvPr id="13" name="Rectangle 95"/>
          <p:cNvSpPr/>
          <p:nvPr/>
        </p:nvSpPr>
        <p:spPr>
          <a:xfrm>
            <a:off x="1641231" y="4288437"/>
            <a:ext cx="96448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GB" sz="2000" dirty="0" smtClean="0"/>
              <a:t>ERTMS/ETCS project on RFC 6 – investment 47.5 </a:t>
            </a:r>
            <a:r>
              <a:rPr lang="en-GB" sz="2000" dirty="0" err="1" smtClean="0"/>
              <a:t>mio</a:t>
            </a:r>
            <a:r>
              <a:rPr lang="en-GB" sz="2000" dirty="0" smtClean="0"/>
              <a:t> € (EU funds 23 </a:t>
            </a:r>
            <a:r>
              <a:rPr lang="en-GB" sz="2000" dirty="0" err="1" smtClean="0"/>
              <a:t>mio</a:t>
            </a:r>
            <a:r>
              <a:rPr lang="en-GB" sz="2000" dirty="0" smtClean="0"/>
              <a:t> €) – 2015</a:t>
            </a:r>
            <a:endParaRPr lang="sl-SI" sz="2000" dirty="0" smtClean="0"/>
          </a:p>
        </p:txBody>
      </p:sp>
      <p:sp>
        <p:nvSpPr>
          <p:cNvPr id="38" name="Rectangle 95"/>
          <p:cNvSpPr/>
          <p:nvPr/>
        </p:nvSpPr>
        <p:spPr>
          <a:xfrm>
            <a:off x="1633415" y="4957687"/>
            <a:ext cx="98239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GB" sz="2000" dirty="0" smtClean="0"/>
              <a:t>Upgrading on line </a:t>
            </a:r>
            <a:r>
              <a:rPr lang="en-GB" sz="2000" dirty="0" err="1" smtClean="0"/>
              <a:t>Zidani</a:t>
            </a:r>
            <a:r>
              <a:rPr lang="en-GB" sz="2000" dirty="0" smtClean="0"/>
              <a:t> most-</a:t>
            </a:r>
            <a:r>
              <a:rPr lang="en-GB" sz="2000" dirty="0" err="1" smtClean="0"/>
              <a:t>Šentilj</a:t>
            </a:r>
            <a:r>
              <a:rPr lang="en-GB" sz="2000" dirty="0" smtClean="0"/>
              <a:t> on section </a:t>
            </a:r>
            <a:r>
              <a:rPr lang="en-GB" sz="2000" dirty="0" err="1" smtClean="0"/>
              <a:t>Dolga</a:t>
            </a:r>
            <a:r>
              <a:rPr lang="en-GB" sz="2000" dirty="0" smtClean="0"/>
              <a:t> Gora-</a:t>
            </a:r>
            <a:r>
              <a:rPr lang="en-GB" sz="2000" dirty="0" err="1" smtClean="0"/>
              <a:t>Poljčane</a:t>
            </a:r>
            <a:r>
              <a:rPr lang="en-GB" sz="2000" dirty="0" smtClean="0"/>
              <a:t> and </a:t>
            </a:r>
            <a:r>
              <a:rPr lang="en-GB" sz="2000" dirty="0" err="1" smtClean="0"/>
              <a:t>Slovenska</a:t>
            </a:r>
            <a:r>
              <a:rPr lang="en-GB" sz="2000" dirty="0" smtClean="0"/>
              <a:t> Bistrica-</a:t>
            </a:r>
            <a:r>
              <a:rPr lang="en-GB" sz="2000" dirty="0" err="1" smtClean="0"/>
              <a:t>Pragersko</a:t>
            </a:r>
            <a:r>
              <a:rPr lang="en-GB" sz="2000" dirty="0" smtClean="0"/>
              <a:t> to D4 axel load – investment 54 </a:t>
            </a:r>
            <a:r>
              <a:rPr lang="en-GB" sz="2000" dirty="0" err="1" smtClean="0"/>
              <a:t>mio</a:t>
            </a:r>
            <a:r>
              <a:rPr lang="en-GB" sz="2000" dirty="0" smtClean="0"/>
              <a:t> € (EU funds 27 </a:t>
            </a:r>
            <a:r>
              <a:rPr lang="en-GB" sz="2000" dirty="0" err="1" smtClean="0"/>
              <a:t>mio</a:t>
            </a:r>
            <a:r>
              <a:rPr lang="en-GB" sz="2000" dirty="0" smtClean="0"/>
              <a:t> €) – 2015</a:t>
            </a:r>
          </a:p>
        </p:txBody>
      </p:sp>
      <p:sp>
        <p:nvSpPr>
          <p:cNvPr id="42" name="Oval 70"/>
          <p:cNvSpPr/>
          <p:nvPr/>
        </p:nvSpPr>
        <p:spPr>
          <a:xfrm>
            <a:off x="981695" y="5095894"/>
            <a:ext cx="291356" cy="29135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19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552935" y="6379404"/>
            <a:ext cx="434380" cy="3874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380730-61B4-4AC2-AE97-3663920FF6C4}" type="slidenum">
              <a:rPr lang="en-US" altLang="sl-SI" smtClean="0"/>
              <a:pPr eaLnBrk="1" hangingPunct="1"/>
              <a:t>11</a:t>
            </a:fld>
            <a:endParaRPr lang="en-US" altLang="sl-SI" smtClean="0"/>
          </a:p>
        </p:txBody>
      </p:sp>
      <p:pic>
        <p:nvPicPr>
          <p:cNvPr id="4101" name="Picture 4" descr="p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1" y="260350"/>
            <a:ext cx="5310716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93793" y="1725087"/>
            <a:ext cx="2592175" cy="451536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GB" altLang="sl-SI" sz="2400" b="1" dirty="0" smtClean="0"/>
              <a:t>Current situation</a:t>
            </a:r>
            <a:endParaRPr lang="sl-SI" altLang="sl-SI" sz="2400" b="1" dirty="0" smtClean="0">
              <a:solidFill>
                <a:srgbClr val="0000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639221" y="1725087"/>
            <a:ext cx="2592175" cy="45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sl-SI" altLang="sl-SI" sz="2400" b="1" dirty="0" err="1" smtClean="0"/>
              <a:t>Future</a:t>
            </a:r>
            <a:r>
              <a:rPr lang="sl-SI" altLang="sl-SI" sz="2400" b="1" dirty="0" smtClean="0"/>
              <a:t> </a:t>
            </a:r>
            <a:r>
              <a:rPr lang="sl-SI" altLang="sl-SI" sz="2400" b="1" dirty="0" err="1" smtClean="0"/>
              <a:t>plans</a:t>
            </a:r>
            <a:endParaRPr lang="sl-SI" altLang="sl-SI" sz="2400" b="1" dirty="0" smtClean="0">
              <a:solidFill>
                <a:srgbClr val="0000F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284" y="-6102409"/>
            <a:ext cx="12529392" cy="790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07" y="413544"/>
            <a:ext cx="11950408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dirty="0">
                <a:solidFill>
                  <a:schemeClr val="bg1"/>
                </a:solidFill>
                <a:latin typeface="+mn-lt"/>
              </a:rPr>
              <a:t>ERTMS implementation on Slovenian railway</a:t>
            </a:r>
            <a:r>
              <a:rPr lang="sl-SI" sz="4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sl-SI" sz="4000" b="1" dirty="0" err="1">
                <a:solidFill>
                  <a:schemeClr val="bg1"/>
                </a:solidFill>
                <a:latin typeface="+mn-lt"/>
              </a:rPr>
              <a:t>network</a:t>
            </a:r>
            <a:endParaRPr lang="sl-SI" sz="4000" dirty="0">
              <a:solidFill>
                <a:schemeClr val="bg1"/>
              </a:solidFill>
              <a:latin typeface="+mn-lt"/>
            </a:endParaRPr>
          </a:p>
          <a:p>
            <a:pPr eaLnBrk="1" hangingPunct="1"/>
            <a:endParaRPr lang="sl-SI" altLang="sl-SI" sz="4000" dirty="0" smtClean="0">
              <a:solidFill>
                <a:srgbClr val="0000FF"/>
              </a:solidFill>
              <a:latin typeface="+mn-lt"/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107450" y="2365762"/>
            <a:ext cx="11950408" cy="3154068"/>
            <a:chOff x="107450" y="2365762"/>
            <a:chExt cx="11950408" cy="3154068"/>
          </a:xfrm>
        </p:grpSpPr>
        <p:pic>
          <p:nvPicPr>
            <p:cNvPr id="4102" name="Slika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50" y="2365762"/>
              <a:ext cx="5896861" cy="3154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Slika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9833" y="2365762"/>
              <a:ext cx="5968025" cy="3154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Pravokotnik 1"/>
            <p:cNvSpPr/>
            <p:nvPr/>
          </p:nvSpPr>
          <p:spPr>
            <a:xfrm>
              <a:off x="5350669" y="5343525"/>
              <a:ext cx="495300" cy="66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3" name="Pravokotnik 12"/>
            <p:cNvSpPr/>
            <p:nvPr/>
          </p:nvSpPr>
          <p:spPr>
            <a:xfrm>
              <a:off x="11387667" y="5343524"/>
              <a:ext cx="495300" cy="66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aphicFrame>
        <p:nvGraphicFramePr>
          <p:cNvPr id="14" name="Predmet 13"/>
          <p:cNvGraphicFramePr>
            <a:graphicFrameLocks noChangeAspect="1"/>
          </p:cNvGraphicFramePr>
          <p:nvPr>
            <p:extLst/>
          </p:nvPr>
        </p:nvGraphicFramePr>
        <p:xfrm>
          <a:off x="192088" y="6475413"/>
          <a:ext cx="20986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7" name="CorelDRAW" r:id="rId7" imgW="2721859" imgH="309394" progId="">
                  <p:embed/>
                </p:oleObj>
              </mc:Choice>
              <mc:Fallback>
                <p:oleObj name="CorelDRAW" r:id="rId7" imgW="2721859" imgH="30939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6475413"/>
                        <a:ext cx="2098675" cy="24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99"/>
          <p:cNvCxnSpPr/>
          <p:nvPr/>
        </p:nvCxnSpPr>
        <p:spPr>
          <a:xfrm flipV="1">
            <a:off x="2495600" y="6573121"/>
            <a:ext cx="8968157" cy="242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45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številke diapozitiva 2"/>
          <p:cNvSpPr>
            <a:spLocks noGrp="1"/>
          </p:cNvSpPr>
          <p:nvPr>
            <p:ph type="sldNum" sz="quarter" idx="4294967295"/>
          </p:nvPr>
        </p:nvSpPr>
        <p:spPr>
          <a:xfrm>
            <a:off x="11552935" y="6379404"/>
            <a:ext cx="434380" cy="387433"/>
          </a:xfrm>
        </p:spPr>
        <p:txBody>
          <a:bodyPr/>
          <a:lstStyle/>
          <a:p>
            <a:fld id="{70C262CF-5CC9-4929-99CD-9F101191856B}" type="slidenum">
              <a:rPr lang="en-GB" smtClean="0">
                <a:solidFill>
                  <a:srgbClr val="5C5C5C"/>
                </a:solidFill>
              </a:rPr>
              <a:pPr/>
              <a:t>12</a:t>
            </a:fld>
            <a:endParaRPr lang="en-GB" dirty="0">
              <a:solidFill>
                <a:srgbClr val="5C5C5C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51" y="-6076056"/>
            <a:ext cx="12529392" cy="790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Predmet 6"/>
          <p:cNvGraphicFramePr>
            <a:graphicFrameLocks noChangeAspect="1"/>
          </p:cNvGraphicFramePr>
          <p:nvPr>
            <p:extLst/>
          </p:nvPr>
        </p:nvGraphicFramePr>
        <p:xfrm>
          <a:off x="192088" y="6475413"/>
          <a:ext cx="20986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9" name="CorelDRAW" r:id="rId5" imgW="2721859" imgH="309394" progId="">
                  <p:embed/>
                </p:oleObj>
              </mc:Choice>
              <mc:Fallback>
                <p:oleObj name="CorelDRAW" r:id="rId5" imgW="2721859" imgH="30939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6475413"/>
                        <a:ext cx="2098675" cy="24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Connector 99"/>
          <p:cNvCxnSpPr/>
          <p:nvPr/>
        </p:nvCxnSpPr>
        <p:spPr>
          <a:xfrm flipV="1">
            <a:off x="2495600" y="6573121"/>
            <a:ext cx="8968157" cy="242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Naslov 1"/>
          <p:cNvSpPr txBox="1">
            <a:spLocks/>
          </p:cNvSpPr>
          <p:nvPr/>
        </p:nvSpPr>
        <p:spPr>
          <a:xfrm>
            <a:off x="0" y="1"/>
            <a:ext cx="12191999" cy="97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Planned Major Rail Investments in the Long Run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Rectangle 80"/>
          <p:cNvSpPr/>
          <p:nvPr/>
        </p:nvSpPr>
        <p:spPr>
          <a:xfrm>
            <a:off x="1743521" y="1157372"/>
            <a:ext cx="95425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Construction of a new second track (27</a:t>
            </a:r>
            <a:r>
              <a:rPr lang="sl-SI" sz="2000" dirty="0" smtClean="0"/>
              <a:t> </a:t>
            </a:r>
            <a:r>
              <a:rPr lang="en-GB" sz="2000" dirty="0" smtClean="0"/>
              <a:t>km) on the </a:t>
            </a:r>
            <a:r>
              <a:rPr lang="en-GB" sz="2000" dirty="0" err="1" smtClean="0"/>
              <a:t>Divača</a:t>
            </a:r>
            <a:r>
              <a:rPr lang="en-GB" sz="2000" dirty="0" smtClean="0"/>
              <a:t>-Koper line by 2020; upgrading of the </a:t>
            </a:r>
            <a:r>
              <a:rPr lang="en-GB" sz="2000" dirty="0" err="1" smtClean="0"/>
              <a:t>Divača</a:t>
            </a:r>
            <a:r>
              <a:rPr lang="en-GB" sz="2000" dirty="0" smtClean="0"/>
              <a:t>-Ljubljana line</a:t>
            </a:r>
            <a:endParaRPr lang="en-GB" sz="2000" dirty="0"/>
          </a:p>
        </p:txBody>
      </p:sp>
      <p:sp>
        <p:nvSpPr>
          <p:cNvPr id="21" name="Rectangle 85"/>
          <p:cNvSpPr/>
          <p:nvPr/>
        </p:nvSpPr>
        <p:spPr>
          <a:xfrm>
            <a:off x="1740869" y="1995984"/>
            <a:ext cx="95452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Upgrading of all major lines to D4 category by 2018, </a:t>
            </a:r>
            <a:r>
              <a:rPr lang="en-GB" sz="2000" dirty="0" err="1" smtClean="0"/>
              <a:t>Zidani</a:t>
            </a:r>
            <a:r>
              <a:rPr lang="en-GB" sz="2000" dirty="0" smtClean="0"/>
              <a:t> Most-</a:t>
            </a:r>
            <a:r>
              <a:rPr lang="en-GB" sz="2000" dirty="0" err="1" smtClean="0"/>
              <a:t>Celje</a:t>
            </a:r>
            <a:r>
              <a:rPr lang="en-GB" sz="2000" dirty="0" smtClean="0"/>
              <a:t>, </a:t>
            </a:r>
            <a:r>
              <a:rPr lang="en-GB" sz="2000" dirty="0" err="1" smtClean="0"/>
              <a:t>Poljčane-Slovenska</a:t>
            </a:r>
            <a:r>
              <a:rPr lang="en-GB" sz="2000" dirty="0" smtClean="0"/>
              <a:t> Bistrica and </a:t>
            </a:r>
            <a:r>
              <a:rPr lang="en-GB" sz="2000" dirty="0" err="1" smtClean="0"/>
              <a:t>Pragersko</a:t>
            </a:r>
            <a:r>
              <a:rPr lang="en-GB" sz="2000" dirty="0" smtClean="0"/>
              <a:t> node</a:t>
            </a:r>
            <a:endParaRPr lang="en-GB" sz="2000" dirty="0"/>
          </a:p>
        </p:txBody>
      </p:sp>
      <p:sp>
        <p:nvSpPr>
          <p:cNvPr id="17" name="Rectangle 90"/>
          <p:cNvSpPr/>
          <p:nvPr/>
        </p:nvSpPr>
        <p:spPr>
          <a:xfrm>
            <a:off x="1740868" y="2834598"/>
            <a:ext cx="95452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GB" sz="2000" dirty="0" smtClean="0"/>
              <a:t>Infrastructure upgrades to facilitate interoperability on rail freight corridors (ETCS, double-track lines, remote control traffic management system…)</a:t>
            </a:r>
            <a:endParaRPr lang="en-GB" sz="2000" dirty="0"/>
          </a:p>
        </p:txBody>
      </p:sp>
      <p:sp>
        <p:nvSpPr>
          <p:cNvPr id="13" name="Rectangle 95"/>
          <p:cNvSpPr/>
          <p:nvPr/>
        </p:nvSpPr>
        <p:spPr>
          <a:xfrm>
            <a:off x="1740867" y="3673211"/>
            <a:ext cx="95452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GB" sz="2000" dirty="0"/>
              <a:t>Construction of a second track (</a:t>
            </a:r>
            <a:r>
              <a:rPr lang="en-GB" sz="2000" dirty="0" smtClean="0"/>
              <a:t>16.5</a:t>
            </a:r>
            <a:r>
              <a:rPr lang="sl-SI" sz="2000" dirty="0" smtClean="0"/>
              <a:t> </a:t>
            </a:r>
            <a:r>
              <a:rPr lang="en-GB" sz="2000" dirty="0" smtClean="0"/>
              <a:t>km</a:t>
            </a:r>
            <a:r>
              <a:rPr lang="en-GB" sz="2000" dirty="0"/>
              <a:t>) on the Maribor-</a:t>
            </a:r>
            <a:r>
              <a:rPr lang="en-GB" sz="2000" dirty="0" err="1"/>
              <a:t>Šentilj</a:t>
            </a:r>
            <a:r>
              <a:rPr lang="en-GB" sz="2000" dirty="0"/>
              <a:t> line</a:t>
            </a:r>
            <a:endParaRPr lang="sl-SI" sz="2000" dirty="0" smtClean="0"/>
          </a:p>
        </p:txBody>
      </p:sp>
      <p:sp>
        <p:nvSpPr>
          <p:cNvPr id="38" name="Rectangle 95"/>
          <p:cNvSpPr/>
          <p:nvPr/>
        </p:nvSpPr>
        <p:spPr>
          <a:xfrm>
            <a:off x="1740863" y="4213427"/>
            <a:ext cx="95452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GB" sz="2000" dirty="0"/>
              <a:t>Construction of a second track (</a:t>
            </a:r>
            <a:r>
              <a:rPr lang="en-GB" sz="2000" dirty="0" smtClean="0"/>
              <a:t>71</a:t>
            </a:r>
            <a:r>
              <a:rPr lang="sl-SI" sz="2000" dirty="0" smtClean="0"/>
              <a:t> </a:t>
            </a:r>
            <a:r>
              <a:rPr lang="en-GB" sz="2000" dirty="0" smtClean="0"/>
              <a:t>km</a:t>
            </a:r>
            <a:r>
              <a:rPr lang="en-GB" sz="2000" dirty="0"/>
              <a:t>) on the Ljubljana-</a:t>
            </a:r>
            <a:r>
              <a:rPr lang="en-GB" sz="2000" dirty="0" err="1"/>
              <a:t>Jesenice</a:t>
            </a:r>
            <a:r>
              <a:rPr lang="en-GB" sz="2000" dirty="0"/>
              <a:t> line</a:t>
            </a:r>
            <a:endParaRPr lang="en-GB" sz="2000" dirty="0" smtClean="0"/>
          </a:p>
        </p:txBody>
      </p:sp>
      <p:sp>
        <p:nvSpPr>
          <p:cNvPr id="40" name="Rectangle 95"/>
          <p:cNvSpPr/>
          <p:nvPr/>
        </p:nvSpPr>
        <p:spPr>
          <a:xfrm>
            <a:off x="1740862" y="4734885"/>
            <a:ext cx="95452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GB" sz="2000" dirty="0" smtClean="0"/>
              <a:t>Reconstruction of the Ljubljana Traffic Node; upgrading of the switch yard Ljubljana-</a:t>
            </a:r>
            <a:r>
              <a:rPr lang="en-GB" sz="2000" dirty="0" err="1" smtClean="0"/>
              <a:t>Zalog</a:t>
            </a:r>
            <a:endParaRPr lang="en-GB" sz="2000" dirty="0" smtClean="0"/>
          </a:p>
        </p:txBody>
      </p:sp>
      <p:sp>
        <p:nvSpPr>
          <p:cNvPr id="43" name="Rectangle 95"/>
          <p:cNvSpPr/>
          <p:nvPr/>
        </p:nvSpPr>
        <p:spPr>
          <a:xfrm>
            <a:off x="1740865" y="5265720"/>
            <a:ext cx="95452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GB" sz="2000" dirty="0" smtClean="0"/>
              <a:t>Modernization and expansion of the Ljubljana Intermodal Terminal</a:t>
            </a:r>
          </a:p>
        </p:txBody>
      </p:sp>
      <p:sp>
        <p:nvSpPr>
          <p:cNvPr id="36" name="Oval 48"/>
          <p:cNvSpPr/>
          <p:nvPr/>
        </p:nvSpPr>
        <p:spPr>
          <a:xfrm>
            <a:off x="981695" y="1362472"/>
            <a:ext cx="291356" cy="29768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64"/>
          <p:cNvSpPr/>
          <p:nvPr/>
        </p:nvSpPr>
        <p:spPr>
          <a:xfrm>
            <a:off x="981695" y="2201084"/>
            <a:ext cx="291356" cy="2976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67"/>
          <p:cNvSpPr/>
          <p:nvPr/>
        </p:nvSpPr>
        <p:spPr>
          <a:xfrm>
            <a:off x="981695" y="3039698"/>
            <a:ext cx="291356" cy="2976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70"/>
          <p:cNvSpPr/>
          <p:nvPr/>
        </p:nvSpPr>
        <p:spPr>
          <a:xfrm>
            <a:off x="981695" y="3724423"/>
            <a:ext cx="291356" cy="29768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70"/>
          <p:cNvSpPr/>
          <p:nvPr/>
        </p:nvSpPr>
        <p:spPr>
          <a:xfrm>
            <a:off x="981695" y="4264639"/>
            <a:ext cx="291356" cy="29768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70"/>
          <p:cNvSpPr/>
          <p:nvPr/>
        </p:nvSpPr>
        <p:spPr>
          <a:xfrm>
            <a:off x="981695" y="4786097"/>
            <a:ext cx="291356" cy="2976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70"/>
          <p:cNvSpPr/>
          <p:nvPr/>
        </p:nvSpPr>
        <p:spPr>
          <a:xfrm>
            <a:off x="981695" y="5316932"/>
            <a:ext cx="291356" cy="2976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10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012" y="-6076056"/>
            <a:ext cx="12529392" cy="790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98" y="-5338"/>
            <a:ext cx="12193200" cy="9792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Primary Activities of SŽ-Cargo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552935" y="6379404"/>
            <a:ext cx="434380" cy="387433"/>
          </a:xfrm>
        </p:spPr>
        <p:txBody>
          <a:bodyPr/>
          <a:lstStyle/>
          <a:p>
            <a:fld id="{70C262CF-5CC9-4929-99CD-9F101191856B}" type="slidenum">
              <a:rPr lang="en-GB" smtClean="0">
                <a:solidFill>
                  <a:srgbClr val="5C5C5C"/>
                </a:solidFill>
              </a:rPr>
              <a:pPr/>
              <a:t>13</a:t>
            </a:fld>
            <a:endParaRPr lang="en-GB" dirty="0">
              <a:solidFill>
                <a:srgbClr val="5C5C5C"/>
              </a:solidFill>
            </a:endParaRPr>
          </a:p>
        </p:txBody>
      </p:sp>
      <p:sp>
        <p:nvSpPr>
          <p:cNvPr id="34" name="Pravokotnik 33"/>
          <p:cNvSpPr/>
          <p:nvPr/>
        </p:nvSpPr>
        <p:spPr>
          <a:xfrm>
            <a:off x="2758134" y="1039930"/>
            <a:ext cx="66757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Pct val="150000"/>
            </a:pPr>
            <a:r>
              <a:rPr lang="en-US" sz="2000" dirty="0"/>
              <a:t>Transport of goods and provision of </a:t>
            </a:r>
            <a:r>
              <a:rPr lang="en-US" sz="2000" dirty="0" smtClean="0"/>
              <a:t>transport</a:t>
            </a:r>
            <a:r>
              <a:rPr lang="sl-SI" sz="2000" dirty="0" smtClean="0"/>
              <a:t>-</a:t>
            </a:r>
            <a:r>
              <a:rPr lang="en-US" sz="2000" dirty="0" smtClean="0"/>
              <a:t>related </a:t>
            </a:r>
            <a:r>
              <a:rPr lang="en-US" sz="2000" dirty="0"/>
              <a:t>services</a:t>
            </a:r>
          </a:p>
        </p:txBody>
      </p:sp>
      <p:grpSp>
        <p:nvGrpSpPr>
          <p:cNvPr id="29" name="Skupina 28"/>
          <p:cNvGrpSpPr/>
          <p:nvPr/>
        </p:nvGrpSpPr>
        <p:grpSpPr>
          <a:xfrm>
            <a:off x="816677" y="4515842"/>
            <a:ext cx="3141373" cy="1703513"/>
            <a:chOff x="1448954" y="4430607"/>
            <a:chExt cx="3704502" cy="1930630"/>
          </a:xfrm>
        </p:grpSpPr>
        <p:grpSp>
          <p:nvGrpSpPr>
            <p:cNvPr id="45" name="Group 3"/>
            <p:cNvGrpSpPr/>
            <p:nvPr/>
          </p:nvGrpSpPr>
          <p:grpSpPr>
            <a:xfrm>
              <a:off x="1448954" y="4430607"/>
              <a:ext cx="3704502" cy="1018605"/>
              <a:chOff x="-80437" y="4439264"/>
              <a:chExt cx="3704502" cy="1018605"/>
            </a:xfrm>
          </p:grpSpPr>
          <p:sp>
            <p:nvSpPr>
              <p:cNvPr id="47" name="TextBox 16"/>
              <p:cNvSpPr txBox="1"/>
              <p:nvPr/>
            </p:nvSpPr>
            <p:spPr>
              <a:xfrm>
                <a:off x="-80437" y="4439264"/>
                <a:ext cx="3704502" cy="523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Conventional transport</a:t>
                </a:r>
                <a:endParaRPr lang="en-GB" sz="24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8" name="TextBox 20"/>
              <p:cNvSpPr txBox="1"/>
              <p:nvPr/>
            </p:nvSpPr>
            <p:spPr>
              <a:xfrm>
                <a:off x="169537" y="4795130"/>
                <a:ext cx="3204539" cy="662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en-US" sz="1600" dirty="0"/>
                  <a:t>single wagons, wagons group, </a:t>
                </a:r>
                <a:endParaRPr lang="sl-SI" sz="1600" dirty="0" smtClean="0"/>
              </a:p>
              <a:p>
                <a:pPr algn="ctr">
                  <a:defRPr/>
                </a:pPr>
                <a:r>
                  <a:rPr lang="en-US" sz="1600" dirty="0" smtClean="0"/>
                  <a:t>complete </a:t>
                </a:r>
                <a:r>
                  <a:rPr lang="en-US" sz="1600" dirty="0"/>
                  <a:t>trains</a:t>
                </a:r>
              </a:p>
            </p:txBody>
          </p:sp>
        </p:grpSp>
        <p:sp>
          <p:nvSpPr>
            <p:cNvPr id="46" name="TextBox 59"/>
            <p:cNvSpPr txBox="1"/>
            <p:nvPr/>
          </p:nvSpPr>
          <p:spPr>
            <a:xfrm>
              <a:off x="2559229" y="5768260"/>
              <a:ext cx="956902" cy="592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2800" b="1" dirty="0" smtClean="0">
                  <a:solidFill>
                    <a:srgbClr val="00B0F0"/>
                  </a:solidFill>
                </a:rPr>
                <a:t>74%</a:t>
              </a:r>
              <a:endParaRPr lang="en-GB" sz="28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35" name="Skupina 34"/>
          <p:cNvGrpSpPr/>
          <p:nvPr/>
        </p:nvGrpSpPr>
        <p:grpSpPr>
          <a:xfrm>
            <a:off x="4398932" y="4437112"/>
            <a:ext cx="3172535" cy="1800200"/>
            <a:chOff x="4718346" y="4341381"/>
            <a:chExt cx="3741249" cy="2040207"/>
          </a:xfrm>
        </p:grpSpPr>
        <p:grpSp>
          <p:nvGrpSpPr>
            <p:cNvPr id="41" name="Group 4"/>
            <p:cNvGrpSpPr/>
            <p:nvPr/>
          </p:nvGrpSpPr>
          <p:grpSpPr>
            <a:xfrm flipH="1">
              <a:off x="4718346" y="4341381"/>
              <a:ext cx="3741249" cy="1610613"/>
              <a:chOff x="-942316" y="4341381"/>
              <a:chExt cx="10122678" cy="1610613"/>
            </a:xfrm>
          </p:grpSpPr>
          <p:sp>
            <p:nvSpPr>
              <p:cNvPr id="43" name="TextBox 17"/>
              <p:cNvSpPr txBox="1"/>
              <p:nvPr/>
            </p:nvSpPr>
            <p:spPr>
              <a:xfrm>
                <a:off x="-47315" y="4341381"/>
                <a:ext cx="8792233" cy="523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Combined transport</a:t>
                </a:r>
                <a:endParaRPr lang="en-GB" sz="24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4" name="TextBox 21"/>
              <p:cNvSpPr txBox="1"/>
              <p:nvPr/>
            </p:nvSpPr>
            <p:spPr>
              <a:xfrm>
                <a:off x="-942316" y="4731159"/>
                <a:ext cx="10122678" cy="1220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en-US" sz="1600" dirty="0"/>
                  <a:t>transport of units (semi-trailers, </a:t>
                </a:r>
                <a:endParaRPr lang="sl-SI" sz="1600" dirty="0" smtClean="0"/>
              </a:p>
              <a:p>
                <a:pPr algn="ctr">
                  <a:defRPr/>
                </a:pPr>
                <a:r>
                  <a:rPr lang="en-US" sz="1600" dirty="0" smtClean="0"/>
                  <a:t>swap bodies</a:t>
                </a:r>
                <a:r>
                  <a:rPr lang="sl-SI" sz="1600" dirty="0"/>
                  <a:t> </a:t>
                </a:r>
                <a:r>
                  <a:rPr lang="en-US" sz="1600" dirty="0" smtClean="0"/>
                  <a:t>or </a:t>
                </a:r>
                <a:r>
                  <a:rPr lang="en-US" sz="1600" dirty="0"/>
                  <a:t>containers</a:t>
                </a:r>
                <a:r>
                  <a:rPr lang="en-US" sz="1600" dirty="0" smtClean="0"/>
                  <a:t>),</a:t>
                </a:r>
                <a:endParaRPr lang="sl-SI" sz="1600" dirty="0" smtClean="0"/>
              </a:p>
              <a:p>
                <a:pPr algn="ctr">
                  <a:defRPr/>
                </a:pPr>
                <a:r>
                  <a:rPr lang="en-US" sz="1600" dirty="0" smtClean="0"/>
                  <a:t>ROLA </a:t>
                </a:r>
                <a:r>
                  <a:rPr lang="en-US" sz="1600" dirty="0"/>
                  <a:t>transport, container terminal </a:t>
                </a:r>
                <a:endParaRPr lang="sl-SI" sz="1600" dirty="0" smtClean="0"/>
              </a:p>
              <a:p>
                <a:pPr algn="ctr">
                  <a:defRPr/>
                </a:pPr>
                <a:r>
                  <a:rPr lang="en-US" sz="1600" dirty="0" smtClean="0"/>
                  <a:t>services </a:t>
                </a:r>
                <a:endParaRPr lang="en-US" sz="1600" dirty="0"/>
              </a:p>
            </p:txBody>
          </p:sp>
        </p:grpSp>
        <p:sp>
          <p:nvSpPr>
            <p:cNvPr id="42" name="TextBox 59"/>
            <p:cNvSpPr txBox="1"/>
            <p:nvPr/>
          </p:nvSpPr>
          <p:spPr>
            <a:xfrm>
              <a:off x="5955387" y="5788611"/>
              <a:ext cx="1382232" cy="592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2800" b="1" dirty="0" smtClean="0">
                  <a:solidFill>
                    <a:srgbClr val="00B0F0"/>
                  </a:solidFill>
                </a:rPr>
                <a:t>25.9%</a:t>
              </a:r>
              <a:r>
                <a:rPr lang="sl-SI" sz="28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 </a:t>
              </a:r>
              <a:endParaRPr lang="en-GB" sz="2800" b="1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36" name="Skupina 35"/>
          <p:cNvGrpSpPr/>
          <p:nvPr/>
        </p:nvGrpSpPr>
        <p:grpSpPr>
          <a:xfrm>
            <a:off x="8589541" y="4515842"/>
            <a:ext cx="1972014" cy="1668627"/>
            <a:chOff x="8106617" y="4430607"/>
            <a:chExt cx="2325523" cy="1891093"/>
          </a:xfrm>
        </p:grpSpPr>
        <p:grpSp>
          <p:nvGrpSpPr>
            <p:cNvPr id="37" name="Group 5"/>
            <p:cNvGrpSpPr/>
            <p:nvPr/>
          </p:nvGrpSpPr>
          <p:grpSpPr>
            <a:xfrm>
              <a:off x="8106617" y="4430607"/>
              <a:ext cx="2325523" cy="1305689"/>
              <a:chOff x="6370048" y="4431229"/>
              <a:chExt cx="2325523" cy="1305689"/>
            </a:xfrm>
          </p:grpSpPr>
          <p:sp>
            <p:nvSpPr>
              <p:cNvPr id="39" name="TextBox 19"/>
              <p:cNvSpPr txBox="1"/>
              <p:nvPr/>
            </p:nvSpPr>
            <p:spPr>
              <a:xfrm>
                <a:off x="6661607" y="4431229"/>
                <a:ext cx="1812933" cy="523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l-SI" sz="2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SŽ-Express</a:t>
                </a:r>
                <a:endParaRPr lang="en-GB" sz="24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TextBox 22"/>
              <p:cNvSpPr txBox="1"/>
              <p:nvPr/>
            </p:nvSpPr>
            <p:spPr>
              <a:xfrm>
                <a:off x="6370048" y="4795130"/>
                <a:ext cx="2325523" cy="941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en-GB" sz="1600" dirty="0" smtClean="0"/>
                  <a:t>door-to-door parcel</a:t>
                </a:r>
              </a:p>
              <a:p>
                <a:pPr algn="ctr">
                  <a:defRPr/>
                </a:pPr>
                <a:r>
                  <a:rPr lang="en-GB" sz="1600" dirty="0" smtClean="0"/>
                  <a:t>service, warehousing </a:t>
                </a:r>
              </a:p>
              <a:p>
                <a:pPr algn="ctr">
                  <a:defRPr/>
                </a:pPr>
                <a:r>
                  <a:rPr lang="en-GB" sz="1600" dirty="0" smtClean="0"/>
                  <a:t>and distribution </a:t>
                </a:r>
                <a:endParaRPr lang="en-GB" sz="1600" dirty="0"/>
              </a:p>
            </p:txBody>
          </p:sp>
        </p:grpSp>
        <p:sp>
          <p:nvSpPr>
            <p:cNvPr id="38" name="TextBox 59"/>
            <p:cNvSpPr txBox="1"/>
            <p:nvPr/>
          </p:nvSpPr>
          <p:spPr>
            <a:xfrm>
              <a:off x="8657451" y="5728723"/>
              <a:ext cx="1070324" cy="592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2800" b="1" dirty="0" smtClean="0">
                  <a:solidFill>
                    <a:srgbClr val="00B0F0"/>
                  </a:solidFill>
                </a:rPr>
                <a:t>0.1%</a:t>
              </a:r>
              <a:endParaRPr lang="en-GB" sz="2800" b="1" dirty="0">
                <a:solidFill>
                  <a:srgbClr val="00B0F0"/>
                </a:solidFill>
              </a:endParaRPr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484" y="1789661"/>
            <a:ext cx="3755709" cy="250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981" y="1700808"/>
            <a:ext cx="3887667" cy="26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5" y="1700812"/>
            <a:ext cx="3873771" cy="258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Predmet 3"/>
          <p:cNvGraphicFramePr>
            <a:graphicFrameLocks noChangeAspect="1"/>
          </p:cNvGraphicFramePr>
          <p:nvPr>
            <p:extLst/>
          </p:nvPr>
        </p:nvGraphicFramePr>
        <p:xfrm>
          <a:off x="192088" y="6475413"/>
          <a:ext cx="20986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3" name="CorelDRAW" r:id="rId7" imgW="2721859" imgH="309394" progId="">
                  <p:embed/>
                </p:oleObj>
              </mc:Choice>
              <mc:Fallback>
                <p:oleObj name="CorelDRAW" r:id="rId7" imgW="2721859" imgH="309394" progId="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6475413"/>
                        <a:ext cx="2098675" cy="24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99"/>
          <p:cNvCxnSpPr/>
          <p:nvPr/>
        </p:nvCxnSpPr>
        <p:spPr>
          <a:xfrm flipV="1">
            <a:off x="2495600" y="6573121"/>
            <a:ext cx="8968157" cy="242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64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012" y="-6076056"/>
            <a:ext cx="12529392" cy="790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9931" y="1528"/>
            <a:ext cx="12193200" cy="9792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Key Facts of SŽ-Cargo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Označba mesta številke diapozitiva 2"/>
          <p:cNvSpPr>
            <a:spLocks noGrp="1"/>
          </p:cNvSpPr>
          <p:nvPr>
            <p:ph type="sldNum" sz="quarter" idx="4294967295"/>
          </p:nvPr>
        </p:nvSpPr>
        <p:spPr>
          <a:xfrm>
            <a:off x="11552935" y="6379404"/>
            <a:ext cx="434380" cy="387433"/>
          </a:xfrm>
        </p:spPr>
        <p:txBody>
          <a:bodyPr/>
          <a:lstStyle/>
          <a:p>
            <a:fld id="{70C262CF-5CC9-4929-99CD-9F101191856B}" type="slidenum">
              <a:rPr lang="en-GB" smtClean="0">
                <a:solidFill>
                  <a:srgbClr val="5C5C5C"/>
                </a:solidFill>
              </a:rPr>
              <a:pPr/>
              <a:t>14</a:t>
            </a:fld>
            <a:endParaRPr lang="en-GB" dirty="0">
              <a:solidFill>
                <a:srgbClr val="5C5C5C"/>
              </a:solidFill>
            </a:endParaRPr>
          </a:p>
        </p:txBody>
      </p:sp>
      <p:graphicFrame>
        <p:nvGraphicFramePr>
          <p:cNvPr id="6" name="Predmet 5"/>
          <p:cNvGraphicFramePr>
            <a:graphicFrameLocks noChangeAspect="1"/>
          </p:cNvGraphicFramePr>
          <p:nvPr>
            <p:extLst/>
          </p:nvPr>
        </p:nvGraphicFramePr>
        <p:xfrm>
          <a:off x="192088" y="6475413"/>
          <a:ext cx="20986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5" name="CorelDRAW" r:id="rId5" imgW="2721859" imgH="309394" progId="">
                  <p:embed/>
                </p:oleObj>
              </mc:Choice>
              <mc:Fallback>
                <p:oleObj name="CorelDRAW" r:id="rId5" imgW="2721859" imgH="309394" progId="">
                  <p:embed/>
                  <p:pic>
                    <p:nvPicPr>
                      <p:cNvPr id="0" name="Picture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6475413"/>
                        <a:ext cx="2098675" cy="24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99"/>
          <p:cNvCxnSpPr/>
          <p:nvPr/>
        </p:nvCxnSpPr>
        <p:spPr>
          <a:xfrm flipV="1">
            <a:off x="2495600" y="6573121"/>
            <a:ext cx="8968157" cy="242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Skupina 36"/>
          <p:cNvGrpSpPr/>
          <p:nvPr/>
        </p:nvGrpSpPr>
        <p:grpSpPr>
          <a:xfrm>
            <a:off x="4583833" y="1027546"/>
            <a:ext cx="6304162" cy="3850906"/>
            <a:chOff x="4583833" y="1027546"/>
            <a:chExt cx="6304162" cy="3850906"/>
          </a:xfrm>
        </p:grpSpPr>
        <p:sp>
          <p:nvSpPr>
            <p:cNvPr id="29" name="PoljeZBesedilom 28"/>
            <p:cNvSpPr txBox="1"/>
            <p:nvPr/>
          </p:nvSpPr>
          <p:spPr>
            <a:xfrm>
              <a:off x="7816977" y="4357500"/>
              <a:ext cx="400110" cy="51334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sl-SI" sz="1400" dirty="0" smtClean="0"/>
                <a:t>2007  </a:t>
              </a:r>
              <a:endParaRPr lang="sl-SI" sz="1400" dirty="0"/>
            </a:p>
          </p:txBody>
        </p:sp>
        <p:graphicFrame>
          <p:nvGraphicFramePr>
            <p:cNvPr id="4" name="Chart 10"/>
            <p:cNvGraphicFramePr/>
            <p:nvPr>
              <p:extLst>
                <p:ext uri="{D42A27DB-BD31-4B8C-83A1-F6EECF244321}">
                  <p14:modId xmlns:p14="http://schemas.microsoft.com/office/powerpoint/2010/main" val="3439396056"/>
                </p:ext>
              </p:extLst>
            </p:nvPr>
          </p:nvGraphicFramePr>
          <p:xfrm>
            <a:off x="4583833" y="1027546"/>
            <a:ext cx="6304162" cy="36883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1" name="PoljeZBesedilom 20"/>
            <p:cNvSpPr txBox="1"/>
            <p:nvPr/>
          </p:nvSpPr>
          <p:spPr>
            <a:xfrm>
              <a:off x="5159896" y="4365104"/>
              <a:ext cx="400110" cy="51334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sl-SI" sz="1400" dirty="0" smtClean="0"/>
                <a:t>1999  </a:t>
              </a:r>
              <a:endParaRPr lang="sl-SI" sz="1400" dirty="0"/>
            </a:p>
          </p:txBody>
        </p:sp>
        <p:sp>
          <p:nvSpPr>
            <p:cNvPr id="22" name="PoljeZBesedilom 21"/>
            <p:cNvSpPr txBox="1"/>
            <p:nvPr/>
          </p:nvSpPr>
          <p:spPr>
            <a:xfrm>
              <a:off x="5832358" y="4365104"/>
              <a:ext cx="400110" cy="51334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sl-SI" sz="1400" dirty="0" smtClean="0"/>
                <a:t>2001 </a:t>
              </a:r>
              <a:endParaRPr lang="sl-SI" sz="1400" dirty="0"/>
            </a:p>
          </p:txBody>
        </p:sp>
        <p:sp>
          <p:nvSpPr>
            <p:cNvPr id="23" name="PoljeZBesedilom 22"/>
            <p:cNvSpPr txBox="1"/>
            <p:nvPr/>
          </p:nvSpPr>
          <p:spPr>
            <a:xfrm>
              <a:off x="5500082" y="4365104"/>
              <a:ext cx="400110" cy="51334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sl-SI" sz="1400" dirty="0" smtClean="0"/>
                <a:t>2000  </a:t>
              </a:r>
              <a:endParaRPr lang="sl-SI" sz="1400" dirty="0"/>
            </a:p>
          </p:txBody>
        </p:sp>
        <p:sp>
          <p:nvSpPr>
            <p:cNvPr id="24" name="PoljeZBesedilom 23"/>
            <p:cNvSpPr txBox="1"/>
            <p:nvPr/>
          </p:nvSpPr>
          <p:spPr>
            <a:xfrm>
              <a:off x="6169606" y="4365104"/>
              <a:ext cx="400110" cy="51334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sl-SI" sz="1400" dirty="0" smtClean="0"/>
                <a:t>2002  </a:t>
              </a:r>
              <a:endParaRPr lang="sl-SI" sz="1400" dirty="0"/>
            </a:p>
          </p:txBody>
        </p:sp>
        <p:sp>
          <p:nvSpPr>
            <p:cNvPr id="25" name="PoljeZBesedilom 24"/>
            <p:cNvSpPr txBox="1"/>
            <p:nvPr/>
          </p:nvSpPr>
          <p:spPr>
            <a:xfrm>
              <a:off x="6823949" y="4365104"/>
              <a:ext cx="400110" cy="51334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sl-SI" sz="1400" dirty="0" smtClean="0"/>
                <a:t>2004  </a:t>
              </a:r>
              <a:endParaRPr lang="sl-SI" sz="1400" dirty="0"/>
            </a:p>
          </p:txBody>
        </p:sp>
        <p:sp>
          <p:nvSpPr>
            <p:cNvPr id="26" name="PoljeZBesedilom 25"/>
            <p:cNvSpPr txBox="1"/>
            <p:nvPr/>
          </p:nvSpPr>
          <p:spPr>
            <a:xfrm>
              <a:off x="6481157" y="4365104"/>
              <a:ext cx="400110" cy="51334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sl-SI" sz="1400" dirty="0" smtClean="0"/>
                <a:t>2003  </a:t>
              </a:r>
              <a:endParaRPr lang="sl-SI" sz="1400" dirty="0"/>
            </a:p>
          </p:txBody>
        </p:sp>
        <p:sp>
          <p:nvSpPr>
            <p:cNvPr id="27" name="PoljeZBesedilom 26"/>
            <p:cNvSpPr txBox="1"/>
            <p:nvPr/>
          </p:nvSpPr>
          <p:spPr>
            <a:xfrm>
              <a:off x="7464152" y="4365104"/>
              <a:ext cx="400110" cy="51334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sl-SI" sz="1400" dirty="0" smtClean="0"/>
                <a:t>2006  </a:t>
              </a:r>
              <a:endParaRPr lang="sl-SI" sz="1400" dirty="0"/>
            </a:p>
          </p:txBody>
        </p:sp>
        <p:sp>
          <p:nvSpPr>
            <p:cNvPr id="28" name="PoljeZBesedilom 27"/>
            <p:cNvSpPr txBox="1"/>
            <p:nvPr/>
          </p:nvSpPr>
          <p:spPr>
            <a:xfrm>
              <a:off x="7176120" y="4365104"/>
              <a:ext cx="400110" cy="51334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sl-SI" sz="1400" dirty="0" smtClean="0"/>
                <a:t>2005  </a:t>
              </a:r>
              <a:endParaRPr lang="sl-SI" sz="1400" dirty="0"/>
            </a:p>
          </p:txBody>
        </p:sp>
        <p:sp>
          <p:nvSpPr>
            <p:cNvPr id="30" name="PoljeZBesedilom 29"/>
            <p:cNvSpPr txBox="1"/>
            <p:nvPr/>
          </p:nvSpPr>
          <p:spPr>
            <a:xfrm>
              <a:off x="8486614" y="4365104"/>
              <a:ext cx="400110" cy="51334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sl-SI" sz="1400" dirty="0" smtClean="0"/>
                <a:t>2009  </a:t>
              </a:r>
              <a:endParaRPr lang="sl-SI" sz="1400" dirty="0"/>
            </a:p>
          </p:txBody>
        </p:sp>
        <p:sp>
          <p:nvSpPr>
            <p:cNvPr id="31" name="PoljeZBesedilom 30"/>
            <p:cNvSpPr txBox="1"/>
            <p:nvPr/>
          </p:nvSpPr>
          <p:spPr>
            <a:xfrm>
              <a:off x="8155949" y="4357500"/>
              <a:ext cx="400110" cy="51334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sl-SI" sz="1400" dirty="0" smtClean="0"/>
                <a:t>2008  </a:t>
              </a:r>
              <a:endParaRPr lang="sl-SI" sz="1400" dirty="0"/>
            </a:p>
          </p:txBody>
        </p:sp>
        <p:sp>
          <p:nvSpPr>
            <p:cNvPr id="32" name="PoljeZBesedilom 31"/>
            <p:cNvSpPr txBox="1"/>
            <p:nvPr/>
          </p:nvSpPr>
          <p:spPr>
            <a:xfrm>
              <a:off x="8816521" y="4365104"/>
              <a:ext cx="400110" cy="51334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sl-SI" sz="1400" dirty="0" smtClean="0"/>
                <a:t>2010 </a:t>
              </a:r>
              <a:endParaRPr lang="sl-SI" sz="1400" dirty="0"/>
            </a:p>
          </p:txBody>
        </p:sp>
        <p:sp>
          <p:nvSpPr>
            <p:cNvPr id="33" name="PoljeZBesedilom 32"/>
            <p:cNvSpPr txBox="1"/>
            <p:nvPr/>
          </p:nvSpPr>
          <p:spPr>
            <a:xfrm>
              <a:off x="9470864" y="4365104"/>
              <a:ext cx="400110" cy="51334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sl-SI" sz="1400" dirty="0" smtClean="0"/>
                <a:t>2012  </a:t>
              </a:r>
              <a:endParaRPr lang="sl-SI" sz="1400" dirty="0"/>
            </a:p>
          </p:txBody>
        </p:sp>
        <p:sp>
          <p:nvSpPr>
            <p:cNvPr id="34" name="PoljeZBesedilom 33"/>
            <p:cNvSpPr txBox="1"/>
            <p:nvPr/>
          </p:nvSpPr>
          <p:spPr>
            <a:xfrm>
              <a:off x="9128072" y="4365104"/>
              <a:ext cx="400110" cy="51334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sl-SI" sz="1400" dirty="0" smtClean="0"/>
                <a:t>2011</a:t>
              </a:r>
              <a:endParaRPr lang="sl-SI" sz="1400" dirty="0"/>
            </a:p>
          </p:txBody>
        </p:sp>
        <p:sp>
          <p:nvSpPr>
            <p:cNvPr id="35" name="PoljeZBesedilom 34"/>
            <p:cNvSpPr txBox="1"/>
            <p:nvPr/>
          </p:nvSpPr>
          <p:spPr>
            <a:xfrm>
              <a:off x="10158581" y="4365104"/>
              <a:ext cx="400110" cy="51334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sl-SI" sz="1400" dirty="0" smtClean="0"/>
                <a:t>2014</a:t>
              </a:r>
              <a:endParaRPr lang="sl-SI" sz="1400" dirty="0"/>
            </a:p>
          </p:txBody>
        </p:sp>
        <p:sp>
          <p:nvSpPr>
            <p:cNvPr id="36" name="PoljeZBesedilom 35"/>
            <p:cNvSpPr txBox="1"/>
            <p:nvPr/>
          </p:nvSpPr>
          <p:spPr>
            <a:xfrm>
              <a:off x="9823035" y="4365104"/>
              <a:ext cx="400110" cy="51334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sl-SI" sz="1400" dirty="0" smtClean="0"/>
                <a:t>2013 </a:t>
              </a:r>
              <a:endParaRPr lang="sl-SI" sz="1400" dirty="0"/>
            </a:p>
          </p:txBody>
        </p:sp>
      </p:grpSp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132507"/>
              </p:ext>
            </p:extLst>
          </p:nvPr>
        </p:nvGraphicFramePr>
        <p:xfrm>
          <a:off x="616721" y="1028383"/>
          <a:ext cx="3240086" cy="4341809"/>
        </p:xfrm>
        <a:graphic>
          <a:graphicData uri="http://schemas.openxmlformats.org/drawingml/2006/table">
            <a:tbl>
              <a:tblPr/>
              <a:tblGrid>
                <a:gridCol w="1373853"/>
                <a:gridCol w="1074211"/>
                <a:gridCol w="792022"/>
              </a:tblGrid>
              <a:tr h="377777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</a:t>
                      </a:r>
                      <a:r>
                        <a:rPr kumimoji="0" lang="sl-SI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3200" marR="103200" marT="51608" marB="51608" anchor="ctr" horzOverflow="overflow">
                    <a:lnL w="127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789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3209" marR="103209" marT="51605" marB="516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03209" marR="103209" marT="51605" marB="5160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7777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KEY FIGURES</a:t>
                      </a:r>
                      <a:endParaRPr kumimoji="0" lang="sl-SI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03200" marR="103200" marT="51608" marB="51608" anchor="ctr" horzOverflow="overflow">
                    <a:lnL w="127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C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3777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Goods </a:t>
                      </a:r>
                    </a:p>
                  </a:txBody>
                  <a:tcPr marL="103200" marR="103200" marT="51608" marB="51608" anchor="ctr" horzOverflow="overflow">
                    <a:lnL w="127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rgbClr val="0A5064">
                          <a:lumMod val="40000"/>
                          <a:lumOff val="60000"/>
                        </a:srgbClr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mio </a:t>
                      </a:r>
                    </a:p>
                  </a:txBody>
                  <a:tcPr marL="103200" marR="103200" marT="51608" marB="516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rgbClr val="0A5064">
                          <a:lumMod val="40000"/>
                          <a:lumOff val="60000"/>
                        </a:srgbClr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18.8</a:t>
                      </a:r>
                    </a:p>
                  </a:txBody>
                  <a:tcPr marL="103200" marR="103200" marT="51608" marB="516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rgbClr val="0A5064">
                          <a:lumMod val="40000"/>
                          <a:lumOff val="60000"/>
                        </a:srgbClr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6432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Work performed</a:t>
                      </a:r>
                    </a:p>
                  </a:txBody>
                  <a:tcPr marL="103200" marR="103200" marT="51608" marB="51608" anchor="ctr" horzOverflow="overflow">
                    <a:lnL w="127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mio NTKM</a:t>
                      </a:r>
                    </a:p>
                  </a:txBody>
                  <a:tcPr marL="103200" marR="103200" marT="51608" marB="516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4,277</a:t>
                      </a:r>
                    </a:p>
                  </a:txBody>
                  <a:tcPr marL="103200" marR="103200" marT="51608" marB="516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32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revenues</a:t>
                      </a:r>
                    </a:p>
                  </a:txBody>
                  <a:tcPr marL="103200" marR="103200" marT="51608" marB="51608" anchor="ctr" horzOverflow="overflow">
                    <a:lnL w="127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rgbClr val="0A5064">
                          <a:lumMod val="40000"/>
                          <a:lumOff val="60000"/>
                        </a:srgbClr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mio EUR</a:t>
                      </a:r>
                    </a:p>
                  </a:txBody>
                  <a:tcPr marL="103200" marR="103200" marT="51608" marB="516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rgbClr val="0A5064">
                          <a:lumMod val="40000"/>
                          <a:lumOff val="60000"/>
                        </a:srgbClr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206.8</a:t>
                      </a:r>
                    </a:p>
                  </a:txBody>
                  <a:tcPr marL="103200" marR="103200" marT="51608" marB="516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rgbClr val="0A5064">
                          <a:lumMod val="40000"/>
                          <a:lumOff val="60000"/>
                        </a:srgbClr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3777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Wagons </a:t>
                      </a:r>
                    </a:p>
                  </a:txBody>
                  <a:tcPr marL="103200" marR="103200" marT="51608" marB="51608" anchor="ctr" horzOverflow="overflow">
                    <a:lnL w="127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3200" marR="103200" marT="51608" marB="516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2,819</a:t>
                      </a:r>
                    </a:p>
                  </a:txBody>
                  <a:tcPr marL="103200" marR="103200" marT="51608" marB="516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7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Locomotives </a:t>
                      </a:r>
                    </a:p>
                  </a:txBody>
                  <a:tcPr marL="103200" marR="103200" marT="51608" marB="51608" anchor="ctr" horzOverflow="overflow">
                    <a:lnL w="127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rgbClr val="0A5064">
                          <a:lumMod val="40000"/>
                          <a:lumOff val="60000"/>
                        </a:srgbClr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3200" marR="103200" marT="51608" marB="516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rgbClr val="0A5064">
                          <a:lumMod val="40000"/>
                          <a:lumOff val="60000"/>
                        </a:srgbClr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140</a:t>
                      </a:r>
                    </a:p>
                  </a:txBody>
                  <a:tcPr marL="103200" marR="103200" marT="51608" marB="516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rgbClr val="0A5064">
                          <a:lumMod val="40000"/>
                          <a:lumOff val="60000"/>
                        </a:srgbClr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4109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baseline="0" noProof="0" smtClean="0"/>
                        <a:t>D-loc</a:t>
                      </a:r>
                      <a:endParaRPr lang="en-GB" sz="1600" noProof="0"/>
                    </a:p>
                  </a:txBody>
                  <a:tcPr marL="103200" marR="103200" marT="51608" marB="51608" anchor="ctr" horzOverflow="overflow">
                    <a:lnL w="127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1800" noProof="0"/>
                    </a:p>
                  </a:txBody>
                  <a:tcPr marL="103200" marR="103200" marT="51608" marB="516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1800" noProof="0" smtClean="0"/>
                        <a:t>70</a:t>
                      </a:r>
                      <a:endParaRPr lang="en-GB" sz="1800" noProof="0"/>
                    </a:p>
                  </a:txBody>
                  <a:tcPr marL="103200" marR="103200" marT="51608" marB="516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7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E-loc</a:t>
                      </a:r>
                    </a:p>
                  </a:txBody>
                  <a:tcPr marL="103200" marR="103200" marT="51608" marB="51608" anchor="ctr" horzOverflow="overflow">
                    <a:lnL w="127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rgbClr val="0A5064">
                          <a:lumMod val="40000"/>
                          <a:lumOff val="60000"/>
                        </a:srgbClr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3200" marR="103200" marT="51608" marB="516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rgbClr val="0A5064">
                          <a:lumMod val="40000"/>
                          <a:lumOff val="60000"/>
                        </a:srgbClr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103200" marR="103200" marT="51608" marB="516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rgbClr val="0A5064">
                          <a:lumMod val="40000"/>
                          <a:lumOff val="60000"/>
                        </a:srgbClr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3777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Employees </a:t>
                      </a:r>
                    </a:p>
                  </a:txBody>
                  <a:tcPr marL="103200" marR="103200" marT="51608" marB="51608" anchor="ctr" horzOverflow="overflow">
                    <a:lnL w="127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3200" marR="103200" marT="51608" marB="516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1,301</a:t>
                      </a:r>
                    </a:p>
                  </a:txBody>
                  <a:tcPr marL="103200" marR="103200" marT="51608" marB="516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" name="PoljeZBesedilom 42"/>
          <p:cNvSpPr txBox="1"/>
          <p:nvPr/>
        </p:nvSpPr>
        <p:spPr>
          <a:xfrm>
            <a:off x="6079756" y="5101558"/>
            <a:ext cx="5873639" cy="1495794"/>
          </a:xfrm>
          <a:prstGeom prst="rect">
            <a:avLst/>
          </a:prstGeom>
          <a:solidFill>
            <a:srgbClr val="F2F2F2"/>
          </a:solidFill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MARKETS</a:t>
            </a:r>
          </a:p>
          <a:p>
            <a:pPr marL="0" marR="0" lvl="0" indent="0" defTabSz="914400" eaLnBrk="0" fontAlgn="t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/>
              </a:rPr>
              <a:t>Austria 	6.9 </a:t>
            </a: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/>
              </a:rPr>
              <a:t>mio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/>
              </a:rPr>
              <a:t> tonnes</a:t>
            </a:r>
            <a:r>
              <a:rPr lang="en-GB" sz="1400" kern="0" dirty="0" smtClean="0">
                <a:solidFill>
                  <a:srgbClr val="5C5C5C"/>
                </a:solidFill>
                <a:latin typeface="Calibri"/>
              </a:rPr>
              <a:t>       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/>
              </a:rPr>
              <a:t>Italy 		</a:t>
            </a:r>
            <a:r>
              <a:rPr lang="sl-SI" sz="1400" kern="0" dirty="0">
                <a:solidFill>
                  <a:srgbClr val="5C5C5C"/>
                </a:solidFill>
                <a:latin typeface="Calibri"/>
              </a:rPr>
              <a:t> </a:t>
            </a:r>
            <a:r>
              <a:rPr lang="sl-SI" sz="1400" kern="0" dirty="0" smtClean="0">
                <a:solidFill>
                  <a:srgbClr val="5C5C5C"/>
                </a:solidFill>
                <a:latin typeface="Calibri"/>
              </a:rPr>
              <a:t>      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/>
              </a:rPr>
              <a:t>2.4 </a:t>
            </a: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/>
              </a:rPr>
              <a:t>mio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/>
              </a:rPr>
              <a:t> tonnes</a:t>
            </a:r>
          </a:p>
          <a:p>
            <a:pPr marL="0" marR="0" lvl="0" indent="0" defTabSz="914400" eaLnBrk="0" fontAlgn="t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/>
              </a:rPr>
              <a:t>Hungary 	2.0 </a:t>
            </a: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/>
              </a:rPr>
              <a:t>mio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/>
              </a:rPr>
              <a:t> tonnes 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/>
              </a:rPr>
              <a:t>      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/>
              </a:rPr>
              <a:t>Slovakia	</a:t>
            </a:r>
            <a:r>
              <a:rPr kumimoji="0" lang="sl-SI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/>
              </a:rPr>
              <a:t>       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/>
              </a:rPr>
              <a:t>0.9 </a:t>
            </a: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/>
              </a:rPr>
              <a:t>mio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/>
              </a:rPr>
              <a:t> tonnes</a:t>
            </a:r>
          </a:p>
          <a:p>
            <a:pPr marL="0" marR="0" lvl="0" indent="0" defTabSz="914400" eaLnBrk="0" fontAlgn="t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/>
              </a:rPr>
              <a:t>Germany 	0.9 </a:t>
            </a: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/>
              </a:rPr>
              <a:t>mio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/>
              </a:rPr>
              <a:t> tonnes        Check Republic 	</a:t>
            </a:r>
            <a:r>
              <a:rPr kumimoji="0" lang="sl-SI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/>
              </a:rPr>
              <a:t>       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/>
              </a:rPr>
              <a:t>0.7 </a:t>
            </a: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/>
              </a:rPr>
              <a:t>mio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/>
              </a:rPr>
              <a:t> tonnes</a:t>
            </a:r>
          </a:p>
          <a:p>
            <a:pPr marL="0" marR="0" lvl="0" indent="0" defTabSz="914400" eaLnBrk="0" fontAlgn="t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/>
              </a:rPr>
              <a:t>SEE 	2.7 </a:t>
            </a: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/>
              </a:rPr>
              <a:t>mio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/>
              </a:rPr>
              <a:t> tonnes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9" name="Pravokotnik 38"/>
          <p:cNvSpPr/>
          <p:nvPr/>
        </p:nvSpPr>
        <p:spPr>
          <a:xfrm>
            <a:off x="300103" y="5481766"/>
            <a:ext cx="5600089" cy="97872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buSzPct val="150000"/>
            </a:pPr>
            <a:r>
              <a:rPr lang="en-GB" sz="1600" dirty="0" smtClean="0"/>
              <a:t>Fleet modernization in period 2016-2020:</a:t>
            </a:r>
          </a:p>
          <a:p>
            <a:pPr eaLnBrk="0" hangingPunct="0">
              <a:lnSpc>
                <a:spcPct val="120000"/>
              </a:lnSpc>
              <a:buSzPct val="150000"/>
            </a:pPr>
            <a:r>
              <a:rPr lang="en-GB" sz="1600" dirty="0" smtClean="0"/>
              <a:t> - 15 </a:t>
            </a:r>
            <a:r>
              <a:rPr lang="sl-SI" sz="1600" dirty="0" err="1" smtClean="0"/>
              <a:t>new</a:t>
            </a:r>
            <a:r>
              <a:rPr lang="sl-SI" sz="1600" dirty="0" smtClean="0"/>
              <a:t> </a:t>
            </a:r>
            <a:r>
              <a:rPr lang="en-GB" sz="1600" dirty="0" smtClean="0"/>
              <a:t>locomotives and 400 freight waggons</a:t>
            </a:r>
            <a:r>
              <a:rPr lang="sl-SI" sz="1600" dirty="0" smtClean="0"/>
              <a:t> (115 mio EUR)</a:t>
            </a:r>
          </a:p>
          <a:p>
            <a:pPr eaLnBrk="0" hangingPunct="0">
              <a:lnSpc>
                <a:spcPct val="120000"/>
              </a:lnSpc>
              <a:buSzPct val="150000"/>
            </a:pPr>
            <a:r>
              <a:rPr lang="sl-SI" sz="1600" dirty="0" smtClean="0"/>
              <a:t> -  ERTMS </a:t>
            </a:r>
            <a:r>
              <a:rPr lang="sl-SI" sz="1600" dirty="0" err="1" smtClean="0"/>
              <a:t>installations</a:t>
            </a:r>
            <a:r>
              <a:rPr lang="sl-SI" sz="1600" dirty="0" smtClean="0"/>
              <a:t>, </a:t>
            </a:r>
            <a:r>
              <a:rPr lang="sl-SI" sz="1600" dirty="0" err="1" smtClean="0"/>
              <a:t>renewal</a:t>
            </a:r>
            <a:r>
              <a:rPr lang="sl-SI" sz="1600" dirty="0" smtClean="0"/>
              <a:t> </a:t>
            </a:r>
            <a:r>
              <a:rPr lang="sl-SI" sz="1600" dirty="0" err="1" smtClean="0"/>
              <a:t>of</a:t>
            </a:r>
            <a:r>
              <a:rPr lang="sl-SI" sz="1600" dirty="0" smtClean="0"/>
              <a:t> 160 </a:t>
            </a:r>
            <a:r>
              <a:rPr lang="sl-SI" sz="1600" dirty="0" err="1" smtClean="0"/>
              <a:t>waggons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6500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številke diapozitiva 2"/>
          <p:cNvSpPr>
            <a:spLocks noGrp="1"/>
          </p:cNvSpPr>
          <p:nvPr>
            <p:ph type="sldNum" sz="quarter" idx="4294967295"/>
          </p:nvPr>
        </p:nvSpPr>
        <p:spPr>
          <a:xfrm>
            <a:off x="11552935" y="6379404"/>
            <a:ext cx="434380" cy="387433"/>
          </a:xfrm>
        </p:spPr>
        <p:txBody>
          <a:bodyPr/>
          <a:lstStyle/>
          <a:p>
            <a:fld id="{70C262CF-5CC9-4929-99CD-9F101191856B}" type="slidenum">
              <a:rPr lang="en-GB" smtClean="0">
                <a:solidFill>
                  <a:srgbClr val="5C5C5C"/>
                </a:solidFill>
              </a:rPr>
              <a:pPr/>
              <a:t>15</a:t>
            </a:fld>
            <a:endParaRPr lang="en-GB" dirty="0">
              <a:solidFill>
                <a:srgbClr val="5C5C5C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94" y="1165741"/>
            <a:ext cx="6441953" cy="443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704" y="-6148064"/>
            <a:ext cx="12529392" cy="790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3836012" y="44624"/>
            <a:ext cx="45211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dirty="0" smtClean="0">
                <a:solidFill>
                  <a:srgbClr val="FFFFFF"/>
                </a:solidFill>
                <a:ea typeface="+mj-ea"/>
                <a:cs typeface="+mj-cs"/>
              </a:rPr>
              <a:t>Role of Port of Koper</a:t>
            </a:r>
            <a:endParaRPr lang="en-GB" dirty="0"/>
          </a:p>
        </p:txBody>
      </p:sp>
      <p:sp>
        <p:nvSpPr>
          <p:cNvPr id="2" name="Pravokotnik 1"/>
          <p:cNvSpPr/>
          <p:nvPr/>
        </p:nvSpPr>
        <p:spPr>
          <a:xfrm>
            <a:off x="7099977" y="1048341"/>
            <a:ext cx="50361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/>
              <a:t>Port transit in total SŽ transport volume (in %)</a:t>
            </a:r>
            <a:endParaRPr lang="en-GB" sz="2000" dirty="0"/>
          </a:p>
        </p:txBody>
      </p:sp>
      <p:sp>
        <p:nvSpPr>
          <p:cNvPr id="139" name="Pravokotnik 138"/>
          <p:cNvSpPr/>
          <p:nvPr/>
        </p:nvSpPr>
        <p:spPr>
          <a:xfrm>
            <a:off x="382595" y="5689600"/>
            <a:ext cx="926435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lnSpc>
                <a:spcPct val="12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GB" sz="1600" dirty="0"/>
              <a:t>Port of </a:t>
            </a:r>
            <a:r>
              <a:rPr lang="sl-SI" sz="1600" dirty="0"/>
              <a:t> </a:t>
            </a:r>
            <a:r>
              <a:rPr lang="en-GB" sz="1600" dirty="0"/>
              <a:t>Koper is an important source of </a:t>
            </a:r>
            <a:r>
              <a:rPr lang="en-GB" sz="1600" dirty="0" smtClean="0"/>
              <a:t>goods</a:t>
            </a:r>
            <a:r>
              <a:rPr lang="sl-SI" sz="1600" dirty="0" smtClean="0"/>
              <a:t> </a:t>
            </a:r>
            <a:r>
              <a:rPr lang="en-GB" sz="1600" dirty="0"/>
              <a:t>for </a:t>
            </a:r>
            <a:r>
              <a:rPr lang="en-GB" sz="1600" dirty="0" smtClean="0"/>
              <a:t>SŽ</a:t>
            </a:r>
            <a:r>
              <a:rPr lang="sl-SI" sz="1600" dirty="0"/>
              <a:t>-</a:t>
            </a:r>
            <a:r>
              <a:rPr lang="en-GB" sz="1600" dirty="0" smtClean="0"/>
              <a:t>Cargo </a:t>
            </a:r>
            <a:endParaRPr lang="sl-SI" sz="1600" dirty="0"/>
          </a:p>
          <a:p>
            <a:pPr marL="285750" indent="-285750" eaLnBrk="0" hangingPunct="0">
              <a:lnSpc>
                <a:spcPct val="120000"/>
              </a:lnSpc>
              <a:buSzPct val="150000"/>
              <a:buFont typeface="Arial" panose="020B0604020202020204" pitchFamily="34" charset="0"/>
              <a:buChar char="•"/>
            </a:pPr>
            <a:r>
              <a:rPr lang="sl-SI" sz="1600" dirty="0" smtClean="0"/>
              <a:t>57</a:t>
            </a:r>
            <a:r>
              <a:rPr lang="en-GB" sz="1600" dirty="0" smtClean="0"/>
              <a:t>% </a:t>
            </a:r>
            <a:r>
              <a:rPr lang="en-GB" sz="1600" dirty="0"/>
              <a:t>of all goods were transported in transit to and from </a:t>
            </a:r>
            <a:r>
              <a:rPr lang="en-GB" sz="1600" dirty="0" smtClean="0"/>
              <a:t>Port </a:t>
            </a:r>
            <a:r>
              <a:rPr lang="en-GB" sz="1600" dirty="0"/>
              <a:t>of Koper</a:t>
            </a:r>
            <a:r>
              <a:rPr lang="sl-SI" sz="1600" dirty="0"/>
              <a:t> (2013)</a:t>
            </a:r>
          </a:p>
        </p:txBody>
      </p:sp>
      <p:grpSp>
        <p:nvGrpSpPr>
          <p:cNvPr id="738" name="Skupina 737"/>
          <p:cNvGrpSpPr/>
          <p:nvPr/>
        </p:nvGrpSpPr>
        <p:grpSpPr>
          <a:xfrm>
            <a:off x="7564708" y="1556792"/>
            <a:ext cx="3277216" cy="4167256"/>
            <a:chOff x="7139645" y="1250335"/>
            <a:chExt cx="3973608" cy="5052787"/>
          </a:xfrm>
        </p:grpSpPr>
        <p:grpSp>
          <p:nvGrpSpPr>
            <p:cNvPr id="147" name="Group 24"/>
            <p:cNvGrpSpPr/>
            <p:nvPr/>
          </p:nvGrpSpPr>
          <p:grpSpPr>
            <a:xfrm>
              <a:off x="7244494" y="2426904"/>
              <a:ext cx="3868755" cy="274532"/>
              <a:chOff x="5833477" y="3140692"/>
              <a:chExt cx="5149317" cy="274532"/>
            </a:xfrm>
          </p:grpSpPr>
          <p:sp>
            <p:nvSpPr>
              <p:cNvPr id="148" name="Rectangle 14"/>
              <p:cNvSpPr/>
              <p:nvPr/>
            </p:nvSpPr>
            <p:spPr>
              <a:xfrm>
                <a:off x="5833477" y="3140693"/>
                <a:ext cx="5149317" cy="274531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9" name="Rectangle 15"/>
              <p:cNvSpPr/>
              <p:nvPr/>
            </p:nvSpPr>
            <p:spPr>
              <a:xfrm>
                <a:off x="5833477" y="3140692"/>
                <a:ext cx="2605673" cy="27453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0" name="Group 25"/>
            <p:cNvGrpSpPr/>
            <p:nvPr/>
          </p:nvGrpSpPr>
          <p:grpSpPr>
            <a:xfrm>
              <a:off x="7244494" y="3147251"/>
              <a:ext cx="3868755" cy="274532"/>
              <a:chOff x="5833477" y="3773607"/>
              <a:chExt cx="5149317" cy="274532"/>
            </a:xfrm>
          </p:grpSpPr>
          <p:sp>
            <p:nvSpPr>
              <p:cNvPr id="151" name="Rectangle 16"/>
              <p:cNvSpPr/>
              <p:nvPr/>
            </p:nvSpPr>
            <p:spPr>
              <a:xfrm>
                <a:off x="5833477" y="3773608"/>
                <a:ext cx="5149317" cy="274531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2" name="Rectangle 17"/>
              <p:cNvSpPr/>
              <p:nvPr/>
            </p:nvSpPr>
            <p:spPr>
              <a:xfrm>
                <a:off x="5833477" y="3773607"/>
                <a:ext cx="2688421" cy="2745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3" name="Group 26"/>
            <p:cNvGrpSpPr/>
            <p:nvPr/>
          </p:nvGrpSpPr>
          <p:grpSpPr>
            <a:xfrm>
              <a:off x="7244494" y="3866100"/>
              <a:ext cx="3868755" cy="274532"/>
              <a:chOff x="5833477" y="4401008"/>
              <a:chExt cx="5149317" cy="274532"/>
            </a:xfrm>
          </p:grpSpPr>
          <p:sp>
            <p:nvSpPr>
              <p:cNvPr id="154" name="Rectangle 18"/>
              <p:cNvSpPr/>
              <p:nvPr/>
            </p:nvSpPr>
            <p:spPr>
              <a:xfrm>
                <a:off x="5833477" y="4401009"/>
                <a:ext cx="5149317" cy="274531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" name="Rectangle 19"/>
              <p:cNvSpPr/>
              <p:nvPr/>
            </p:nvSpPr>
            <p:spPr>
              <a:xfrm>
                <a:off x="5833477" y="4401008"/>
                <a:ext cx="2880106" cy="2745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6" name="TextBox 27"/>
            <p:cNvSpPr txBox="1"/>
            <p:nvPr/>
          </p:nvSpPr>
          <p:spPr>
            <a:xfrm>
              <a:off x="7139647" y="1340772"/>
              <a:ext cx="721477" cy="410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600" dirty="0" smtClean="0"/>
                <a:t>2007</a:t>
              </a:r>
              <a:endParaRPr lang="en-GB" sz="1600" dirty="0"/>
            </a:p>
          </p:txBody>
        </p:sp>
        <p:sp>
          <p:nvSpPr>
            <p:cNvPr id="157" name="TextBox 40"/>
            <p:cNvSpPr txBox="1"/>
            <p:nvPr/>
          </p:nvSpPr>
          <p:spPr>
            <a:xfrm>
              <a:off x="7139645" y="2115232"/>
              <a:ext cx="721477" cy="410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600" dirty="0" smtClean="0"/>
                <a:t>2008</a:t>
              </a:r>
              <a:endParaRPr lang="en-GB" sz="1600" dirty="0"/>
            </a:p>
          </p:txBody>
        </p:sp>
        <p:sp>
          <p:nvSpPr>
            <p:cNvPr id="158" name="TextBox 41"/>
            <p:cNvSpPr txBox="1"/>
            <p:nvPr/>
          </p:nvSpPr>
          <p:spPr>
            <a:xfrm>
              <a:off x="7139645" y="2852941"/>
              <a:ext cx="721477" cy="410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600" dirty="0" smtClean="0"/>
                <a:t>2009</a:t>
              </a:r>
              <a:endParaRPr lang="en-GB" sz="1600" dirty="0"/>
            </a:p>
          </p:txBody>
        </p:sp>
        <p:sp>
          <p:nvSpPr>
            <p:cNvPr id="159" name="TextBox 42"/>
            <p:cNvSpPr txBox="1"/>
            <p:nvPr/>
          </p:nvSpPr>
          <p:spPr>
            <a:xfrm>
              <a:off x="7139647" y="3573022"/>
              <a:ext cx="721477" cy="410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600" dirty="0" smtClean="0"/>
                <a:t>2010</a:t>
              </a:r>
              <a:endParaRPr lang="en-GB" sz="1600" dirty="0"/>
            </a:p>
          </p:txBody>
        </p:sp>
        <p:grpSp>
          <p:nvGrpSpPr>
            <p:cNvPr id="160" name="Group 23"/>
            <p:cNvGrpSpPr/>
            <p:nvPr/>
          </p:nvGrpSpPr>
          <p:grpSpPr>
            <a:xfrm>
              <a:off x="7244494" y="1706502"/>
              <a:ext cx="3868755" cy="274532"/>
              <a:chOff x="5833477" y="2507748"/>
              <a:chExt cx="5149317" cy="274532"/>
            </a:xfrm>
          </p:grpSpPr>
          <p:sp>
            <p:nvSpPr>
              <p:cNvPr id="161" name="Rectangle 20"/>
              <p:cNvSpPr/>
              <p:nvPr/>
            </p:nvSpPr>
            <p:spPr>
              <a:xfrm>
                <a:off x="5833477" y="2507749"/>
                <a:ext cx="5149317" cy="274531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" name="Rectangle 21"/>
              <p:cNvSpPr/>
              <p:nvPr/>
            </p:nvSpPr>
            <p:spPr>
              <a:xfrm>
                <a:off x="5833478" y="2507748"/>
                <a:ext cx="2565330" cy="2745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3" name="Group 31"/>
            <p:cNvGrpSpPr/>
            <p:nvPr/>
          </p:nvGrpSpPr>
          <p:grpSpPr>
            <a:xfrm>
              <a:off x="8814524" y="1250335"/>
              <a:ext cx="655394" cy="427987"/>
              <a:chOff x="11117710" y="2041265"/>
              <a:chExt cx="655394" cy="427987"/>
            </a:xfrm>
          </p:grpSpPr>
          <p:grpSp>
            <p:nvGrpSpPr>
              <p:cNvPr id="164" name="Group 30"/>
              <p:cNvGrpSpPr/>
              <p:nvPr/>
            </p:nvGrpSpPr>
            <p:grpSpPr>
              <a:xfrm>
                <a:off x="11188615" y="2090302"/>
                <a:ext cx="572871" cy="378950"/>
                <a:chOff x="10678790" y="1581658"/>
                <a:chExt cx="838741" cy="554823"/>
              </a:xfrm>
            </p:grpSpPr>
            <p:sp>
              <p:nvSpPr>
                <p:cNvPr id="166" name="Rectangle 28"/>
                <p:cNvSpPr/>
                <p:nvPr/>
              </p:nvSpPr>
              <p:spPr>
                <a:xfrm>
                  <a:off x="10678790" y="1581658"/>
                  <a:ext cx="838741" cy="419694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7" name="Right Triangle 29"/>
                <p:cNvSpPr/>
                <p:nvPr/>
              </p:nvSpPr>
              <p:spPr>
                <a:xfrm rot="2700000" flipH="1">
                  <a:off x="10937915" y="1815989"/>
                  <a:ext cx="320492" cy="320492"/>
                </a:xfrm>
                <a:prstGeom prst="rtTriangl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65" name="TextBox 53"/>
              <p:cNvSpPr txBox="1"/>
              <p:nvPr/>
            </p:nvSpPr>
            <p:spPr>
              <a:xfrm>
                <a:off x="11117710" y="2041265"/>
                <a:ext cx="655394" cy="41049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sl-SI" sz="1600" dirty="0" smtClean="0">
                    <a:solidFill>
                      <a:schemeClr val="bg2"/>
                    </a:solidFill>
                  </a:rPr>
                  <a:t>47</a:t>
                </a:r>
                <a:r>
                  <a:rPr lang="en-US" sz="1600" dirty="0" smtClean="0">
                    <a:solidFill>
                      <a:schemeClr val="bg2"/>
                    </a:solidFill>
                  </a:rPr>
                  <a:t>%</a:t>
                </a:r>
                <a:endParaRPr lang="en-GB" sz="1600" dirty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68" name="Group 32"/>
            <p:cNvGrpSpPr/>
            <p:nvPr/>
          </p:nvGrpSpPr>
          <p:grpSpPr>
            <a:xfrm>
              <a:off x="8841367" y="1948810"/>
              <a:ext cx="655394" cy="435499"/>
              <a:chOff x="10750368" y="2962476"/>
              <a:chExt cx="655394" cy="435498"/>
            </a:xfrm>
          </p:grpSpPr>
          <p:grpSp>
            <p:nvGrpSpPr>
              <p:cNvPr id="169" name="Group 44"/>
              <p:cNvGrpSpPr/>
              <p:nvPr/>
            </p:nvGrpSpPr>
            <p:grpSpPr>
              <a:xfrm>
                <a:off x="10823194" y="3019024"/>
                <a:ext cx="572871" cy="378950"/>
                <a:chOff x="10678790" y="1581658"/>
                <a:chExt cx="838741" cy="554823"/>
              </a:xfrm>
            </p:grpSpPr>
            <p:sp>
              <p:nvSpPr>
                <p:cNvPr id="171" name="Rectangle 45"/>
                <p:cNvSpPr/>
                <p:nvPr/>
              </p:nvSpPr>
              <p:spPr>
                <a:xfrm>
                  <a:off x="10678790" y="1581658"/>
                  <a:ext cx="838741" cy="41969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2" name="Right Triangle 46"/>
                <p:cNvSpPr/>
                <p:nvPr/>
              </p:nvSpPr>
              <p:spPr>
                <a:xfrm rot="2700000" flipH="1">
                  <a:off x="10937915" y="1815989"/>
                  <a:ext cx="320492" cy="320492"/>
                </a:xfrm>
                <a:prstGeom prst="rtTriangl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70" name="TextBox 54"/>
              <p:cNvSpPr txBox="1"/>
              <p:nvPr/>
            </p:nvSpPr>
            <p:spPr>
              <a:xfrm>
                <a:off x="10750368" y="2962476"/>
                <a:ext cx="655394" cy="4104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sl-SI" sz="1600" dirty="0" smtClean="0">
                    <a:solidFill>
                      <a:schemeClr val="bg2"/>
                    </a:solidFill>
                  </a:rPr>
                  <a:t>51</a:t>
                </a:r>
                <a:r>
                  <a:rPr lang="en-US" sz="1600" dirty="0" smtClean="0">
                    <a:solidFill>
                      <a:schemeClr val="bg2"/>
                    </a:solidFill>
                  </a:rPr>
                  <a:t>%</a:t>
                </a:r>
                <a:endParaRPr lang="en-GB" sz="1600" dirty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73" name="Group 33"/>
            <p:cNvGrpSpPr/>
            <p:nvPr/>
          </p:nvGrpSpPr>
          <p:grpSpPr>
            <a:xfrm>
              <a:off x="8901189" y="2647290"/>
              <a:ext cx="655393" cy="459688"/>
              <a:chOff x="10079942" y="3893864"/>
              <a:chExt cx="650537" cy="456280"/>
            </a:xfrm>
          </p:grpSpPr>
          <p:grpSp>
            <p:nvGrpSpPr>
              <p:cNvPr id="174" name="Group 47"/>
              <p:cNvGrpSpPr/>
              <p:nvPr/>
            </p:nvGrpSpPr>
            <p:grpSpPr>
              <a:xfrm>
                <a:off x="10154879" y="3971194"/>
                <a:ext cx="572871" cy="378950"/>
                <a:chOff x="10678790" y="1581658"/>
                <a:chExt cx="838741" cy="554823"/>
              </a:xfrm>
            </p:grpSpPr>
            <p:sp>
              <p:nvSpPr>
                <p:cNvPr id="176" name="Rectangle 48"/>
                <p:cNvSpPr/>
                <p:nvPr/>
              </p:nvSpPr>
              <p:spPr>
                <a:xfrm>
                  <a:off x="10678790" y="1581658"/>
                  <a:ext cx="838741" cy="419694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7" name="Right Triangle 49"/>
                <p:cNvSpPr/>
                <p:nvPr/>
              </p:nvSpPr>
              <p:spPr>
                <a:xfrm rot="2700000" flipH="1">
                  <a:off x="10937915" y="1815989"/>
                  <a:ext cx="320492" cy="320492"/>
                </a:xfrm>
                <a:prstGeom prst="rtTriangl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75" name="TextBox 55"/>
              <p:cNvSpPr txBox="1"/>
              <p:nvPr/>
            </p:nvSpPr>
            <p:spPr>
              <a:xfrm>
                <a:off x="10079942" y="3893864"/>
                <a:ext cx="650537" cy="407452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sl-SI" sz="1600" dirty="0" smtClean="0">
                    <a:solidFill>
                      <a:schemeClr val="bg2"/>
                    </a:solidFill>
                  </a:rPr>
                  <a:t>52</a:t>
                </a:r>
                <a:r>
                  <a:rPr lang="en-US" sz="1600" dirty="0" smtClean="0">
                    <a:solidFill>
                      <a:schemeClr val="bg2"/>
                    </a:solidFill>
                  </a:rPr>
                  <a:t>%</a:t>
                </a:r>
                <a:endParaRPr lang="en-GB" sz="1600" dirty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78" name="Group 34"/>
            <p:cNvGrpSpPr/>
            <p:nvPr/>
          </p:nvGrpSpPr>
          <p:grpSpPr>
            <a:xfrm>
              <a:off x="9052479" y="3386798"/>
              <a:ext cx="655394" cy="440870"/>
              <a:chOff x="10756304" y="4839498"/>
              <a:chExt cx="655394" cy="440870"/>
            </a:xfrm>
          </p:grpSpPr>
          <p:grpSp>
            <p:nvGrpSpPr>
              <p:cNvPr id="179" name="Group 50"/>
              <p:cNvGrpSpPr/>
              <p:nvPr/>
            </p:nvGrpSpPr>
            <p:grpSpPr>
              <a:xfrm>
                <a:off x="10819986" y="4901418"/>
                <a:ext cx="572871" cy="378950"/>
                <a:chOff x="10678790" y="1581658"/>
                <a:chExt cx="838741" cy="554823"/>
              </a:xfrm>
            </p:grpSpPr>
            <p:sp>
              <p:nvSpPr>
                <p:cNvPr id="181" name="Rectangle 51"/>
                <p:cNvSpPr/>
                <p:nvPr/>
              </p:nvSpPr>
              <p:spPr>
                <a:xfrm>
                  <a:off x="10678790" y="1581658"/>
                  <a:ext cx="838741" cy="419694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2" name="Right Triangle 52"/>
                <p:cNvSpPr/>
                <p:nvPr/>
              </p:nvSpPr>
              <p:spPr>
                <a:xfrm rot="2700000" flipH="1">
                  <a:off x="10937915" y="1815989"/>
                  <a:ext cx="320492" cy="320492"/>
                </a:xfrm>
                <a:prstGeom prst="rtTriangl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80" name="TextBox 56"/>
              <p:cNvSpPr txBox="1"/>
              <p:nvPr/>
            </p:nvSpPr>
            <p:spPr>
              <a:xfrm>
                <a:off x="10756304" y="4839498"/>
                <a:ext cx="655394" cy="410496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sl-SI" sz="1600" dirty="0" smtClean="0">
                    <a:solidFill>
                      <a:schemeClr val="bg2"/>
                    </a:solidFill>
                  </a:rPr>
                  <a:t>55</a:t>
                </a:r>
                <a:r>
                  <a:rPr lang="en-US" sz="1600" dirty="0" smtClean="0">
                    <a:solidFill>
                      <a:schemeClr val="bg2"/>
                    </a:solidFill>
                  </a:rPr>
                  <a:t>%</a:t>
                </a:r>
                <a:endParaRPr lang="en-GB" sz="1600" dirty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83" name="Group 24"/>
            <p:cNvGrpSpPr/>
            <p:nvPr/>
          </p:nvGrpSpPr>
          <p:grpSpPr>
            <a:xfrm>
              <a:off x="7244494" y="5322485"/>
              <a:ext cx="3868755" cy="274532"/>
              <a:chOff x="5833477" y="3140692"/>
              <a:chExt cx="5149317" cy="274532"/>
            </a:xfrm>
          </p:grpSpPr>
          <p:sp>
            <p:nvSpPr>
              <p:cNvPr id="184" name="Rectangle 14"/>
              <p:cNvSpPr/>
              <p:nvPr/>
            </p:nvSpPr>
            <p:spPr>
              <a:xfrm>
                <a:off x="5833477" y="3140693"/>
                <a:ext cx="5149317" cy="274531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" name="Rectangle 15"/>
              <p:cNvSpPr/>
              <p:nvPr/>
            </p:nvSpPr>
            <p:spPr>
              <a:xfrm>
                <a:off x="5833477" y="3140692"/>
                <a:ext cx="3342701" cy="27453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6" name="Group 25"/>
            <p:cNvGrpSpPr/>
            <p:nvPr/>
          </p:nvGrpSpPr>
          <p:grpSpPr>
            <a:xfrm>
              <a:off x="7237485" y="6028590"/>
              <a:ext cx="3868755" cy="274532"/>
              <a:chOff x="5833477" y="3773607"/>
              <a:chExt cx="5149317" cy="274532"/>
            </a:xfrm>
          </p:grpSpPr>
          <p:sp>
            <p:nvSpPr>
              <p:cNvPr id="187" name="Rectangle 16"/>
              <p:cNvSpPr/>
              <p:nvPr/>
            </p:nvSpPr>
            <p:spPr>
              <a:xfrm>
                <a:off x="5833477" y="3773608"/>
                <a:ext cx="5149317" cy="274531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" name="Rectangle 17"/>
              <p:cNvSpPr/>
              <p:nvPr/>
            </p:nvSpPr>
            <p:spPr>
              <a:xfrm>
                <a:off x="5833477" y="3773607"/>
                <a:ext cx="3054028" cy="2745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92" name="TextBox 27"/>
            <p:cNvSpPr txBox="1"/>
            <p:nvPr/>
          </p:nvSpPr>
          <p:spPr>
            <a:xfrm>
              <a:off x="7139647" y="4257116"/>
              <a:ext cx="712226" cy="410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600" dirty="0" smtClean="0"/>
                <a:t>2011</a:t>
              </a:r>
              <a:endParaRPr lang="en-GB" sz="1600" dirty="0"/>
            </a:p>
          </p:txBody>
        </p:sp>
        <p:sp>
          <p:nvSpPr>
            <p:cNvPr id="193" name="TextBox 40"/>
            <p:cNvSpPr txBox="1"/>
            <p:nvPr/>
          </p:nvSpPr>
          <p:spPr>
            <a:xfrm>
              <a:off x="7139646" y="5010811"/>
              <a:ext cx="721477" cy="410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600" dirty="0"/>
                <a:t>2</a:t>
              </a:r>
              <a:r>
                <a:rPr lang="sl-SI" sz="1600" dirty="0" smtClean="0"/>
                <a:t>012</a:t>
              </a:r>
              <a:endParaRPr lang="en-GB" sz="1600" dirty="0"/>
            </a:p>
          </p:txBody>
        </p:sp>
        <p:sp>
          <p:nvSpPr>
            <p:cNvPr id="194" name="TextBox 41"/>
            <p:cNvSpPr txBox="1"/>
            <p:nvPr/>
          </p:nvSpPr>
          <p:spPr>
            <a:xfrm>
              <a:off x="7139648" y="5733261"/>
              <a:ext cx="721477" cy="410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600" dirty="0" smtClean="0"/>
                <a:t>2013</a:t>
              </a:r>
              <a:endParaRPr lang="en-GB" sz="1600" dirty="0"/>
            </a:p>
          </p:txBody>
        </p:sp>
        <p:grpSp>
          <p:nvGrpSpPr>
            <p:cNvPr id="196" name="Group 23"/>
            <p:cNvGrpSpPr/>
            <p:nvPr/>
          </p:nvGrpSpPr>
          <p:grpSpPr>
            <a:xfrm>
              <a:off x="7244497" y="4595928"/>
              <a:ext cx="3868756" cy="274532"/>
              <a:chOff x="5833477" y="2507748"/>
              <a:chExt cx="5149317" cy="274532"/>
            </a:xfrm>
          </p:grpSpPr>
          <p:sp>
            <p:nvSpPr>
              <p:cNvPr id="197" name="Rectangle 20"/>
              <p:cNvSpPr/>
              <p:nvPr/>
            </p:nvSpPr>
            <p:spPr>
              <a:xfrm>
                <a:off x="5833477" y="2507749"/>
                <a:ext cx="5149317" cy="274531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" name="Rectangle 21"/>
              <p:cNvSpPr/>
              <p:nvPr/>
            </p:nvSpPr>
            <p:spPr>
              <a:xfrm>
                <a:off x="5833478" y="2507748"/>
                <a:ext cx="3160089" cy="27453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9" name="Group 31"/>
            <p:cNvGrpSpPr/>
            <p:nvPr/>
          </p:nvGrpSpPr>
          <p:grpSpPr>
            <a:xfrm>
              <a:off x="9254025" y="4111418"/>
              <a:ext cx="655394" cy="440870"/>
              <a:chOff x="11119311" y="2028382"/>
              <a:chExt cx="655394" cy="440870"/>
            </a:xfrm>
          </p:grpSpPr>
          <p:grpSp>
            <p:nvGrpSpPr>
              <p:cNvPr id="200" name="Group 30"/>
              <p:cNvGrpSpPr/>
              <p:nvPr/>
            </p:nvGrpSpPr>
            <p:grpSpPr>
              <a:xfrm>
                <a:off x="11188615" y="2090302"/>
                <a:ext cx="572871" cy="378950"/>
                <a:chOff x="10678790" y="1581658"/>
                <a:chExt cx="838741" cy="554823"/>
              </a:xfrm>
            </p:grpSpPr>
            <p:sp>
              <p:nvSpPr>
                <p:cNvPr id="202" name="Rectangle 28"/>
                <p:cNvSpPr/>
                <p:nvPr/>
              </p:nvSpPr>
              <p:spPr>
                <a:xfrm>
                  <a:off x="10678790" y="1581658"/>
                  <a:ext cx="838741" cy="419694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3" name="Right Triangle 29"/>
                <p:cNvSpPr/>
                <p:nvPr/>
              </p:nvSpPr>
              <p:spPr>
                <a:xfrm rot="2700000" flipH="1">
                  <a:off x="10937915" y="1815989"/>
                  <a:ext cx="320492" cy="320492"/>
                </a:xfrm>
                <a:prstGeom prst="rt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01" name="TextBox 53"/>
              <p:cNvSpPr txBox="1"/>
              <p:nvPr/>
            </p:nvSpPr>
            <p:spPr>
              <a:xfrm>
                <a:off x="11119311" y="2028382"/>
                <a:ext cx="655394" cy="41049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sl-SI" sz="1600" dirty="0" smtClean="0">
                    <a:solidFill>
                      <a:schemeClr val="bg2"/>
                    </a:solidFill>
                  </a:rPr>
                  <a:t>58</a:t>
                </a:r>
                <a:r>
                  <a:rPr lang="en-US" sz="1600" dirty="0" smtClean="0">
                    <a:solidFill>
                      <a:schemeClr val="bg2"/>
                    </a:solidFill>
                  </a:rPr>
                  <a:t>%</a:t>
                </a:r>
                <a:endParaRPr lang="en-GB" sz="1600" dirty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204" name="Group 32"/>
            <p:cNvGrpSpPr/>
            <p:nvPr/>
          </p:nvGrpSpPr>
          <p:grpSpPr>
            <a:xfrm>
              <a:off x="9377237" y="4834384"/>
              <a:ext cx="656626" cy="440870"/>
              <a:chOff x="10739439" y="2957104"/>
              <a:chExt cx="656626" cy="440870"/>
            </a:xfrm>
          </p:grpSpPr>
          <p:grpSp>
            <p:nvGrpSpPr>
              <p:cNvPr id="205" name="Group 44"/>
              <p:cNvGrpSpPr/>
              <p:nvPr/>
            </p:nvGrpSpPr>
            <p:grpSpPr>
              <a:xfrm>
                <a:off x="10823194" y="3019024"/>
                <a:ext cx="572871" cy="378950"/>
                <a:chOff x="10678790" y="1581658"/>
                <a:chExt cx="838741" cy="554823"/>
              </a:xfrm>
            </p:grpSpPr>
            <p:sp>
              <p:nvSpPr>
                <p:cNvPr id="207" name="Rectangle 45"/>
                <p:cNvSpPr/>
                <p:nvPr/>
              </p:nvSpPr>
              <p:spPr>
                <a:xfrm>
                  <a:off x="10678790" y="1581658"/>
                  <a:ext cx="838741" cy="41969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8" name="Right Triangle 46"/>
                <p:cNvSpPr/>
                <p:nvPr/>
              </p:nvSpPr>
              <p:spPr>
                <a:xfrm rot="2700000" flipH="1">
                  <a:off x="10937915" y="1815989"/>
                  <a:ext cx="320492" cy="320492"/>
                </a:xfrm>
                <a:prstGeom prst="rtTriangl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06" name="TextBox 54"/>
              <p:cNvSpPr txBox="1"/>
              <p:nvPr/>
            </p:nvSpPr>
            <p:spPr>
              <a:xfrm>
                <a:off x="10739439" y="2957104"/>
                <a:ext cx="655394" cy="41049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sl-SI" sz="1600" dirty="0" smtClean="0">
                    <a:solidFill>
                      <a:schemeClr val="bg2"/>
                    </a:solidFill>
                  </a:rPr>
                  <a:t>60</a:t>
                </a:r>
                <a:r>
                  <a:rPr lang="en-US" sz="1600" dirty="0" smtClean="0">
                    <a:solidFill>
                      <a:schemeClr val="bg2"/>
                    </a:solidFill>
                  </a:rPr>
                  <a:t>%</a:t>
                </a:r>
                <a:endParaRPr lang="en-GB" sz="1600" dirty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209" name="Group 33"/>
            <p:cNvGrpSpPr/>
            <p:nvPr/>
          </p:nvGrpSpPr>
          <p:grpSpPr>
            <a:xfrm>
              <a:off x="9187969" y="5553693"/>
              <a:ext cx="655394" cy="440870"/>
              <a:chOff x="10097254" y="3909274"/>
              <a:chExt cx="655394" cy="440870"/>
            </a:xfrm>
          </p:grpSpPr>
          <p:grpSp>
            <p:nvGrpSpPr>
              <p:cNvPr id="210" name="Group 47"/>
              <p:cNvGrpSpPr/>
              <p:nvPr/>
            </p:nvGrpSpPr>
            <p:grpSpPr>
              <a:xfrm>
                <a:off x="10154879" y="3971194"/>
                <a:ext cx="572871" cy="378950"/>
                <a:chOff x="10678790" y="1581658"/>
                <a:chExt cx="838741" cy="554823"/>
              </a:xfrm>
            </p:grpSpPr>
            <p:sp>
              <p:nvSpPr>
                <p:cNvPr id="212" name="Rectangle 48"/>
                <p:cNvSpPr/>
                <p:nvPr/>
              </p:nvSpPr>
              <p:spPr>
                <a:xfrm>
                  <a:off x="10678790" y="1581658"/>
                  <a:ext cx="838741" cy="419694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3" name="Right Triangle 49"/>
                <p:cNvSpPr/>
                <p:nvPr/>
              </p:nvSpPr>
              <p:spPr>
                <a:xfrm rot="2700000" flipH="1">
                  <a:off x="10937915" y="1815989"/>
                  <a:ext cx="320492" cy="320492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211" name="TextBox 55"/>
              <p:cNvSpPr txBox="1"/>
              <p:nvPr/>
            </p:nvSpPr>
            <p:spPr>
              <a:xfrm>
                <a:off x="10097254" y="3909274"/>
                <a:ext cx="655394" cy="41049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sl-SI" sz="1600" dirty="0" smtClean="0">
                    <a:solidFill>
                      <a:schemeClr val="bg2"/>
                    </a:solidFill>
                  </a:rPr>
                  <a:t>57</a:t>
                </a:r>
                <a:r>
                  <a:rPr lang="en-US" sz="1600" dirty="0" smtClean="0">
                    <a:solidFill>
                      <a:schemeClr val="bg2"/>
                    </a:solidFill>
                  </a:rPr>
                  <a:t>%</a:t>
                </a:r>
                <a:endParaRPr lang="en-GB" sz="1600" dirty="0">
                  <a:solidFill>
                    <a:schemeClr val="bg2"/>
                  </a:solidFill>
                </a:endParaRPr>
              </a:p>
            </p:txBody>
          </p:sp>
        </p:grpSp>
      </p:grpSp>
      <p:graphicFrame>
        <p:nvGraphicFramePr>
          <p:cNvPr id="4" name="Predmet 3"/>
          <p:cNvGraphicFramePr>
            <a:graphicFrameLocks noChangeAspect="1"/>
          </p:cNvGraphicFramePr>
          <p:nvPr>
            <p:extLst/>
          </p:nvPr>
        </p:nvGraphicFramePr>
        <p:xfrm>
          <a:off x="192088" y="6475413"/>
          <a:ext cx="20986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6" name="CorelDRAW" r:id="rId6" imgW="2721859" imgH="309394" progId="">
                  <p:embed/>
                </p:oleObj>
              </mc:Choice>
              <mc:Fallback>
                <p:oleObj name="CorelDRAW" r:id="rId6" imgW="2721859" imgH="309394" progId="">
                  <p:embed/>
                  <p:pic>
                    <p:nvPicPr>
                      <p:cNvPr id="0" name="Picture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6475413"/>
                        <a:ext cx="2098675" cy="24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3" name="Straight Connector 99"/>
          <p:cNvCxnSpPr/>
          <p:nvPr/>
        </p:nvCxnSpPr>
        <p:spPr>
          <a:xfrm flipV="1">
            <a:off x="2495600" y="6573121"/>
            <a:ext cx="8968157" cy="242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16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012" y="-6076056"/>
            <a:ext cx="12529392" cy="790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" y="-3"/>
            <a:ext cx="12191999" cy="97130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Key Facts of SŽ-Passenger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Označba mesta številke diapozitiva 2"/>
          <p:cNvSpPr>
            <a:spLocks noGrp="1"/>
          </p:cNvSpPr>
          <p:nvPr>
            <p:ph type="sldNum" sz="quarter" idx="4294967295"/>
          </p:nvPr>
        </p:nvSpPr>
        <p:spPr>
          <a:xfrm>
            <a:off x="11552935" y="6379404"/>
            <a:ext cx="434380" cy="387433"/>
          </a:xfrm>
        </p:spPr>
        <p:txBody>
          <a:bodyPr/>
          <a:lstStyle/>
          <a:p>
            <a:fld id="{70C262CF-5CC9-4929-99CD-9F101191856B}" type="slidenum">
              <a:rPr lang="en-GB" smtClean="0">
                <a:solidFill>
                  <a:srgbClr val="5C5C5C"/>
                </a:solidFill>
              </a:rPr>
              <a:pPr/>
              <a:t>16</a:t>
            </a:fld>
            <a:endParaRPr lang="en-GB" dirty="0">
              <a:solidFill>
                <a:srgbClr val="5C5C5C"/>
              </a:solidFill>
            </a:endParaRPr>
          </a:p>
        </p:txBody>
      </p:sp>
      <p:sp>
        <p:nvSpPr>
          <p:cNvPr id="123" name="椭圆 41"/>
          <p:cNvSpPr/>
          <p:nvPr/>
        </p:nvSpPr>
        <p:spPr>
          <a:xfrm>
            <a:off x="3375923" y="2991171"/>
            <a:ext cx="92311" cy="9231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TextBox 48"/>
          <p:cNvSpPr txBox="1"/>
          <p:nvPr/>
        </p:nvSpPr>
        <p:spPr>
          <a:xfrm>
            <a:off x="884867" y="3249386"/>
            <a:ext cx="790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altLang="zh-CN" sz="1500" dirty="0" smtClean="0">
                <a:solidFill>
                  <a:schemeClr val="bg1"/>
                </a:solidFill>
                <a:ea typeface="微软雅黑" pitchFamily="34" charset="-122"/>
              </a:rPr>
              <a:t>14.1</a:t>
            </a:r>
            <a:r>
              <a:rPr lang="sl-SI" altLang="zh-CN" sz="1600" dirty="0" smtClean="0">
                <a:solidFill>
                  <a:schemeClr val="bg1"/>
                </a:solidFill>
                <a:ea typeface="微软雅黑" pitchFamily="34" charset="-122"/>
              </a:rPr>
              <a:t> </a:t>
            </a:r>
            <a:r>
              <a:rPr lang="sl-SI" altLang="zh-CN" sz="1100" dirty="0" smtClean="0">
                <a:solidFill>
                  <a:schemeClr val="bg1"/>
                </a:solidFill>
                <a:ea typeface="微软雅黑" pitchFamily="34" charset="-122"/>
              </a:rPr>
              <a:t>mio</a:t>
            </a:r>
            <a:endParaRPr lang="zh-CN" altLang="en-US" sz="11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173" name="TextBox 48"/>
          <p:cNvSpPr txBox="1"/>
          <p:nvPr/>
        </p:nvSpPr>
        <p:spPr>
          <a:xfrm>
            <a:off x="863303" y="4136767"/>
            <a:ext cx="80983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altLang="zh-CN" sz="1500" dirty="0" smtClean="0">
                <a:solidFill>
                  <a:schemeClr val="bg1"/>
                </a:solidFill>
                <a:ea typeface="微软雅黑" pitchFamily="34" charset="-122"/>
              </a:rPr>
              <a:t>168 671</a:t>
            </a:r>
            <a:endParaRPr lang="zh-CN" altLang="en-US" sz="15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124" name="椭圆 43"/>
          <p:cNvSpPr/>
          <p:nvPr/>
        </p:nvSpPr>
        <p:spPr>
          <a:xfrm>
            <a:off x="3331387" y="2631389"/>
            <a:ext cx="89071" cy="8907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椭圆 44"/>
          <p:cNvSpPr/>
          <p:nvPr/>
        </p:nvSpPr>
        <p:spPr>
          <a:xfrm>
            <a:off x="3719201" y="3049491"/>
            <a:ext cx="91929" cy="91929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42"/>
          <p:cNvSpPr/>
          <p:nvPr/>
        </p:nvSpPr>
        <p:spPr>
          <a:xfrm>
            <a:off x="2821066" y="2245657"/>
            <a:ext cx="101055" cy="10105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Predmet 3"/>
          <p:cNvGraphicFramePr>
            <a:graphicFrameLocks noChangeAspect="1"/>
          </p:cNvGraphicFramePr>
          <p:nvPr>
            <p:extLst/>
          </p:nvPr>
        </p:nvGraphicFramePr>
        <p:xfrm>
          <a:off x="192088" y="6475413"/>
          <a:ext cx="20986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3" name="CorelDRAW" r:id="rId4" imgW="2721859" imgH="309394" progId="">
                  <p:embed/>
                </p:oleObj>
              </mc:Choice>
              <mc:Fallback>
                <p:oleObj name="CorelDRAW" r:id="rId4" imgW="2721859" imgH="309394" progId="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6475413"/>
                        <a:ext cx="2098675" cy="24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Connector 99"/>
          <p:cNvCxnSpPr/>
          <p:nvPr/>
        </p:nvCxnSpPr>
        <p:spPr>
          <a:xfrm flipV="1">
            <a:off x="2495600" y="6573121"/>
            <a:ext cx="8968157" cy="242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Grafikon 29"/>
          <p:cNvGraphicFramePr/>
          <p:nvPr>
            <p:extLst>
              <p:ext uri="{D42A27DB-BD31-4B8C-83A1-F6EECF244321}">
                <p14:modId xmlns:p14="http://schemas.microsoft.com/office/powerpoint/2010/main" val="741395630"/>
              </p:ext>
            </p:extLst>
          </p:nvPr>
        </p:nvGraphicFramePr>
        <p:xfrm>
          <a:off x="6025829" y="2803005"/>
          <a:ext cx="550861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2" name="Tabe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488165"/>
              </p:ext>
            </p:extLst>
          </p:nvPr>
        </p:nvGraphicFramePr>
        <p:xfrm>
          <a:off x="744510" y="1295769"/>
          <a:ext cx="3459163" cy="4115615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1466745"/>
                <a:gridCol w="1290862"/>
                <a:gridCol w="701556"/>
              </a:tblGrid>
              <a:tr h="426671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201</a:t>
                      </a:r>
                      <a:r>
                        <a:rPr kumimoji="0" lang="sl-SI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413" marR="102413" marT="51195" marB="51195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3897" marR="103897" marT="51948" marB="51948" anchor="ctr" horzOverflow="overflow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3897" marR="103897" marT="51948" marB="51948" anchor="ctr" horzOverflow="overflow">
                    <a:solidFill>
                      <a:schemeClr val="accent2"/>
                    </a:solidFill>
                  </a:tcPr>
                </a:tc>
              </a:tr>
              <a:tr h="42667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KEY FIGURES</a:t>
                      </a: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413" marR="102413" marT="51195" marB="51195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3897" marR="103897" marT="51948" marB="5194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3897" marR="103897" marT="51948" marB="51948" anchor="ctr" horzOverflow="overflow"/>
                </a:tc>
              </a:tr>
              <a:tr h="426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Passengers</a:t>
                      </a:r>
                      <a:endParaRPr kumimoji="0" lang="en-GB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413" marR="102413" marT="51195" marB="51195" anchor="ctr" horzOverflow="overflow">
                    <a:pattFill prst="pct5">
                      <a:fgClr>
                        <a:schemeClr val="accent5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mio</a:t>
                      </a:r>
                      <a:r>
                        <a:rPr kumimoji="0" lang="en-GB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GB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413" marR="102413" marT="51195" marB="51195" anchor="ctr" horzOverflow="overflow">
                    <a:pattFill prst="pct5">
                      <a:fgClr>
                        <a:schemeClr val="accent5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sl-SI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4.8</a:t>
                      </a:r>
                      <a:endParaRPr kumimoji="0" lang="en-US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413" marR="102413" marT="51195" marB="51195" anchor="ctr" horzOverflow="overflow">
                    <a:pattFill prst="pct5">
                      <a:fgClr>
                        <a:schemeClr val="accent5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645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Work performed</a:t>
                      </a:r>
                      <a:endParaRPr kumimoji="0" lang="en-GB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413" marR="102413" marT="51195" marB="511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mio</a:t>
                      </a:r>
                      <a:r>
                        <a:rPr kumimoji="0" lang="en-GB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PKM</a:t>
                      </a:r>
                      <a:endParaRPr kumimoji="0" lang="en-GB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413" marR="102413" marT="51195" marB="511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697</a:t>
                      </a:r>
                      <a:endParaRPr kumimoji="0" lang="en-US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413" marR="102413" marT="51195" marB="51195" anchor="ctr" horzOverflow="overflow"/>
                </a:tc>
              </a:tr>
              <a:tr h="426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Total revenues</a:t>
                      </a:r>
                      <a:endParaRPr kumimoji="0" lang="en-GB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413" marR="102413" marT="51195" marB="51195" anchor="ctr" horzOverflow="overflow">
                    <a:pattFill prst="pct5">
                      <a:fgClr>
                        <a:schemeClr val="accent5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mio</a:t>
                      </a:r>
                      <a:r>
                        <a:rPr kumimoji="0" lang="en-GB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EUR</a:t>
                      </a:r>
                      <a:endParaRPr kumimoji="0" lang="en-GB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413" marR="102413" marT="51195" marB="51195" anchor="ctr" horzOverflow="overflow">
                    <a:pattFill prst="pct5">
                      <a:fgClr>
                        <a:schemeClr val="accent5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85.5</a:t>
                      </a:r>
                      <a:endParaRPr kumimoji="0" lang="en-US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413" marR="102413" marT="51195" marB="51195" anchor="ctr" horzOverflow="overflow">
                    <a:pattFill prst="pct5">
                      <a:fgClr>
                        <a:schemeClr val="accent5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426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600" u="none" strike="noStrike" cap="none" normalizeH="0" baseline="0" noProof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Wagons</a:t>
                      </a:r>
                      <a:endParaRPr kumimoji="0" lang="en-GB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413" marR="102413" marT="51195" marB="51195" anchor="ctr" horzOverflow="overflow">
                    <a:pattFill prst="pct5">
                      <a:fgClr>
                        <a:schemeClr val="accent5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 marL="102413" marR="102413" marT="51195" marB="51195" anchor="ctr" horzOverflow="overflow">
                    <a:pattFill prst="pct5">
                      <a:fgClr>
                        <a:schemeClr val="accent5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600" u="none" strike="noStrike" cap="none" normalizeH="0" baseline="0" noProof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99</a:t>
                      </a:r>
                      <a:endParaRPr kumimoji="0" lang="en-US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413" marR="102413" marT="51195" marB="51195" anchor="ctr" horzOverflow="overflow">
                    <a:pattFill prst="pct5">
                      <a:fgClr>
                        <a:schemeClr val="accent5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698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Locomotives</a:t>
                      </a:r>
                      <a:endParaRPr kumimoji="0" lang="sl-SI" sz="1600" u="none" strike="noStrike" cap="none" normalizeH="0" baseline="0" noProof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EMU, DMU</a:t>
                      </a:r>
                      <a:endParaRPr kumimoji="0" lang="en-US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2413" marR="102413" marT="51195" marB="51195" anchor="ctr" horzOverflow="overflow">
                    <a:pattFill prst="pct5">
                      <a:fgClr>
                        <a:schemeClr val="accent5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 marL="102413" marR="102413" marT="51195" marB="51195" anchor="ctr" horzOverflow="overflow">
                    <a:pattFill prst="pct5">
                      <a:fgClr>
                        <a:schemeClr val="accent5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120</a:t>
                      </a:r>
                      <a:endParaRPr kumimoji="0" lang="en-US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2413" marR="102413" marT="51195" marB="51195" anchor="ctr" horzOverflow="overflow">
                    <a:pattFill prst="pct5">
                      <a:fgClr>
                        <a:schemeClr val="accent5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426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Employees</a:t>
                      </a: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413" marR="102413" marT="51195" marB="51195" anchor="ctr" horzOverflow="overflow"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 marL="102413" marR="102413" marT="51195" marB="511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622</a:t>
                      </a:r>
                      <a:endParaRPr kumimoji="0" lang="en-US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2413" marR="102413" marT="51195" marB="51195" anchor="ctr" horzOverflow="overflow"/>
                </a:tc>
              </a:tr>
            </a:tbl>
          </a:graphicData>
        </a:graphic>
      </p:graphicFrame>
      <p:sp>
        <p:nvSpPr>
          <p:cNvPr id="33" name="Ograda vsebine 2"/>
          <p:cNvSpPr txBox="1">
            <a:spLocks/>
          </p:cNvSpPr>
          <p:nvPr/>
        </p:nvSpPr>
        <p:spPr>
          <a:xfrm>
            <a:off x="6025829" y="1074060"/>
            <a:ext cx="5508612" cy="1737451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chemeClr val="bg2"/>
              </a:gs>
            </a:gsLst>
            <a:lin ang="16200000" scaled="1"/>
          </a:gradFill>
          <a:ln w="28575">
            <a:solidFill>
              <a:schemeClr val="bg1"/>
            </a:solidFill>
            <a:prstDash val="solid"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defRPr/>
            </a:pPr>
            <a:r>
              <a:rPr lang="sl-SI" sz="1800" b="1" kern="0" dirty="0" smtClean="0">
                <a:cs typeface="Times New Roman" pitchFamily="18" charset="0"/>
              </a:rPr>
              <a:t>KEY MARKETS</a:t>
            </a:r>
          </a:p>
          <a:p>
            <a:pPr marL="0" indent="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defRPr/>
            </a:pPr>
            <a:endParaRPr lang="sl-SI" sz="900" b="1" kern="0" dirty="0" smtClean="0">
              <a:cs typeface="Times New Roman" pitchFamily="18" charset="0"/>
            </a:endParaRPr>
          </a:p>
          <a:p>
            <a:pPr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50000"/>
              <a:defRPr/>
            </a:pPr>
            <a:r>
              <a:rPr lang="en-GB" sz="1600" kern="0" dirty="0" smtClean="0">
                <a:cs typeface="Times New Roman" pitchFamily="18" charset="0"/>
              </a:rPr>
              <a:t>Domestic market 	 14.1 </a:t>
            </a:r>
            <a:r>
              <a:rPr lang="en-GB" sz="1600" kern="0" dirty="0" err="1" smtClean="0">
                <a:cs typeface="Times New Roman" pitchFamily="18" charset="0"/>
              </a:rPr>
              <a:t>mio</a:t>
            </a:r>
            <a:r>
              <a:rPr lang="en-GB" sz="1600" kern="0" dirty="0" smtClean="0">
                <a:cs typeface="Times New Roman" pitchFamily="18" charset="0"/>
              </a:rPr>
              <a:t> passengers</a:t>
            </a:r>
          </a:p>
          <a:p>
            <a:pPr marL="457200" lvl="1" indent="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defRPr/>
            </a:pPr>
            <a:r>
              <a:rPr lang="en-GB" sz="1600" i="1" kern="0" dirty="0" smtClean="0">
                <a:solidFill>
                  <a:schemeClr val="accent3"/>
                </a:solidFill>
                <a:cs typeface="Times New Roman" pitchFamily="18" charset="0"/>
              </a:rPr>
              <a:t>  </a:t>
            </a:r>
            <a:r>
              <a:rPr lang="en-GB" sz="1600" i="1" kern="0" dirty="0" smtClean="0">
                <a:solidFill>
                  <a:srgbClr val="00B0F0"/>
                </a:solidFill>
                <a:cs typeface="Times New Roman" pitchFamily="18" charset="0"/>
              </a:rPr>
              <a:t>- </a:t>
            </a:r>
            <a:r>
              <a:rPr lang="en-GB" sz="1600" i="1" kern="0" dirty="0" smtClean="0">
                <a:cs typeface="Times New Roman" pitchFamily="18" charset="0"/>
              </a:rPr>
              <a:t>commuters         7</a:t>
            </a:r>
            <a:r>
              <a:rPr lang="sl-SI" sz="1600" i="1" kern="0" dirty="0" smtClean="0">
                <a:cs typeface="Times New Roman" pitchFamily="18" charset="0"/>
              </a:rPr>
              <a:t>.</a:t>
            </a:r>
            <a:r>
              <a:rPr lang="en-GB" sz="1600" i="1" kern="0" dirty="0" smtClean="0">
                <a:cs typeface="Times New Roman" pitchFamily="18" charset="0"/>
              </a:rPr>
              <a:t>6 </a:t>
            </a:r>
            <a:r>
              <a:rPr lang="en-GB" sz="1600" i="1" kern="0" dirty="0" err="1" smtClean="0">
                <a:cs typeface="Times New Roman" pitchFamily="18" charset="0"/>
              </a:rPr>
              <a:t>mio</a:t>
            </a:r>
            <a:r>
              <a:rPr lang="en-GB" sz="1600" i="1" kern="0" dirty="0" smtClean="0">
                <a:cs typeface="Times New Roman" pitchFamily="18" charset="0"/>
              </a:rPr>
              <a:t> passengers</a:t>
            </a:r>
          </a:p>
          <a:p>
            <a:pPr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50000"/>
              <a:defRPr/>
            </a:pPr>
            <a:r>
              <a:rPr lang="en-GB" sz="1600" kern="0" dirty="0" smtClean="0">
                <a:cs typeface="Times New Roman" pitchFamily="18" charset="0"/>
              </a:rPr>
              <a:t>Croatia	                      168</a:t>
            </a:r>
            <a:r>
              <a:rPr lang="sl-SI" sz="1600" kern="0" dirty="0" smtClean="0">
                <a:cs typeface="Times New Roman" pitchFamily="18" charset="0"/>
              </a:rPr>
              <a:t>,</a:t>
            </a:r>
            <a:r>
              <a:rPr lang="en-GB" sz="1600" kern="0" dirty="0" smtClean="0">
                <a:cs typeface="Times New Roman" pitchFamily="18" charset="0"/>
              </a:rPr>
              <a:t>671 passengers</a:t>
            </a:r>
          </a:p>
          <a:p>
            <a:pPr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50000"/>
              <a:defRPr/>
            </a:pPr>
            <a:r>
              <a:rPr lang="en-GB" sz="1600" kern="0" dirty="0" smtClean="0">
                <a:cs typeface="Times New Roman" pitchFamily="18" charset="0"/>
              </a:rPr>
              <a:t>Austria 	                      139</a:t>
            </a:r>
            <a:r>
              <a:rPr lang="sl-SI" sz="1600" kern="0" dirty="0" smtClean="0">
                <a:cs typeface="Times New Roman" pitchFamily="18" charset="0"/>
              </a:rPr>
              <a:t>,</a:t>
            </a:r>
            <a:r>
              <a:rPr lang="en-GB" sz="1600" kern="0" dirty="0" smtClean="0">
                <a:cs typeface="Times New Roman" pitchFamily="18" charset="0"/>
              </a:rPr>
              <a:t>411 passengers</a:t>
            </a:r>
          </a:p>
          <a:p>
            <a:pPr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50000"/>
              <a:defRPr/>
            </a:pPr>
            <a:r>
              <a:rPr lang="en-GB" sz="1600" kern="0" dirty="0" smtClean="0">
                <a:cs typeface="Times New Roman" pitchFamily="18" charset="0"/>
              </a:rPr>
              <a:t>Germany                       85</a:t>
            </a:r>
            <a:r>
              <a:rPr lang="sl-SI" sz="1600" kern="0" dirty="0" smtClean="0">
                <a:cs typeface="Times New Roman" pitchFamily="18" charset="0"/>
              </a:rPr>
              <a:t>,</a:t>
            </a:r>
            <a:r>
              <a:rPr lang="en-GB" sz="1600" kern="0" dirty="0" smtClean="0">
                <a:cs typeface="Times New Roman" pitchFamily="18" charset="0"/>
              </a:rPr>
              <a:t>810 passengers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50000"/>
              <a:defRPr/>
            </a:pPr>
            <a:endParaRPr lang="sl-SI" sz="16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16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559" y="-6076056"/>
            <a:ext cx="12529392" cy="790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200" y="0"/>
            <a:ext cx="12193200" cy="9792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Market Situation of SŽ-Passenger</a:t>
            </a:r>
            <a:endParaRPr lang="en-GB" dirty="0">
              <a:latin typeface="+mn-lt"/>
            </a:endParaRPr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4294967295"/>
          </p:nvPr>
        </p:nvSpPr>
        <p:spPr>
          <a:xfrm>
            <a:off x="11552935" y="6379404"/>
            <a:ext cx="434380" cy="387433"/>
          </a:xfrm>
        </p:spPr>
        <p:txBody>
          <a:bodyPr/>
          <a:lstStyle/>
          <a:p>
            <a:fld id="{70C262CF-5CC9-4929-99CD-9F101191856B}" type="slidenum">
              <a:rPr lang="en-GB" smtClean="0">
                <a:solidFill>
                  <a:srgbClr val="5C5C5C"/>
                </a:solidFill>
              </a:rPr>
              <a:pPr/>
              <a:t>17</a:t>
            </a:fld>
            <a:endParaRPr lang="en-GB" dirty="0">
              <a:solidFill>
                <a:srgbClr val="5C5C5C"/>
              </a:solidFill>
            </a:endParaRPr>
          </a:p>
        </p:txBody>
      </p:sp>
      <p:sp>
        <p:nvSpPr>
          <p:cNvPr id="4" name="Rectangle 58"/>
          <p:cNvSpPr/>
          <p:nvPr/>
        </p:nvSpPr>
        <p:spPr>
          <a:xfrm>
            <a:off x="6899034" y="4521147"/>
            <a:ext cx="40479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n-GB" sz="2000" b="1" dirty="0" smtClean="0">
                <a:solidFill>
                  <a:schemeClr val="accent1"/>
                </a:solidFill>
              </a:rPr>
              <a:t>2</a:t>
            </a:r>
            <a:r>
              <a:rPr lang="sl-SI" sz="2000" b="1" dirty="0" smtClean="0">
                <a:solidFill>
                  <a:schemeClr val="accent1"/>
                </a:solidFill>
              </a:rPr>
              <a:t>2</a:t>
            </a:r>
            <a:r>
              <a:rPr lang="en-GB" sz="2000" b="1" dirty="0" smtClean="0">
                <a:solidFill>
                  <a:schemeClr val="accent1"/>
                </a:solidFill>
              </a:rPr>
              <a:t>%</a:t>
            </a:r>
            <a:r>
              <a:rPr lang="en-GB" sz="2000" b="1" dirty="0" smtClean="0">
                <a:solidFill>
                  <a:schemeClr val="accent5"/>
                </a:solidFill>
              </a:rPr>
              <a:t> </a:t>
            </a:r>
            <a:r>
              <a:rPr lang="en-GB" sz="1600" dirty="0"/>
              <a:t>of passengers in international traffic travel to destinations abroad. The rest either travels to Slovenia or via Slovenia to </a:t>
            </a:r>
            <a:r>
              <a:rPr lang="en-GB" sz="1600" dirty="0" smtClean="0"/>
              <a:t>other destination</a:t>
            </a:r>
            <a:r>
              <a:rPr lang="sl-SI" sz="1600" dirty="0" smtClean="0"/>
              <a:t>s</a:t>
            </a:r>
            <a:r>
              <a:rPr lang="en-GB" sz="1600" dirty="0" smtClean="0"/>
              <a:t> </a:t>
            </a:r>
            <a:r>
              <a:rPr lang="en-GB" sz="1600" dirty="0"/>
              <a:t>– the main transport markets include Croatia, Austria and Germany</a:t>
            </a:r>
            <a:r>
              <a:rPr lang="sl-SI" sz="1600" dirty="0"/>
              <a:t>.</a:t>
            </a:r>
            <a:endParaRPr lang="en-GB" sz="1600" dirty="0"/>
          </a:p>
        </p:txBody>
      </p:sp>
      <p:sp>
        <p:nvSpPr>
          <p:cNvPr id="5" name="Rectangle 59"/>
          <p:cNvSpPr/>
          <p:nvPr/>
        </p:nvSpPr>
        <p:spPr>
          <a:xfrm>
            <a:off x="6872610" y="1965853"/>
            <a:ext cx="39116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Passengers in domestic railway transport constituted </a:t>
            </a:r>
            <a:r>
              <a:rPr lang="en-GB" sz="2000" b="1" dirty="0">
                <a:solidFill>
                  <a:schemeClr val="accent1"/>
                </a:solidFill>
              </a:rPr>
              <a:t>9</a:t>
            </a:r>
            <a:r>
              <a:rPr lang="sl-SI" sz="2000" b="1" dirty="0" smtClean="0">
                <a:solidFill>
                  <a:schemeClr val="accent1"/>
                </a:solidFill>
              </a:rPr>
              <a:t>5</a:t>
            </a:r>
            <a:r>
              <a:rPr lang="en-GB" sz="2000" b="1" dirty="0" smtClean="0">
                <a:solidFill>
                  <a:schemeClr val="accent1"/>
                </a:solidFill>
              </a:rPr>
              <a:t>%</a:t>
            </a:r>
            <a:r>
              <a:rPr lang="en-GB" sz="1600" b="1" dirty="0" smtClean="0">
                <a:solidFill>
                  <a:schemeClr val="accent5"/>
                </a:solidFill>
              </a:rPr>
              <a:t> </a:t>
            </a:r>
            <a:r>
              <a:rPr lang="en-GB" sz="1600" dirty="0"/>
              <a:t>of all passengers transported; international transport generated </a:t>
            </a:r>
            <a:r>
              <a:rPr lang="en-GB" sz="2000" b="1" dirty="0" smtClean="0">
                <a:solidFill>
                  <a:schemeClr val="accent1"/>
                </a:solidFill>
              </a:rPr>
              <a:t>2</a:t>
            </a:r>
            <a:r>
              <a:rPr lang="sl-SI" sz="2000" b="1" dirty="0" smtClean="0">
                <a:solidFill>
                  <a:schemeClr val="accent1"/>
                </a:solidFill>
              </a:rPr>
              <a:t>1</a:t>
            </a:r>
            <a:r>
              <a:rPr lang="en-GB" sz="2000" b="1" dirty="0" smtClean="0">
                <a:solidFill>
                  <a:schemeClr val="accent1"/>
                </a:solidFill>
              </a:rPr>
              <a:t>%</a:t>
            </a:r>
            <a:r>
              <a:rPr lang="en-GB" sz="1600" b="1" dirty="0" smtClean="0">
                <a:solidFill>
                  <a:schemeClr val="accent5"/>
                </a:solidFill>
              </a:rPr>
              <a:t> </a:t>
            </a:r>
            <a:r>
              <a:rPr lang="en-GB" sz="1600" dirty="0"/>
              <a:t>of all transport revenues</a:t>
            </a:r>
            <a:r>
              <a:rPr lang="sl-SI" sz="1600" dirty="0"/>
              <a:t>.</a:t>
            </a:r>
            <a:endParaRPr lang="en-GB" sz="1600" dirty="0"/>
          </a:p>
        </p:txBody>
      </p:sp>
      <p:sp>
        <p:nvSpPr>
          <p:cNvPr id="6" name="Rectangle 60"/>
          <p:cNvSpPr/>
          <p:nvPr/>
        </p:nvSpPr>
        <p:spPr>
          <a:xfrm>
            <a:off x="6868801" y="3520499"/>
            <a:ext cx="401212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Nearly </a:t>
            </a:r>
            <a:r>
              <a:rPr lang="en-GB" sz="2000" b="1" dirty="0" smtClean="0">
                <a:solidFill>
                  <a:schemeClr val="accent1"/>
                </a:solidFill>
              </a:rPr>
              <a:t>50% </a:t>
            </a:r>
            <a:r>
              <a:rPr lang="en-GB" sz="1600" dirty="0"/>
              <a:t>of passengers in domestic </a:t>
            </a:r>
            <a:r>
              <a:rPr lang="en-GB" sz="1600" dirty="0" smtClean="0"/>
              <a:t>transport </a:t>
            </a:r>
            <a:r>
              <a:rPr lang="en-GB" sz="1600" dirty="0"/>
              <a:t>are commuters, mostly school</a:t>
            </a:r>
            <a:r>
              <a:rPr lang="sl-SI" sz="1600" dirty="0"/>
              <a:t>-age </a:t>
            </a:r>
            <a:r>
              <a:rPr lang="en-GB" sz="1600" dirty="0"/>
              <a:t>children and students</a:t>
            </a:r>
            <a:r>
              <a:rPr lang="sl-SI" sz="1600" dirty="0"/>
              <a:t>.</a:t>
            </a:r>
            <a:endParaRPr lang="en-GB" sz="1600" dirty="0"/>
          </a:p>
        </p:txBody>
      </p:sp>
      <p:sp>
        <p:nvSpPr>
          <p:cNvPr id="8" name="TextBox 57"/>
          <p:cNvSpPr txBox="1"/>
          <p:nvPr/>
        </p:nvSpPr>
        <p:spPr>
          <a:xfrm>
            <a:off x="6899034" y="1334537"/>
            <a:ext cx="2777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Market segments</a:t>
            </a:r>
            <a:endParaRPr lang="en-GB" sz="2800" b="1" dirty="0"/>
          </a:p>
        </p:txBody>
      </p:sp>
      <p:grpSp>
        <p:nvGrpSpPr>
          <p:cNvPr id="10" name="Skupina 9"/>
          <p:cNvGrpSpPr/>
          <p:nvPr/>
        </p:nvGrpSpPr>
        <p:grpSpPr>
          <a:xfrm>
            <a:off x="192088" y="6475413"/>
            <a:ext cx="11271669" cy="242887"/>
            <a:chOff x="192088" y="6475413"/>
            <a:chExt cx="11271669" cy="242887"/>
          </a:xfrm>
        </p:grpSpPr>
        <p:graphicFrame>
          <p:nvGraphicFramePr>
            <p:cNvPr id="11" name="Predmet 10"/>
            <p:cNvGraphicFramePr>
              <a:graphicFrameLocks noChangeAspect="1"/>
            </p:cNvGraphicFramePr>
            <p:nvPr>
              <p:extLst/>
            </p:nvPr>
          </p:nvGraphicFramePr>
          <p:xfrm>
            <a:off x="192088" y="6475413"/>
            <a:ext cx="2098675" cy="242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53" name="CorelDRAW" r:id="rId4" imgW="2721859" imgH="309394" progId="">
                    <p:embed/>
                  </p:oleObj>
                </mc:Choice>
                <mc:Fallback>
                  <p:oleObj name="CorelDRAW" r:id="rId4" imgW="2721859" imgH="309394" progId="">
                    <p:embed/>
                    <p:pic>
                      <p:nvPicPr>
                        <p:cNvPr id="0" name="Picture 1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88" y="6475413"/>
                          <a:ext cx="2098675" cy="2428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" name="Straight Connector 99"/>
            <p:cNvCxnSpPr/>
            <p:nvPr/>
          </p:nvCxnSpPr>
          <p:spPr>
            <a:xfrm flipV="1">
              <a:off x="2495600" y="6573121"/>
              <a:ext cx="8968157" cy="2423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Grafikon 14"/>
          <p:cNvGraphicFramePr>
            <a:graphicFrameLocks/>
          </p:cNvGraphicFramePr>
          <p:nvPr/>
        </p:nvGraphicFramePr>
        <p:xfrm>
          <a:off x="1379987" y="855663"/>
          <a:ext cx="446449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Grafikon 15"/>
          <p:cNvGraphicFramePr>
            <a:graphicFrameLocks/>
          </p:cNvGraphicFramePr>
          <p:nvPr/>
        </p:nvGraphicFramePr>
        <p:xfrm>
          <a:off x="1414463" y="3614738"/>
          <a:ext cx="4676775" cy="269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87407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012" y="-6076056"/>
            <a:ext cx="12529392" cy="790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" y="-3"/>
            <a:ext cx="12193200" cy="9792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Strategic Plan of SŽ-Passenger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Označba mesta številke diapozitiva 2"/>
          <p:cNvSpPr>
            <a:spLocks noGrp="1"/>
          </p:cNvSpPr>
          <p:nvPr>
            <p:ph type="sldNum" sz="quarter" idx="4294967295"/>
          </p:nvPr>
        </p:nvSpPr>
        <p:spPr>
          <a:xfrm>
            <a:off x="11552935" y="6379404"/>
            <a:ext cx="434380" cy="387433"/>
          </a:xfrm>
        </p:spPr>
        <p:txBody>
          <a:bodyPr/>
          <a:lstStyle/>
          <a:p>
            <a:fld id="{70C262CF-5CC9-4929-99CD-9F101191856B}" type="slidenum">
              <a:rPr lang="en-GB" smtClean="0">
                <a:solidFill>
                  <a:srgbClr val="5C5C5C"/>
                </a:solidFill>
              </a:rPr>
              <a:pPr/>
              <a:t>18</a:t>
            </a:fld>
            <a:endParaRPr lang="en-GB" dirty="0">
              <a:solidFill>
                <a:srgbClr val="5C5C5C"/>
              </a:solidFill>
            </a:endParaRPr>
          </a:p>
        </p:txBody>
      </p:sp>
      <p:sp>
        <p:nvSpPr>
          <p:cNvPr id="8" name="Oval 48"/>
          <p:cNvSpPr/>
          <p:nvPr/>
        </p:nvSpPr>
        <p:spPr>
          <a:xfrm>
            <a:off x="1201939" y="1414974"/>
            <a:ext cx="291356" cy="29135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Oval 67"/>
          <p:cNvSpPr/>
          <p:nvPr/>
        </p:nvSpPr>
        <p:spPr>
          <a:xfrm>
            <a:off x="1201939" y="3627012"/>
            <a:ext cx="291356" cy="2913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70"/>
          <p:cNvSpPr/>
          <p:nvPr/>
        </p:nvSpPr>
        <p:spPr>
          <a:xfrm>
            <a:off x="1201939" y="4737020"/>
            <a:ext cx="291356" cy="29135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80"/>
          <p:cNvSpPr/>
          <p:nvPr/>
        </p:nvSpPr>
        <p:spPr>
          <a:xfrm>
            <a:off x="1804689" y="1183978"/>
            <a:ext cx="954524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2400" dirty="0" smtClean="0"/>
              <a:t>Integrated public transport in Slovenia (national project –</a:t>
            </a:r>
            <a:r>
              <a:rPr lang="sl-SI" sz="2400" dirty="0" smtClean="0"/>
              <a:t> </a:t>
            </a:r>
            <a:r>
              <a:rPr lang="en-GB" sz="2400" dirty="0" smtClean="0"/>
              <a:t>Ministry of Infrastructure)</a:t>
            </a:r>
            <a:endParaRPr lang="en-GB" sz="2400" dirty="0"/>
          </a:p>
        </p:txBody>
      </p:sp>
      <p:sp>
        <p:nvSpPr>
          <p:cNvPr id="20" name="Rectangle 85"/>
          <p:cNvSpPr/>
          <p:nvPr/>
        </p:nvSpPr>
        <p:spPr>
          <a:xfrm>
            <a:off x="1804689" y="2264096"/>
            <a:ext cx="954524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2400" dirty="0" smtClean="0"/>
              <a:t>Purchasing new motor units with co-financing from EU funds (Cohesion policy 2014-2020)</a:t>
            </a:r>
            <a:endParaRPr lang="en-GB" sz="2400" dirty="0"/>
          </a:p>
        </p:txBody>
      </p:sp>
      <p:sp>
        <p:nvSpPr>
          <p:cNvPr id="21" name="Rectangle 90"/>
          <p:cNvSpPr/>
          <p:nvPr/>
        </p:nvSpPr>
        <p:spPr>
          <a:xfrm>
            <a:off x="1807341" y="3379174"/>
            <a:ext cx="954524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2400" dirty="0" smtClean="0"/>
              <a:t>Renovation of ticketing system with introduction of new sales channels (</a:t>
            </a:r>
            <a:r>
              <a:rPr lang="sl-SI" sz="2400" dirty="0" smtClean="0"/>
              <a:t>NFC</a:t>
            </a:r>
            <a:r>
              <a:rPr lang="en-GB" sz="2400" dirty="0" smtClean="0"/>
              <a:t>, mobile apps)</a:t>
            </a:r>
            <a:endParaRPr lang="en-GB" sz="2400" dirty="0"/>
          </a:p>
        </p:txBody>
      </p:sp>
      <p:sp>
        <p:nvSpPr>
          <p:cNvPr id="22" name="Rectangle 95"/>
          <p:cNvSpPr/>
          <p:nvPr/>
        </p:nvSpPr>
        <p:spPr>
          <a:xfrm>
            <a:off x="1804690" y="4496344"/>
            <a:ext cx="954524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2400" dirty="0" smtClean="0"/>
              <a:t>Development of new products in cooperation with partners (tourist train</a:t>
            </a:r>
            <a:r>
              <a:rPr lang="sl-SI" sz="2400" dirty="0" smtClean="0"/>
              <a:t>s</a:t>
            </a:r>
            <a:r>
              <a:rPr lang="en-GB" sz="2400" dirty="0" smtClean="0"/>
              <a:t>, displays on train</a:t>
            </a:r>
            <a:r>
              <a:rPr lang="sl-SI" sz="2400" dirty="0" smtClean="0"/>
              <a:t>s</a:t>
            </a:r>
            <a:r>
              <a:rPr lang="en-GB" sz="2400" dirty="0" smtClean="0"/>
              <a:t> and stations, Wi-Fi on trains)</a:t>
            </a:r>
            <a:endParaRPr lang="en-GB" sz="2400" dirty="0"/>
          </a:p>
        </p:txBody>
      </p:sp>
      <p:graphicFrame>
        <p:nvGraphicFramePr>
          <p:cNvPr id="5" name="Predmet 4"/>
          <p:cNvGraphicFramePr>
            <a:graphicFrameLocks noChangeAspect="1"/>
          </p:cNvGraphicFramePr>
          <p:nvPr>
            <p:extLst/>
          </p:nvPr>
        </p:nvGraphicFramePr>
        <p:xfrm>
          <a:off x="192088" y="6475413"/>
          <a:ext cx="20986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9" name="CorelDRAW" r:id="rId4" imgW="2721859" imgH="309394" progId="">
                  <p:embed/>
                </p:oleObj>
              </mc:Choice>
              <mc:Fallback>
                <p:oleObj name="CorelDRAW" r:id="rId4" imgW="2721859" imgH="309394" progId="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6475413"/>
                        <a:ext cx="2098675" cy="24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99"/>
          <p:cNvCxnSpPr/>
          <p:nvPr/>
        </p:nvCxnSpPr>
        <p:spPr>
          <a:xfrm flipV="1">
            <a:off x="2495600" y="6573121"/>
            <a:ext cx="8968157" cy="242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64"/>
          <p:cNvSpPr/>
          <p:nvPr/>
        </p:nvSpPr>
        <p:spPr>
          <a:xfrm>
            <a:off x="1201939" y="2491121"/>
            <a:ext cx="291356" cy="29135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67"/>
          <p:cNvSpPr/>
          <p:nvPr/>
        </p:nvSpPr>
        <p:spPr>
          <a:xfrm>
            <a:off x="1199286" y="5773675"/>
            <a:ext cx="291356" cy="2913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90"/>
          <p:cNvSpPr/>
          <p:nvPr/>
        </p:nvSpPr>
        <p:spPr>
          <a:xfrm>
            <a:off x="1804688" y="5525837"/>
            <a:ext cx="954524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sl-SI" sz="2400" dirty="0" err="1" smtClean="0"/>
              <a:t>Fleet</a:t>
            </a:r>
            <a:r>
              <a:rPr lang="sl-SI" sz="2400" dirty="0" smtClean="0"/>
              <a:t> </a:t>
            </a:r>
            <a:r>
              <a:rPr lang="sl-SI" sz="2400" dirty="0" err="1"/>
              <a:t>m</a:t>
            </a:r>
            <a:r>
              <a:rPr lang="sl-SI" sz="2400" dirty="0" err="1" smtClean="0"/>
              <a:t>odernization</a:t>
            </a:r>
            <a:r>
              <a:rPr lang="sl-SI" sz="2400" dirty="0" smtClean="0"/>
              <a:t> </a:t>
            </a:r>
            <a:r>
              <a:rPr lang="sl-SI" sz="2400" dirty="0" err="1" smtClean="0"/>
              <a:t>with</a:t>
            </a:r>
            <a:r>
              <a:rPr lang="sl-SI" sz="2400" dirty="0" smtClean="0"/>
              <a:t> 25 </a:t>
            </a:r>
            <a:r>
              <a:rPr lang="sl-SI" sz="2400" dirty="0" err="1" smtClean="0"/>
              <a:t>new</a:t>
            </a:r>
            <a:r>
              <a:rPr lang="sl-SI" sz="2400" dirty="0" smtClean="0"/>
              <a:t> </a:t>
            </a:r>
            <a:r>
              <a:rPr lang="sl-SI" sz="2400" dirty="0" err="1" smtClean="0"/>
              <a:t>passenger</a:t>
            </a:r>
            <a:r>
              <a:rPr lang="sl-SI" sz="2400" dirty="0" smtClean="0"/>
              <a:t> </a:t>
            </a:r>
            <a:r>
              <a:rPr lang="sl-SI" sz="2400" dirty="0" err="1" smtClean="0"/>
              <a:t>units</a:t>
            </a:r>
            <a:r>
              <a:rPr lang="sl-SI" sz="2400" dirty="0" smtClean="0"/>
              <a:t> </a:t>
            </a:r>
            <a:r>
              <a:rPr lang="sl-SI" sz="2400" dirty="0" err="1" smtClean="0"/>
              <a:t>by</a:t>
            </a:r>
            <a:r>
              <a:rPr lang="sl-SI" sz="2400" dirty="0" smtClean="0"/>
              <a:t> 2020 (20 </a:t>
            </a:r>
            <a:r>
              <a:rPr lang="sl-SI" sz="2400" dirty="0" err="1" smtClean="0"/>
              <a:t>electric</a:t>
            </a:r>
            <a:r>
              <a:rPr lang="sl-SI" sz="2400" dirty="0" smtClean="0"/>
              <a:t> </a:t>
            </a:r>
            <a:r>
              <a:rPr lang="sl-SI" sz="2400" dirty="0" err="1" smtClean="0"/>
              <a:t>and</a:t>
            </a:r>
            <a:r>
              <a:rPr lang="sl-SI" sz="2400" dirty="0" smtClean="0"/>
              <a:t> 5 </a:t>
            </a:r>
            <a:r>
              <a:rPr lang="sl-SI" sz="2400" dirty="0" err="1" smtClean="0"/>
              <a:t>diesel</a:t>
            </a:r>
            <a:r>
              <a:rPr lang="sl-SI" sz="2400" dirty="0" smtClean="0"/>
              <a:t> </a:t>
            </a:r>
            <a:r>
              <a:rPr lang="sl-SI" sz="2400" dirty="0" err="1" smtClean="0"/>
              <a:t>units</a:t>
            </a:r>
            <a:r>
              <a:rPr lang="sl-SI" sz="2400" dirty="0" smtClean="0"/>
              <a:t> – 142 mio EUR)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0316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09487"/>
              </p:ext>
            </p:extLst>
          </p:nvPr>
        </p:nvGraphicFramePr>
        <p:xfrm>
          <a:off x="734484" y="849313"/>
          <a:ext cx="10933641" cy="1310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33641"/>
              </a:tblGrid>
              <a:tr h="8175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4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SEESARI - </a:t>
                      </a:r>
                      <a:r>
                        <a:rPr lang="sl-SI" sz="4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SOUTH EAST EUROPE STRATEGIC ALLIANCE FOR RAIL INNOVATION</a:t>
                      </a:r>
                      <a:endParaRPr lang="sl-SI" altLang="sl-SI" sz="4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8" marR="121908" marT="45603" marB="4560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Pravokotnik 6"/>
          <p:cNvSpPr/>
          <p:nvPr/>
        </p:nvSpPr>
        <p:spPr>
          <a:xfrm>
            <a:off x="4674479" y="2591752"/>
            <a:ext cx="729067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l-SI" dirty="0"/>
              <a:t>V</a:t>
            </a:r>
            <a:r>
              <a:rPr lang="en-GB" dirty="0" err="1" smtClean="0"/>
              <a:t>ery</a:t>
            </a:r>
            <a:r>
              <a:rPr lang="en-GB" dirty="0" smtClean="0"/>
              <a:t> </a:t>
            </a:r>
            <a:r>
              <a:rPr lang="en-GB" dirty="0"/>
              <a:t>strong </a:t>
            </a:r>
            <a:r>
              <a:rPr lang="en-GB" dirty="0" smtClean="0"/>
              <a:t>economic </a:t>
            </a:r>
            <a:r>
              <a:rPr lang="en-GB" dirty="0"/>
              <a:t>potential as </a:t>
            </a:r>
            <a:r>
              <a:rPr lang="en-GB" dirty="0" smtClean="0"/>
              <a:t>the strategic </a:t>
            </a:r>
            <a:r>
              <a:rPr lang="en-GB" dirty="0"/>
              <a:t>commercial node between Europe and Asia or/and the Middle East in collaboration with </a:t>
            </a:r>
            <a:r>
              <a:rPr lang="en-GB" dirty="0" smtClean="0"/>
              <a:t>Turkey</a:t>
            </a:r>
            <a:endParaRPr lang="sl-SI" dirty="0" smtClean="0"/>
          </a:p>
          <a:p>
            <a:pPr marL="285750" indent="-285750">
              <a:buFontTx/>
              <a:buChar char="-"/>
            </a:pPr>
            <a:endParaRPr lang="sl-SI" dirty="0"/>
          </a:p>
          <a:p>
            <a:pPr marL="285750" indent="-285750">
              <a:buFontTx/>
              <a:buChar char="-"/>
            </a:pPr>
            <a:r>
              <a:rPr lang="sl-SI" dirty="0" smtClean="0"/>
              <a:t>More </a:t>
            </a:r>
            <a:r>
              <a:rPr lang="sl-SI" dirty="0" err="1" smtClean="0"/>
              <a:t>than</a:t>
            </a:r>
            <a:r>
              <a:rPr lang="sl-SI" dirty="0" smtClean="0"/>
              <a:t> 45.000 km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railway</a:t>
            </a:r>
            <a:r>
              <a:rPr lang="sl-SI" dirty="0"/>
              <a:t> </a:t>
            </a:r>
            <a:r>
              <a:rPr lang="sl-SI" dirty="0" err="1" smtClean="0"/>
              <a:t>network</a:t>
            </a:r>
            <a:r>
              <a:rPr lang="sl-SI" dirty="0" smtClean="0"/>
              <a:t> </a:t>
            </a:r>
            <a:r>
              <a:rPr lang="sl-SI" sz="1000" dirty="0" smtClean="0"/>
              <a:t>(</a:t>
            </a:r>
            <a:r>
              <a:rPr lang="sl-SI" sz="1000" dirty="0"/>
              <a:t>UIC </a:t>
            </a:r>
            <a:r>
              <a:rPr lang="sl-SI" sz="1000" dirty="0" err="1"/>
              <a:t>Statistics</a:t>
            </a:r>
            <a:r>
              <a:rPr lang="sl-SI" sz="1000" dirty="0" smtClean="0"/>
              <a:t>)</a:t>
            </a:r>
          </a:p>
          <a:p>
            <a:pPr marL="285750" indent="-285750">
              <a:buFontTx/>
              <a:buChar char="-"/>
            </a:pPr>
            <a:endParaRPr lang="sl-SI" sz="1000" dirty="0"/>
          </a:p>
          <a:p>
            <a:pPr marL="285750" indent="-285750">
              <a:buFontTx/>
              <a:buChar char="-"/>
            </a:pPr>
            <a:r>
              <a:rPr lang="sl-SI" dirty="0" smtClean="0"/>
              <a:t>147 </a:t>
            </a:r>
            <a:r>
              <a:rPr lang="sl-SI" dirty="0" err="1" smtClean="0"/>
              <a:t>million</a:t>
            </a:r>
            <a:r>
              <a:rPr lang="sl-SI" dirty="0" smtClean="0"/>
              <a:t> </a:t>
            </a:r>
            <a:r>
              <a:rPr lang="sl-SI" dirty="0" err="1" smtClean="0"/>
              <a:t>tons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goods</a:t>
            </a:r>
            <a:r>
              <a:rPr lang="sl-SI" dirty="0" smtClean="0"/>
              <a:t> (</a:t>
            </a:r>
            <a:r>
              <a:rPr lang="sl-SI" dirty="0" err="1" smtClean="0"/>
              <a:t>railways</a:t>
            </a:r>
            <a:r>
              <a:rPr lang="sl-SI" dirty="0"/>
              <a:t>) </a:t>
            </a:r>
            <a:r>
              <a:rPr lang="sl-SI" sz="1000" dirty="0"/>
              <a:t>(UIC </a:t>
            </a:r>
            <a:r>
              <a:rPr lang="sl-SI" sz="1000" dirty="0" err="1"/>
              <a:t>Statistics</a:t>
            </a:r>
            <a:r>
              <a:rPr lang="sl-SI" sz="1000" dirty="0" smtClean="0"/>
              <a:t>)</a:t>
            </a:r>
          </a:p>
          <a:p>
            <a:pPr marL="285750" indent="-285750">
              <a:buFontTx/>
              <a:buChar char="-"/>
            </a:pPr>
            <a:endParaRPr lang="sl-SI" sz="1000" dirty="0"/>
          </a:p>
          <a:p>
            <a:pPr marL="285750" indent="-285750">
              <a:buFontTx/>
              <a:buChar char="-"/>
            </a:pPr>
            <a:r>
              <a:rPr lang="sl-SI" dirty="0" smtClean="0"/>
              <a:t>352 </a:t>
            </a:r>
            <a:r>
              <a:rPr lang="sl-SI" dirty="0" err="1" smtClean="0"/>
              <a:t>million</a:t>
            </a:r>
            <a:r>
              <a:rPr lang="sl-SI" dirty="0" smtClean="0"/>
              <a:t> </a:t>
            </a:r>
            <a:r>
              <a:rPr lang="sl-SI" dirty="0" err="1" smtClean="0"/>
              <a:t>railway</a:t>
            </a:r>
            <a:r>
              <a:rPr lang="sl-SI" dirty="0" smtClean="0"/>
              <a:t> </a:t>
            </a:r>
            <a:r>
              <a:rPr lang="sl-SI" dirty="0" err="1" smtClean="0"/>
              <a:t>passengerss</a:t>
            </a:r>
            <a:r>
              <a:rPr lang="sl-SI" dirty="0" smtClean="0"/>
              <a:t> </a:t>
            </a:r>
            <a:r>
              <a:rPr lang="sl-SI" sz="1000" dirty="0"/>
              <a:t>(UIC </a:t>
            </a:r>
            <a:r>
              <a:rPr lang="sl-SI" sz="1000" dirty="0" err="1"/>
              <a:t>Statistics</a:t>
            </a:r>
            <a:r>
              <a:rPr lang="sl-SI" sz="1000" dirty="0" smtClean="0"/>
              <a:t>)</a:t>
            </a:r>
          </a:p>
          <a:p>
            <a:pPr marL="285750" indent="-285750">
              <a:buFontTx/>
              <a:buChar char="-"/>
            </a:pPr>
            <a:endParaRPr lang="sl-SI" sz="1000" dirty="0"/>
          </a:p>
          <a:p>
            <a:pPr marL="285750" indent="-285750">
              <a:buFontTx/>
              <a:buChar char="-"/>
            </a:pPr>
            <a:r>
              <a:rPr lang="en-GB" dirty="0"/>
              <a:t>only 2% of the total freight between Europe and Turkey </a:t>
            </a:r>
            <a:r>
              <a:rPr lang="sl-SI" dirty="0" smtClean="0"/>
              <a:t>is </a:t>
            </a:r>
            <a:r>
              <a:rPr lang="en-GB" dirty="0" smtClean="0"/>
              <a:t>carried </a:t>
            </a:r>
            <a:r>
              <a:rPr lang="en-GB" dirty="0"/>
              <a:t>by </a:t>
            </a:r>
            <a:r>
              <a:rPr lang="en-GB" dirty="0" smtClean="0"/>
              <a:t>rail</a:t>
            </a:r>
            <a:r>
              <a:rPr lang="sl-SI" dirty="0" smtClean="0"/>
              <a:t> </a:t>
            </a:r>
            <a:r>
              <a:rPr lang="sl-SI" sz="1000" dirty="0" smtClean="0"/>
              <a:t>(</a:t>
            </a:r>
            <a:r>
              <a:rPr lang="sl-SI" sz="1000" dirty="0"/>
              <a:t>T</a:t>
            </a:r>
            <a:r>
              <a:rPr lang="en-GB" sz="1000" dirty="0" smtClean="0"/>
              <a:t>he economist 2010</a:t>
            </a:r>
            <a:r>
              <a:rPr lang="sl-SI" sz="1000" dirty="0" smtClean="0"/>
              <a:t>)</a:t>
            </a:r>
          </a:p>
          <a:p>
            <a:pPr marL="285750" indent="-285750">
              <a:buFontTx/>
              <a:buChar char="-"/>
            </a:pPr>
            <a:endParaRPr lang="sl-SI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07" y="2591753"/>
            <a:ext cx="39878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PNG - 24.2 ko - next pi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7558" y="181746"/>
            <a:ext cx="1800724" cy="643831"/>
          </a:xfrm>
          <a:prstGeom prst="rect">
            <a:avLst/>
          </a:prstGeom>
          <a:noFill/>
        </p:spPr>
      </p:pic>
      <p:pic>
        <p:nvPicPr>
          <p:cNvPr id="14" name="Picture 4" descr="p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251520"/>
            <a:ext cx="5181601" cy="50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783" y="253313"/>
            <a:ext cx="1586768" cy="44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Predmet 7"/>
          <p:cNvGraphicFramePr>
            <a:graphicFrameLocks noChangeAspect="1"/>
          </p:cNvGraphicFramePr>
          <p:nvPr>
            <p:extLst/>
          </p:nvPr>
        </p:nvGraphicFramePr>
        <p:xfrm>
          <a:off x="192088" y="6475413"/>
          <a:ext cx="20986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" name="CorelDRAW" r:id="rId7" imgW="2721859" imgH="309394" progId="">
                  <p:embed/>
                </p:oleObj>
              </mc:Choice>
              <mc:Fallback>
                <p:oleObj name="CorelDRAW" r:id="rId7" imgW="2721859" imgH="30939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6475413"/>
                        <a:ext cx="2098675" cy="24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9"/>
          <p:cNvCxnSpPr/>
          <p:nvPr/>
        </p:nvCxnSpPr>
        <p:spPr>
          <a:xfrm flipV="1">
            <a:off x="2495600" y="6573121"/>
            <a:ext cx="8968157" cy="242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značba mesta številke diapozitiva 2"/>
          <p:cNvSpPr txBox="1">
            <a:spLocks/>
          </p:cNvSpPr>
          <p:nvPr/>
        </p:nvSpPr>
        <p:spPr>
          <a:xfrm>
            <a:off x="11552935" y="6379404"/>
            <a:ext cx="434380" cy="3874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fld id="{70C262CF-5CC9-4929-99CD-9F101191856B}" type="slidenum">
              <a:rPr lang="en-GB" smtClean="0">
                <a:solidFill>
                  <a:srgbClr val="5C5C5C"/>
                </a:solidFill>
              </a:rPr>
              <a:pPr/>
              <a:t>19</a:t>
            </a:fld>
            <a:endParaRPr lang="en-GB" dirty="0">
              <a:solidFill>
                <a:srgbClr val="5C5C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18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84"/>
          <p:cNvSpPr/>
          <p:nvPr/>
        </p:nvSpPr>
        <p:spPr>
          <a:xfrm>
            <a:off x="7936241" y="953162"/>
            <a:ext cx="3172853" cy="36003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11109095" y="1392266"/>
            <a:ext cx="1082908" cy="2347951"/>
            <a:chOff x="11109095" y="2449201"/>
            <a:chExt cx="1082908" cy="3070497"/>
          </a:xfrm>
        </p:grpSpPr>
        <p:sp>
          <p:nvSpPr>
            <p:cNvPr id="52" name="Rectangle 61"/>
            <p:cNvSpPr/>
            <p:nvPr/>
          </p:nvSpPr>
          <p:spPr>
            <a:xfrm>
              <a:off x="11109095" y="2960951"/>
              <a:ext cx="1082908" cy="5117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3" name="Rectangle 62"/>
            <p:cNvSpPr/>
            <p:nvPr/>
          </p:nvSpPr>
          <p:spPr>
            <a:xfrm>
              <a:off x="11109095" y="3472700"/>
              <a:ext cx="1082908" cy="5117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4" name="Rectangle 63"/>
            <p:cNvSpPr/>
            <p:nvPr/>
          </p:nvSpPr>
          <p:spPr>
            <a:xfrm>
              <a:off x="11109095" y="3984450"/>
              <a:ext cx="1082908" cy="5117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5" name="Rectangle 64"/>
            <p:cNvSpPr/>
            <p:nvPr/>
          </p:nvSpPr>
          <p:spPr>
            <a:xfrm>
              <a:off x="11109095" y="4496199"/>
              <a:ext cx="1082908" cy="51174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6" name="Rectangle 65"/>
            <p:cNvSpPr/>
            <p:nvPr/>
          </p:nvSpPr>
          <p:spPr>
            <a:xfrm>
              <a:off x="11109095" y="5007949"/>
              <a:ext cx="1082908" cy="51174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7" name="Rectangle 66"/>
            <p:cNvSpPr/>
            <p:nvPr/>
          </p:nvSpPr>
          <p:spPr>
            <a:xfrm>
              <a:off x="11109095" y="2449201"/>
              <a:ext cx="1082908" cy="5117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33" name="Rectangle 98"/>
          <p:cNvSpPr/>
          <p:nvPr/>
        </p:nvSpPr>
        <p:spPr>
          <a:xfrm>
            <a:off x="9912424" y="1772528"/>
            <a:ext cx="1143477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endParaRPr lang="sl-SI" sz="1600" dirty="0" smtClean="0">
              <a:solidFill>
                <a:srgbClr val="EEA81D">
                  <a:lumMod val="40000"/>
                  <a:lumOff val="60000"/>
                </a:srgbClr>
              </a:solidFill>
            </a:endParaRPr>
          </a:p>
          <a:p>
            <a:pPr algn="ctr"/>
            <a:endParaRPr lang="sl-SI" sz="1600" dirty="0">
              <a:solidFill>
                <a:srgbClr val="EEA81D">
                  <a:lumMod val="40000"/>
                  <a:lumOff val="60000"/>
                </a:srgbClr>
              </a:solidFill>
            </a:endParaRPr>
          </a:p>
          <a:p>
            <a:pPr algn="ctr"/>
            <a:endParaRPr lang="en-GB" sz="1600" dirty="0">
              <a:solidFill>
                <a:srgbClr val="EEA81D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012" y="-6076056"/>
            <a:ext cx="12529392" cy="790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552935" y="6379404"/>
            <a:ext cx="434380" cy="387433"/>
          </a:xfrm>
          <a:prstGeom prst="rect">
            <a:avLst/>
          </a:prstGeom>
        </p:spPr>
        <p:txBody>
          <a:bodyPr/>
          <a:lstStyle/>
          <a:p>
            <a:fld id="{70C262CF-5CC9-4929-99CD-9F101191856B}" type="slidenum">
              <a:rPr lang="en-GB" sz="1600" smtClean="0">
                <a:solidFill>
                  <a:srgbClr val="5C5C5C"/>
                </a:solidFill>
              </a:rPr>
              <a:pPr/>
              <a:t>2</a:t>
            </a:fld>
            <a:endParaRPr lang="en-GB" sz="1600" dirty="0">
              <a:solidFill>
                <a:srgbClr val="5C5C5C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979200"/>
          </a:xfrm>
        </p:spPr>
        <p:txBody>
          <a:bodyPr/>
          <a:lstStyle/>
          <a:p>
            <a:r>
              <a:rPr lang="en-GB" dirty="0" smtClean="0">
                <a:solidFill>
                  <a:schemeClr val="bg2"/>
                </a:solidFill>
                <a:latin typeface="+mn-lt"/>
              </a:rPr>
              <a:t>Slovenian Railway Sector</a:t>
            </a:r>
            <a:endParaRPr lang="en-GB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91002" y="71708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600" dirty="0">
              <a:solidFill>
                <a:srgbClr val="09948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511824" y="948871"/>
            <a:ext cx="3159737" cy="34216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093677" y="2370414"/>
            <a:ext cx="184731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endParaRPr lang="en-GB" sz="2000" b="1" dirty="0">
              <a:solidFill>
                <a:srgbClr val="09948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9" name="TextBox 86"/>
          <p:cNvSpPr txBox="1"/>
          <p:nvPr/>
        </p:nvSpPr>
        <p:spPr>
          <a:xfrm>
            <a:off x="9603963" y="2383248"/>
            <a:ext cx="184731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endParaRPr lang="en-GB" sz="2000" b="1" dirty="0">
              <a:solidFill>
                <a:srgbClr val="09948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6" name="Rectangle 84"/>
          <p:cNvSpPr/>
          <p:nvPr/>
        </p:nvSpPr>
        <p:spPr>
          <a:xfrm>
            <a:off x="1081344" y="953162"/>
            <a:ext cx="3168200" cy="42040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89" name="TextBox 86"/>
          <p:cNvSpPr txBox="1"/>
          <p:nvPr/>
        </p:nvSpPr>
        <p:spPr>
          <a:xfrm>
            <a:off x="2489870" y="2370413"/>
            <a:ext cx="184731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endParaRPr lang="en-GB" sz="2000" b="1" dirty="0">
              <a:solidFill>
                <a:srgbClr val="09948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7" name="TextBox 79"/>
          <p:cNvSpPr txBox="1"/>
          <p:nvPr/>
        </p:nvSpPr>
        <p:spPr>
          <a:xfrm>
            <a:off x="1251821" y="1385209"/>
            <a:ext cx="2753403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b="1" dirty="0" smtClean="0">
                <a:solidFill>
                  <a:srgbClr val="15A1C8">
                    <a:lumMod val="60000"/>
                    <a:lumOff val="40000"/>
                  </a:srgbClr>
                </a:solidFill>
              </a:rPr>
              <a:t>MINISTRY OF </a:t>
            </a:r>
          </a:p>
          <a:p>
            <a:pPr algn="ctr"/>
            <a:r>
              <a:rPr lang="sl-SI" b="1" dirty="0" smtClean="0">
                <a:solidFill>
                  <a:srgbClr val="15A1C8">
                    <a:lumMod val="60000"/>
                    <a:lumOff val="40000"/>
                  </a:srgbClr>
                </a:solidFill>
              </a:rPr>
              <a:t>INFRASTRUCTURE</a:t>
            </a:r>
            <a:endParaRPr lang="en-GB" b="1" dirty="0">
              <a:solidFill>
                <a:srgbClr val="15A1C8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4642540" y="1030349"/>
            <a:ext cx="2892361" cy="885968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r>
              <a:rPr lang="sl-SI" sz="1500" b="1" dirty="0" smtClean="0">
                <a:solidFill>
                  <a:srgbClr val="15A1C8">
                    <a:lumMod val="40000"/>
                    <a:lumOff val="60000"/>
                  </a:srgbClr>
                </a:solidFill>
              </a:rPr>
              <a:t>AKOS – AGENCY FOR COMMUNICATION NETWORKS AND SERVICES OF THE REPUBLIC OF SLOVENIA</a:t>
            </a:r>
            <a:endParaRPr lang="en-GB" sz="1500" b="1" dirty="0">
              <a:solidFill>
                <a:srgbClr val="15A1C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9" name="TextBox 79"/>
          <p:cNvSpPr txBox="1"/>
          <p:nvPr/>
        </p:nvSpPr>
        <p:spPr>
          <a:xfrm>
            <a:off x="1565107" y="953161"/>
            <a:ext cx="2082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000" b="1" dirty="0" smtClean="0">
                <a:solidFill>
                  <a:srgbClr val="15A1C8">
                    <a:lumMod val="75000"/>
                  </a:srgbClr>
                </a:solidFill>
              </a:rPr>
              <a:t>GOVERNMENT</a:t>
            </a:r>
            <a:endParaRPr lang="en-GB" sz="2000" b="1" dirty="0">
              <a:solidFill>
                <a:srgbClr val="15A1C8">
                  <a:lumMod val="75000"/>
                </a:srgbClr>
              </a:solidFill>
            </a:endParaRPr>
          </a:p>
        </p:txBody>
      </p:sp>
      <p:sp>
        <p:nvSpPr>
          <p:cNvPr id="110" name="Pravokotnik 109"/>
          <p:cNvSpPr/>
          <p:nvPr/>
        </p:nvSpPr>
        <p:spPr>
          <a:xfrm>
            <a:off x="4649818" y="2009970"/>
            <a:ext cx="2892361" cy="103105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sl-SI" sz="800" b="1" cap="all" dirty="0" smtClean="0">
              <a:solidFill>
                <a:srgbClr val="15A1C8">
                  <a:lumMod val="40000"/>
                  <a:lumOff val="60000"/>
                </a:srgbClr>
              </a:solidFill>
            </a:endParaRPr>
          </a:p>
          <a:p>
            <a:pPr algn="ctr">
              <a:defRPr/>
            </a:pPr>
            <a:r>
              <a:rPr lang="sl-SI" sz="1500" b="1" cap="all" dirty="0" err="1" smtClean="0">
                <a:solidFill>
                  <a:srgbClr val="099480">
                    <a:lumMod val="60000"/>
                    <a:lumOff val="40000"/>
                  </a:srgbClr>
                </a:solidFill>
              </a:rPr>
              <a:t>ažp</a:t>
            </a:r>
            <a:r>
              <a:rPr lang="sl-SI" sz="1500" b="1" cap="all" dirty="0" smtClean="0">
                <a:solidFill>
                  <a:srgbClr val="099480">
                    <a:lumMod val="60000"/>
                    <a:lumOff val="40000"/>
                  </a:srgbClr>
                </a:solidFill>
              </a:rPr>
              <a:t> – </a:t>
            </a:r>
            <a:r>
              <a:rPr lang="en-US" sz="1500" b="1" cap="all" dirty="0" smtClean="0">
                <a:solidFill>
                  <a:srgbClr val="099480">
                    <a:lumMod val="60000"/>
                    <a:lumOff val="40000"/>
                  </a:srgbClr>
                </a:solidFill>
              </a:rPr>
              <a:t>Public </a:t>
            </a:r>
            <a:r>
              <a:rPr lang="en-US" sz="1500" b="1" cap="all" dirty="0">
                <a:solidFill>
                  <a:srgbClr val="099480">
                    <a:lumMod val="60000"/>
                    <a:lumOff val="40000"/>
                  </a:srgbClr>
                </a:solidFill>
              </a:rPr>
              <a:t>Agency of the Republic of Slovenia for Railway </a:t>
            </a:r>
            <a:r>
              <a:rPr lang="en-US" sz="1500" b="1" cap="all" dirty="0" smtClean="0">
                <a:solidFill>
                  <a:srgbClr val="099480">
                    <a:lumMod val="60000"/>
                    <a:lumOff val="40000"/>
                  </a:srgbClr>
                </a:solidFill>
              </a:rPr>
              <a:t>Transport</a:t>
            </a:r>
            <a:endParaRPr lang="sl-SI" sz="1500" b="1" cap="all" dirty="0" smtClean="0">
              <a:solidFill>
                <a:srgbClr val="099480">
                  <a:lumMod val="60000"/>
                  <a:lumOff val="40000"/>
                </a:srgbClr>
              </a:solidFill>
            </a:endParaRPr>
          </a:p>
          <a:p>
            <a:pPr algn="ctr">
              <a:defRPr/>
            </a:pPr>
            <a:endParaRPr lang="sl-SI" sz="800" b="1" cap="all" dirty="0" smtClean="0">
              <a:solidFill>
                <a:srgbClr val="15A1C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1" name="Rectangle 87"/>
          <p:cNvSpPr/>
          <p:nvPr/>
        </p:nvSpPr>
        <p:spPr>
          <a:xfrm>
            <a:off x="4640562" y="3146871"/>
            <a:ext cx="2892361" cy="103105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sl-SI" sz="800" b="1" dirty="0" smtClean="0">
              <a:solidFill>
                <a:srgbClr val="099480">
                  <a:lumMod val="20000"/>
                  <a:lumOff val="80000"/>
                </a:srgbClr>
              </a:solidFill>
            </a:endParaRPr>
          </a:p>
          <a:p>
            <a:pPr algn="ctr">
              <a:defRPr/>
            </a:pPr>
            <a:r>
              <a:rPr lang="en-GB" sz="1500" b="1" dirty="0" smtClean="0">
                <a:solidFill>
                  <a:srgbClr val="099480">
                    <a:lumMod val="20000"/>
                    <a:lumOff val="80000"/>
                  </a:srgbClr>
                </a:solidFill>
              </a:rPr>
              <a:t>DRI INVESTMENT MANAGEMENT LTD, COMPANY FOR INFRASTRUCTURE DEVELOPMENT</a:t>
            </a:r>
            <a:endParaRPr lang="sl-SI" sz="1500" b="1" dirty="0" smtClean="0">
              <a:solidFill>
                <a:srgbClr val="099480">
                  <a:lumMod val="20000"/>
                  <a:lumOff val="80000"/>
                </a:srgbClr>
              </a:solidFill>
            </a:endParaRPr>
          </a:p>
          <a:p>
            <a:pPr algn="ctr">
              <a:defRPr/>
            </a:pPr>
            <a:endParaRPr lang="en-GB" sz="800" b="1" dirty="0">
              <a:solidFill>
                <a:srgbClr val="09948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12" name="Rectangle 99"/>
          <p:cNvSpPr/>
          <p:nvPr/>
        </p:nvSpPr>
        <p:spPr>
          <a:xfrm>
            <a:off x="8414885" y="3174406"/>
            <a:ext cx="2061832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sl-SI" sz="1200" b="1" dirty="0" smtClean="0">
                <a:solidFill>
                  <a:srgbClr val="FCFCFC"/>
                </a:solidFill>
              </a:rPr>
              <a:t>TOVORNI PROMET </a:t>
            </a:r>
          </a:p>
          <a:p>
            <a:r>
              <a:rPr lang="sl-SI" sz="1200" dirty="0" smtClean="0">
                <a:solidFill>
                  <a:srgbClr val="FCFCFC"/>
                </a:solidFill>
              </a:rPr>
              <a:t>(FREIGHT TRANSPORT)</a:t>
            </a:r>
            <a:endParaRPr lang="en-GB" sz="1200" dirty="0">
              <a:solidFill>
                <a:srgbClr val="FCFCFC"/>
              </a:solidFill>
            </a:endParaRPr>
          </a:p>
        </p:txBody>
      </p:sp>
      <p:sp>
        <p:nvSpPr>
          <p:cNvPr id="113" name="Rectangle 99"/>
          <p:cNvSpPr/>
          <p:nvPr/>
        </p:nvSpPr>
        <p:spPr>
          <a:xfrm>
            <a:off x="8414885" y="3602559"/>
            <a:ext cx="2061832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sl-SI" sz="1200" b="1" dirty="0" smtClean="0">
                <a:solidFill>
                  <a:srgbClr val="FCFCFC"/>
                </a:solidFill>
              </a:rPr>
              <a:t>INFRASTRUKTURA</a:t>
            </a:r>
          </a:p>
          <a:p>
            <a:r>
              <a:rPr lang="sl-SI" sz="1200" dirty="0">
                <a:solidFill>
                  <a:srgbClr val="FCFCFC"/>
                </a:solidFill>
              </a:rPr>
              <a:t>(</a:t>
            </a:r>
            <a:r>
              <a:rPr lang="sl-SI" sz="1200" dirty="0" smtClean="0">
                <a:solidFill>
                  <a:srgbClr val="FCFCFC"/>
                </a:solidFill>
              </a:rPr>
              <a:t>INFRASTRUCTURE)</a:t>
            </a:r>
            <a:endParaRPr lang="en-GB" sz="1200" dirty="0">
              <a:solidFill>
                <a:srgbClr val="FCFCFC"/>
              </a:solidFill>
            </a:endParaRPr>
          </a:p>
        </p:txBody>
      </p:sp>
      <p:sp>
        <p:nvSpPr>
          <p:cNvPr id="114" name="Rectangle 99"/>
          <p:cNvSpPr/>
          <p:nvPr/>
        </p:nvSpPr>
        <p:spPr>
          <a:xfrm>
            <a:off x="8414885" y="4027168"/>
            <a:ext cx="2061832" cy="27699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sl-SI" sz="1200" b="1" dirty="0" smtClean="0">
                <a:solidFill>
                  <a:srgbClr val="FCFCFC"/>
                </a:solidFill>
              </a:rPr>
              <a:t>OTHER COMPANIES</a:t>
            </a:r>
            <a:endParaRPr lang="en-GB" sz="1200" dirty="0">
              <a:solidFill>
                <a:srgbClr val="FCFCFC"/>
              </a:solidFill>
            </a:endParaRPr>
          </a:p>
        </p:txBody>
      </p:sp>
      <p:sp>
        <p:nvSpPr>
          <p:cNvPr id="116" name="Rectangle 98"/>
          <p:cNvSpPr/>
          <p:nvPr/>
        </p:nvSpPr>
        <p:spPr>
          <a:xfrm>
            <a:off x="9840416" y="1700520"/>
            <a:ext cx="1143477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endParaRPr lang="sl-SI" sz="1600" dirty="0" smtClean="0">
              <a:solidFill>
                <a:srgbClr val="EEA81D">
                  <a:lumMod val="40000"/>
                  <a:lumOff val="60000"/>
                </a:srgbClr>
              </a:solidFill>
            </a:endParaRPr>
          </a:p>
          <a:p>
            <a:pPr algn="ctr"/>
            <a:endParaRPr lang="sl-SI" sz="1600" dirty="0">
              <a:solidFill>
                <a:srgbClr val="EEA81D">
                  <a:lumMod val="40000"/>
                  <a:lumOff val="60000"/>
                </a:srgbClr>
              </a:solidFill>
            </a:endParaRPr>
          </a:p>
          <a:p>
            <a:pPr algn="ctr"/>
            <a:endParaRPr lang="en-GB" sz="1600" dirty="0">
              <a:solidFill>
                <a:srgbClr val="EEA81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7" name="Rectangle 98"/>
          <p:cNvSpPr/>
          <p:nvPr/>
        </p:nvSpPr>
        <p:spPr>
          <a:xfrm>
            <a:off x="9696400" y="1385209"/>
            <a:ext cx="1224259" cy="738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l-SI" sz="1400" b="1" dirty="0" smtClean="0">
                <a:solidFill>
                  <a:srgbClr val="EEA81D">
                    <a:lumMod val="40000"/>
                    <a:lumOff val="60000"/>
                  </a:srgbClr>
                </a:solidFill>
              </a:rPr>
              <a:t>OTHER RAILWAY OPERATORS</a:t>
            </a:r>
            <a:endParaRPr lang="en-GB" sz="1400" dirty="0">
              <a:solidFill>
                <a:srgbClr val="EEA81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9" name="TextBox 97"/>
          <p:cNvSpPr txBox="1"/>
          <p:nvPr/>
        </p:nvSpPr>
        <p:spPr>
          <a:xfrm>
            <a:off x="8373383" y="953161"/>
            <a:ext cx="2486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000" b="1" dirty="0" smtClean="0">
                <a:solidFill>
                  <a:srgbClr val="EEA81D">
                    <a:lumMod val="60000"/>
                    <a:lumOff val="40000"/>
                  </a:srgbClr>
                </a:solidFill>
              </a:rPr>
              <a:t>RAILWAY SECTOR</a:t>
            </a:r>
            <a:endParaRPr lang="en-GB" sz="2000" b="1" dirty="0">
              <a:solidFill>
                <a:srgbClr val="EEA81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0" name="Rectangle 98"/>
          <p:cNvSpPr/>
          <p:nvPr/>
        </p:nvSpPr>
        <p:spPr>
          <a:xfrm>
            <a:off x="8161509" y="1388682"/>
            <a:ext cx="1224402" cy="11695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l-SI" sz="1400" b="1" dirty="0" smtClean="0">
                <a:solidFill>
                  <a:srgbClr val="EEA81D">
                    <a:lumMod val="40000"/>
                    <a:lumOff val="60000"/>
                  </a:srgbClr>
                </a:solidFill>
              </a:rPr>
              <a:t>SLOVENSKE ŽELEZNICE</a:t>
            </a:r>
          </a:p>
          <a:p>
            <a:pPr algn="ctr"/>
            <a:r>
              <a:rPr lang="sl-SI" sz="1400" dirty="0" smtClean="0">
                <a:solidFill>
                  <a:srgbClr val="EEA81D">
                    <a:lumMod val="40000"/>
                    <a:lumOff val="60000"/>
                  </a:srgbClr>
                </a:solidFill>
              </a:rPr>
              <a:t>(SLOVENIAN </a:t>
            </a:r>
          </a:p>
          <a:p>
            <a:pPr algn="ctr"/>
            <a:r>
              <a:rPr lang="sl-SI" sz="1400" dirty="0" smtClean="0">
                <a:solidFill>
                  <a:srgbClr val="EEA81D">
                    <a:lumMod val="40000"/>
                    <a:lumOff val="60000"/>
                  </a:srgbClr>
                </a:solidFill>
              </a:rPr>
              <a:t>RAILWAYS HOLDING)</a:t>
            </a:r>
            <a:endParaRPr lang="en-GB" sz="1600" dirty="0">
              <a:solidFill>
                <a:srgbClr val="EEA81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4" name="Rectangle 99"/>
          <p:cNvSpPr/>
          <p:nvPr/>
        </p:nvSpPr>
        <p:spPr>
          <a:xfrm>
            <a:off x="8414704" y="2753361"/>
            <a:ext cx="2275555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sl-SI" sz="1200" b="1" dirty="0" smtClean="0">
                <a:solidFill>
                  <a:srgbClr val="FCFCFC"/>
                </a:solidFill>
              </a:rPr>
              <a:t>POTNIŠKI PROMET </a:t>
            </a:r>
          </a:p>
          <a:p>
            <a:r>
              <a:rPr lang="sl-SI" sz="1200" dirty="0" smtClean="0">
                <a:solidFill>
                  <a:srgbClr val="FCFCFC"/>
                </a:solidFill>
              </a:rPr>
              <a:t>(PASSENGER TRANSPORT)</a:t>
            </a:r>
            <a:endParaRPr lang="en-GB" sz="1200" dirty="0">
              <a:solidFill>
                <a:srgbClr val="FCFCFC"/>
              </a:solidFill>
            </a:endParaRPr>
          </a:p>
        </p:txBody>
      </p:sp>
      <p:graphicFrame>
        <p:nvGraphicFramePr>
          <p:cNvPr id="35" name="Predmet 34"/>
          <p:cNvGraphicFramePr>
            <a:graphicFrameLocks noChangeAspect="1"/>
          </p:cNvGraphicFramePr>
          <p:nvPr>
            <p:extLst/>
          </p:nvPr>
        </p:nvGraphicFramePr>
        <p:xfrm>
          <a:off x="284745" y="6453336"/>
          <a:ext cx="2172739" cy="250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8" name="CorelDRAW" r:id="rId5" imgW="2721859" imgH="309394" progId="">
                  <p:embed/>
                </p:oleObj>
              </mc:Choice>
              <mc:Fallback>
                <p:oleObj name="CorelDRAW" r:id="rId5" imgW="2721859" imgH="309394" progId="">
                  <p:embed/>
                  <p:pic>
                    <p:nvPicPr>
                      <p:cNvPr id="0" name="Picture 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745" y="6453336"/>
                        <a:ext cx="2172739" cy="2507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Connector 99"/>
          <p:cNvCxnSpPr>
            <a:endCxn id="3" idx="1"/>
          </p:cNvCxnSpPr>
          <p:nvPr/>
        </p:nvCxnSpPr>
        <p:spPr>
          <a:xfrm flipV="1">
            <a:off x="2584778" y="6573121"/>
            <a:ext cx="8968157" cy="242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3"/>
          <p:cNvGrpSpPr/>
          <p:nvPr/>
        </p:nvGrpSpPr>
        <p:grpSpPr>
          <a:xfrm>
            <a:off x="0" y="1385210"/>
            <a:ext cx="1082903" cy="2347951"/>
            <a:chOff x="7298787" y="858333"/>
            <a:chExt cx="914400" cy="5486400"/>
          </a:xfrm>
        </p:grpSpPr>
        <p:sp>
          <p:nvSpPr>
            <p:cNvPr id="38" name="Rectangle 34"/>
            <p:cNvSpPr/>
            <p:nvPr/>
          </p:nvSpPr>
          <p:spPr>
            <a:xfrm>
              <a:off x="7298787" y="1772733"/>
              <a:ext cx="914400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39" name="Rectangle 48"/>
            <p:cNvSpPr/>
            <p:nvPr/>
          </p:nvSpPr>
          <p:spPr>
            <a:xfrm>
              <a:off x="7298787" y="2687133"/>
              <a:ext cx="914400" cy="914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0" name="Rectangle 49"/>
            <p:cNvSpPr/>
            <p:nvPr/>
          </p:nvSpPr>
          <p:spPr>
            <a:xfrm>
              <a:off x="7298787" y="3601533"/>
              <a:ext cx="914400" cy="914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1" name="Rectangle 50"/>
            <p:cNvSpPr/>
            <p:nvPr/>
          </p:nvSpPr>
          <p:spPr>
            <a:xfrm>
              <a:off x="7298787" y="4515933"/>
              <a:ext cx="914400" cy="914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2" name="Rectangle 51"/>
            <p:cNvSpPr/>
            <p:nvPr/>
          </p:nvSpPr>
          <p:spPr>
            <a:xfrm>
              <a:off x="7298787" y="5430333"/>
              <a:ext cx="914400" cy="914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3" name="Rectangle 52"/>
            <p:cNvSpPr/>
            <p:nvPr/>
          </p:nvSpPr>
          <p:spPr>
            <a:xfrm>
              <a:off x="7298787" y="858333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</p:grpSp>
      <p:grpSp>
        <p:nvGrpSpPr>
          <p:cNvPr id="44" name="Group 53"/>
          <p:cNvGrpSpPr/>
          <p:nvPr/>
        </p:nvGrpSpPr>
        <p:grpSpPr>
          <a:xfrm>
            <a:off x="7671561" y="1385209"/>
            <a:ext cx="264680" cy="2347951"/>
            <a:chOff x="7298787" y="858333"/>
            <a:chExt cx="914400" cy="5486400"/>
          </a:xfrm>
        </p:grpSpPr>
        <p:sp>
          <p:nvSpPr>
            <p:cNvPr id="45" name="Rectangle 54"/>
            <p:cNvSpPr/>
            <p:nvPr/>
          </p:nvSpPr>
          <p:spPr>
            <a:xfrm>
              <a:off x="7298787" y="1772733"/>
              <a:ext cx="914400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6" name="Rectangle 55"/>
            <p:cNvSpPr/>
            <p:nvPr/>
          </p:nvSpPr>
          <p:spPr>
            <a:xfrm>
              <a:off x="7298787" y="2687133"/>
              <a:ext cx="914400" cy="9143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7" name="Rectangle 56"/>
            <p:cNvSpPr/>
            <p:nvPr/>
          </p:nvSpPr>
          <p:spPr>
            <a:xfrm>
              <a:off x="7298787" y="3601533"/>
              <a:ext cx="914400" cy="914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" name="Rectangle 57"/>
            <p:cNvSpPr/>
            <p:nvPr/>
          </p:nvSpPr>
          <p:spPr>
            <a:xfrm>
              <a:off x="7298787" y="4515933"/>
              <a:ext cx="914400" cy="914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" name="Rectangle 58"/>
            <p:cNvSpPr/>
            <p:nvPr/>
          </p:nvSpPr>
          <p:spPr>
            <a:xfrm>
              <a:off x="7298787" y="5430333"/>
              <a:ext cx="914400" cy="914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0" name="Rectangle 59"/>
            <p:cNvSpPr/>
            <p:nvPr/>
          </p:nvSpPr>
          <p:spPr>
            <a:xfrm>
              <a:off x="7298787" y="858333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</p:grpSp>
      <p:grpSp>
        <p:nvGrpSpPr>
          <p:cNvPr id="58" name="Group 67"/>
          <p:cNvGrpSpPr/>
          <p:nvPr/>
        </p:nvGrpSpPr>
        <p:grpSpPr>
          <a:xfrm>
            <a:off x="4249544" y="1385209"/>
            <a:ext cx="264680" cy="2347951"/>
            <a:chOff x="7298787" y="858333"/>
            <a:chExt cx="914400" cy="5486400"/>
          </a:xfrm>
        </p:grpSpPr>
        <p:sp>
          <p:nvSpPr>
            <p:cNvPr id="59" name="Rectangle 68"/>
            <p:cNvSpPr/>
            <p:nvPr/>
          </p:nvSpPr>
          <p:spPr>
            <a:xfrm>
              <a:off x="7298787" y="1772733"/>
              <a:ext cx="914400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0" name="Rectangle 69"/>
            <p:cNvSpPr/>
            <p:nvPr/>
          </p:nvSpPr>
          <p:spPr>
            <a:xfrm>
              <a:off x="7298787" y="2687133"/>
              <a:ext cx="914400" cy="914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1" name="Rectangle 70"/>
            <p:cNvSpPr/>
            <p:nvPr/>
          </p:nvSpPr>
          <p:spPr>
            <a:xfrm>
              <a:off x="7298787" y="3601533"/>
              <a:ext cx="914400" cy="914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2" name="Rectangle 71"/>
            <p:cNvSpPr/>
            <p:nvPr/>
          </p:nvSpPr>
          <p:spPr>
            <a:xfrm>
              <a:off x="7298787" y="4515933"/>
              <a:ext cx="914400" cy="914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3" name="Rectangle 72"/>
            <p:cNvSpPr/>
            <p:nvPr/>
          </p:nvSpPr>
          <p:spPr>
            <a:xfrm>
              <a:off x="7298787" y="5430333"/>
              <a:ext cx="914400" cy="914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4" name="Rectangle 73"/>
            <p:cNvSpPr/>
            <p:nvPr/>
          </p:nvSpPr>
          <p:spPr>
            <a:xfrm>
              <a:off x="7298787" y="858333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65" name="Rectangle 80"/>
          <p:cNvSpPr/>
          <p:nvPr/>
        </p:nvSpPr>
        <p:spPr>
          <a:xfrm>
            <a:off x="1251820" y="2177297"/>
            <a:ext cx="2753403" cy="41549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" b="1" dirty="0" smtClean="0">
                <a:solidFill>
                  <a:srgbClr val="15A1C8">
                    <a:lumMod val="20000"/>
                    <a:lumOff val="80000"/>
                  </a:srgbClr>
                </a:solidFill>
              </a:rPr>
              <a:t>INFRASTRUCTURE AGENCY</a:t>
            </a:r>
          </a:p>
          <a:p>
            <a:pPr algn="ctr">
              <a:defRPr/>
            </a:pPr>
            <a:endParaRPr lang="sl-SI" sz="500" b="1" dirty="0">
              <a:solidFill>
                <a:srgbClr val="5C5C5C"/>
              </a:solidFill>
            </a:endParaRPr>
          </a:p>
        </p:txBody>
      </p:sp>
      <p:sp>
        <p:nvSpPr>
          <p:cNvPr id="66" name="Rectangle 82"/>
          <p:cNvSpPr/>
          <p:nvPr/>
        </p:nvSpPr>
        <p:spPr>
          <a:xfrm>
            <a:off x="1245744" y="4313437"/>
            <a:ext cx="2753403" cy="60016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" b="1" dirty="0" smtClean="0">
                <a:solidFill>
                  <a:srgbClr val="15A1C8">
                    <a:lumMod val="20000"/>
                    <a:lumOff val="80000"/>
                  </a:srgbClr>
                </a:solidFill>
              </a:rPr>
              <a:t>TRANSPORT DIRECTORATE</a:t>
            </a:r>
          </a:p>
          <a:p>
            <a:pPr algn="ctr">
              <a:defRPr/>
            </a:pPr>
            <a:endParaRPr lang="en-GB" sz="500" b="1" dirty="0" smtClean="0">
              <a:solidFill>
                <a:srgbClr val="5C5C5C"/>
              </a:solidFill>
            </a:endParaRPr>
          </a:p>
          <a:p>
            <a:pPr algn="ctr">
              <a:defRPr/>
            </a:pPr>
            <a:r>
              <a:rPr lang="en-GB" sz="1200" b="1" dirty="0" smtClean="0">
                <a:solidFill>
                  <a:srgbClr val="5C5C5C"/>
                </a:solidFill>
              </a:rPr>
              <a:t>Sector for Railways</a:t>
            </a:r>
            <a:endParaRPr lang="en-GB" sz="1200" b="1" dirty="0">
              <a:solidFill>
                <a:srgbClr val="5C5C5C"/>
              </a:solidFill>
            </a:endParaRPr>
          </a:p>
        </p:txBody>
      </p:sp>
      <p:sp>
        <p:nvSpPr>
          <p:cNvPr id="67" name="Pravokotnik 66"/>
          <p:cNvSpPr/>
          <p:nvPr/>
        </p:nvSpPr>
        <p:spPr>
          <a:xfrm>
            <a:off x="1254365" y="2731582"/>
            <a:ext cx="2753403" cy="146193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" b="1" dirty="0">
                <a:solidFill>
                  <a:srgbClr val="15A1C8">
                    <a:lumMod val="20000"/>
                    <a:lumOff val="80000"/>
                  </a:srgbClr>
                </a:solidFill>
              </a:rPr>
              <a:t>Transport, Energy and Spatial Planning Inspectorate of the Republic of Slovenia</a:t>
            </a:r>
            <a:r>
              <a:rPr lang="sl-SI" sz="1600" b="1" dirty="0">
                <a:solidFill>
                  <a:srgbClr val="15A1C8">
                    <a:lumMod val="20000"/>
                    <a:lumOff val="80000"/>
                  </a:srgbClr>
                </a:solidFill>
              </a:rPr>
              <a:t> (IRSPEP</a:t>
            </a:r>
            <a:r>
              <a:rPr lang="sl-SI" sz="1400" b="1" dirty="0" smtClean="0">
                <a:solidFill>
                  <a:srgbClr val="15A1C8">
                    <a:lumMod val="20000"/>
                    <a:lumOff val="80000"/>
                  </a:srgbClr>
                </a:solidFill>
              </a:rPr>
              <a:t>)</a:t>
            </a:r>
          </a:p>
          <a:p>
            <a:pPr algn="ctr">
              <a:defRPr/>
            </a:pPr>
            <a:endParaRPr lang="en-GB" sz="500" b="1" dirty="0">
              <a:solidFill>
                <a:srgbClr val="15A1C8">
                  <a:lumMod val="40000"/>
                  <a:lumOff val="60000"/>
                </a:srgbClr>
              </a:solidFill>
            </a:endParaRPr>
          </a:p>
          <a:p>
            <a:pPr algn="ctr">
              <a:defRPr/>
            </a:pPr>
            <a:r>
              <a:rPr lang="en-GB" sz="1200" b="1" dirty="0">
                <a:solidFill>
                  <a:srgbClr val="5C5C5C"/>
                </a:solidFill>
              </a:rPr>
              <a:t>Road Transport, Rail Transport, Cableways and Ski Slope Inspection Service</a:t>
            </a:r>
          </a:p>
        </p:txBody>
      </p:sp>
      <p:sp>
        <p:nvSpPr>
          <p:cNvPr id="68" name="TextBox 14"/>
          <p:cNvSpPr txBox="1">
            <a:spLocks noChangeArrowheads="1"/>
          </p:cNvSpPr>
          <p:nvPr/>
        </p:nvSpPr>
        <p:spPr bwMode="auto">
          <a:xfrm>
            <a:off x="1029688" y="5157192"/>
            <a:ext cx="3266112" cy="133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050" b="1" dirty="0">
                <a:cs typeface="+mn-cs"/>
              </a:rPr>
              <a:t>Ministry of Infrastructure </a:t>
            </a:r>
            <a:endParaRPr lang="sl-SI" sz="1050" b="1" dirty="0">
              <a:cs typeface="+mn-cs"/>
            </a:endParaRPr>
          </a:p>
          <a:p>
            <a:pPr>
              <a:defRPr/>
            </a:pPr>
            <a:r>
              <a:rPr lang="en-GB" sz="1050" dirty="0">
                <a:cs typeface="+mn-cs"/>
              </a:rPr>
              <a:t>Infrastructure Development and Investment</a:t>
            </a:r>
          </a:p>
          <a:p>
            <a:pPr>
              <a:defRPr/>
            </a:pPr>
            <a:r>
              <a:rPr lang="en-GB" sz="1050" dirty="0">
                <a:cs typeface="+mn-cs"/>
              </a:rPr>
              <a:t>Transport policy of the Republic of Slovenia</a:t>
            </a:r>
          </a:p>
          <a:p>
            <a:pPr>
              <a:defRPr/>
            </a:pPr>
            <a:r>
              <a:rPr lang="en-GB" sz="1050" dirty="0">
                <a:cs typeface="+mn-cs"/>
              </a:rPr>
              <a:t>Transport legislation</a:t>
            </a:r>
          </a:p>
          <a:p>
            <a:pPr>
              <a:defRPr/>
            </a:pPr>
            <a:endParaRPr lang="en-GB" sz="700" dirty="0">
              <a:cs typeface="+mn-cs"/>
            </a:endParaRPr>
          </a:p>
          <a:p>
            <a:pPr>
              <a:defRPr/>
            </a:pPr>
            <a:r>
              <a:rPr lang="en-GB" sz="1050" b="1" dirty="0">
                <a:cs typeface="+mn-cs"/>
              </a:rPr>
              <a:t>I</a:t>
            </a:r>
            <a:r>
              <a:rPr lang="sl-SI" sz="1050" b="1" dirty="0">
                <a:cs typeface="+mn-cs"/>
              </a:rPr>
              <a:t>RS</a:t>
            </a:r>
            <a:r>
              <a:rPr lang="en-GB" sz="1050" b="1" dirty="0">
                <a:cs typeface="+mn-cs"/>
              </a:rPr>
              <a:t>PEP</a:t>
            </a:r>
          </a:p>
          <a:p>
            <a:pPr>
              <a:defRPr/>
            </a:pPr>
            <a:r>
              <a:rPr lang="en-GB" sz="1050" dirty="0">
                <a:cs typeface="+mn-cs"/>
              </a:rPr>
              <a:t>Supervision and inspection of the railway </a:t>
            </a:r>
          </a:p>
          <a:p>
            <a:pPr>
              <a:defRPr/>
            </a:pPr>
            <a:r>
              <a:rPr lang="en-GB" sz="1050" dirty="0">
                <a:cs typeface="+mn-cs"/>
              </a:rPr>
              <a:t>system</a:t>
            </a:r>
          </a:p>
        </p:txBody>
      </p:sp>
      <p:sp>
        <p:nvSpPr>
          <p:cNvPr id="69" name="Pravokotnik 68"/>
          <p:cNvSpPr/>
          <p:nvPr/>
        </p:nvSpPr>
        <p:spPr>
          <a:xfrm>
            <a:off x="4511824" y="4421639"/>
            <a:ext cx="3174020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050" b="1" dirty="0" smtClean="0"/>
              <a:t>AKOS – Regulatory body</a:t>
            </a:r>
          </a:p>
          <a:p>
            <a:pPr>
              <a:defRPr/>
            </a:pPr>
            <a:r>
              <a:rPr lang="en-GB" sz="1050" dirty="0" smtClean="0"/>
              <a:t>Decision-making in administrative matters, monitoring of competition on the market of rail passenger and freight services</a:t>
            </a:r>
          </a:p>
          <a:p>
            <a:pPr>
              <a:defRPr/>
            </a:pPr>
            <a:r>
              <a:rPr lang="en-GB" sz="1050" b="1" dirty="0" smtClean="0"/>
              <a:t>AŽP</a:t>
            </a:r>
          </a:p>
          <a:p>
            <a:pPr>
              <a:defRPr/>
            </a:pPr>
            <a:r>
              <a:rPr lang="en-GB" sz="1050" dirty="0" smtClean="0"/>
              <a:t>Safety, certification, assessing and licensing authority</a:t>
            </a:r>
          </a:p>
          <a:p>
            <a:pPr>
              <a:defRPr/>
            </a:pPr>
            <a:r>
              <a:rPr lang="en-GB" sz="1050" dirty="0" smtClean="0"/>
              <a:t>Allocation authority</a:t>
            </a:r>
          </a:p>
          <a:p>
            <a:pPr>
              <a:defRPr/>
            </a:pPr>
            <a:r>
              <a:rPr lang="en-GB" sz="1050" dirty="0" smtClean="0"/>
              <a:t>Authority for infrastructure charging</a:t>
            </a:r>
          </a:p>
          <a:p>
            <a:pPr>
              <a:defRPr/>
            </a:pPr>
            <a:r>
              <a:rPr lang="en-GB" sz="1050" b="1" dirty="0" smtClean="0"/>
              <a:t>DRI</a:t>
            </a:r>
          </a:p>
          <a:p>
            <a:pPr>
              <a:defRPr/>
            </a:pPr>
            <a:r>
              <a:rPr lang="en-GB" sz="1050" dirty="0" smtClean="0"/>
              <a:t>Consultancy and engineering services in rail infrastructure, supervision of track (re)construction works, procedures relating to land acquisition in construction of new rail lines</a:t>
            </a:r>
            <a:endParaRPr lang="en-GB" sz="1050" dirty="0"/>
          </a:p>
        </p:txBody>
      </p:sp>
      <p:sp>
        <p:nvSpPr>
          <p:cNvPr id="70" name="TextBox 14"/>
          <p:cNvSpPr txBox="1">
            <a:spLocks noChangeArrowheads="1"/>
          </p:cNvSpPr>
          <p:nvPr/>
        </p:nvSpPr>
        <p:spPr bwMode="auto">
          <a:xfrm>
            <a:off x="9696400" y="4532431"/>
            <a:ext cx="1453205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sl-SI" sz="1050" b="1" dirty="0" smtClean="0"/>
          </a:p>
          <a:p>
            <a:pPr>
              <a:defRPr/>
            </a:pPr>
            <a:r>
              <a:rPr lang="en-GB" sz="1050" b="1" dirty="0" smtClean="0"/>
              <a:t>SŽ-Infrastructure</a:t>
            </a:r>
          </a:p>
          <a:p>
            <a:pPr>
              <a:defRPr/>
            </a:pPr>
            <a:r>
              <a:rPr lang="en-GB" sz="1050" dirty="0" smtClean="0"/>
              <a:t>Management of </a:t>
            </a:r>
            <a:r>
              <a:rPr lang="en-GB" sz="1050" dirty="0"/>
              <a:t>public </a:t>
            </a:r>
            <a:r>
              <a:rPr lang="en-GB" sz="1050" dirty="0" smtClean="0"/>
              <a:t>rail </a:t>
            </a:r>
            <a:r>
              <a:rPr lang="en-GB" sz="1050" dirty="0"/>
              <a:t>infrastructure </a:t>
            </a:r>
            <a:r>
              <a:rPr lang="sl-SI" sz="1050" dirty="0" smtClean="0"/>
              <a:t>i</a:t>
            </a:r>
            <a:r>
              <a:rPr lang="en-GB" sz="1050" dirty="0" smtClean="0"/>
              <a:t>n Slovenia</a:t>
            </a:r>
            <a:endParaRPr lang="en-GB" sz="105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050" dirty="0" smtClean="0">
                <a:cs typeface="Times New Roman" pitchFamily="18" charset="0"/>
              </a:rPr>
              <a:t>Rail </a:t>
            </a:r>
            <a:r>
              <a:rPr lang="en-GB" sz="1050" dirty="0">
                <a:cs typeface="Times New Roman" pitchFamily="18" charset="0"/>
              </a:rPr>
              <a:t>infrastructure management and maintenance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050" dirty="0" smtClean="0">
                <a:cs typeface="Times New Roman" pitchFamily="18" charset="0"/>
              </a:rPr>
              <a:t>Rail </a:t>
            </a:r>
            <a:r>
              <a:rPr lang="en-GB" sz="1050" dirty="0">
                <a:cs typeface="Times New Roman" pitchFamily="18" charset="0"/>
              </a:rPr>
              <a:t>traffic operation</a:t>
            </a:r>
          </a:p>
        </p:txBody>
      </p:sp>
      <p:sp>
        <p:nvSpPr>
          <p:cNvPr id="71" name="Pravokotnik 70"/>
          <p:cNvSpPr/>
          <p:nvPr/>
        </p:nvSpPr>
        <p:spPr>
          <a:xfrm>
            <a:off x="7936240" y="4546719"/>
            <a:ext cx="190417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sl-SI" sz="1050" b="1" dirty="0" smtClean="0">
              <a:cs typeface="+mn-cs"/>
            </a:endParaRPr>
          </a:p>
          <a:p>
            <a:pPr>
              <a:defRPr/>
            </a:pPr>
            <a:r>
              <a:rPr lang="en-GB" sz="1050" b="1" dirty="0" smtClean="0">
                <a:cs typeface="+mn-cs"/>
              </a:rPr>
              <a:t>SŽ-Passenger</a:t>
            </a:r>
          </a:p>
          <a:p>
            <a:pPr>
              <a:defRPr/>
            </a:pPr>
            <a:r>
              <a:rPr lang="sl-SI" sz="1050" dirty="0" smtClean="0">
                <a:cs typeface="+mn-cs"/>
              </a:rPr>
              <a:t>Operator </a:t>
            </a:r>
            <a:r>
              <a:rPr lang="en-GB" sz="1050" dirty="0" smtClean="0">
                <a:cs typeface="+mn-cs"/>
              </a:rPr>
              <a:t>of </a:t>
            </a:r>
            <a:r>
              <a:rPr lang="en-GB" sz="1050" dirty="0">
                <a:cs typeface="+mn-cs"/>
              </a:rPr>
              <a:t>public service obligations (</a:t>
            </a:r>
            <a:r>
              <a:rPr lang="en-GB" sz="1050" dirty="0" smtClean="0">
                <a:cs typeface="+mn-cs"/>
              </a:rPr>
              <a:t>PSO</a:t>
            </a:r>
            <a:r>
              <a:rPr lang="sl-SI" sz="1050" dirty="0" smtClean="0">
                <a:cs typeface="+mn-cs"/>
              </a:rPr>
              <a:t>s</a:t>
            </a:r>
            <a:r>
              <a:rPr lang="en-GB" sz="1050" dirty="0" smtClean="0">
                <a:cs typeface="+mn-cs"/>
              </a:rPr>
              <a:t>) </a:t>
            </a:r>
            <a:r>
              <a:rPr lang="en-GB" sz="1050" dirty="0">
                <a:cs typeface="+mn-cs"/>
              </a:rPr>
              <a:t>in rail passenger transport</a:t>
            </a:r>
          </a:p>
          <a:p>
            <a:pPr>
              <a:defRPr/>
            </a:pPr>
            <a:endParaRPr lang="sl-SI" sz="1050" dirty="0">
              <a:cs typeface="+mn-cs"/>
            </a:endParaRPr>
          </a:p>
          <a:p>
            <a:pPr>
              <a:defRPr/>
            </a:pPr>
            <a:r>
              <a:rPr lang="sl-SI" sz="1050" b="1" dirty="0">
                <a:cs typeface="+mn-cs"/>
              </a:rPr>
              <a:t>SŽ-Cargo</a:t>
            </a:r>
          </a:p>
          <a:p>
            <a:pPr>
              <a:defRPr/>
            </a:pPr>
            <a:r>
              <a:rPr lang="en-GB" sz="1050" dirty="0">
                <a:cs typeface="+mn-cs"/>
              </a:rPr>
              <a:t>National </a:t>
            </a:r>
            <a:r>
              <a:rPr lang="en-GB" sz="1050" dirty="0" smtClean="0">
                <a:cs typeface="+mn-cs"/>
              </a:rPr>
              <a:t>rail freight operator</a:t>
            </a:r>
            <a:endParaRPr lang="en-GB" sz="1050" dirty="0">
              <a:cs typeface="+mn-cs"/>
            </a:endParaRPr>
          </a:p>
          <a:p>
            <a:pPr>
              <a:defRPr/>
            </a:pPr>
            <a:endParaRPr lang="sl-SI" sz="1050" b="1" dirty="0">
              <a:cs typeface="+mn-cs"/>
            </a:endParaRPr>
          </a:p>
          <a:p>
            <a:pPr>
              <a:defRPr/>
            </a:pPr>
            <a:endParaRPr lang="en-US" sz="1050" i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44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/>
          <p:cNvSpPr>
            <a:spLocks noGrp="1"/>
          </p:cNvSpPr>
          <p:nvPr>
            <p:ph type="title"/>
          </p:nvPr>
        </p:nvSpPr>
        <p:spPr>
          <a:xfrm>
            <a:off x="821266" y="1371601"/>
            <a:ext cx="10610851" cy="792163"/>
          </a:xfrm>
        </p:spPr>
        <p:txBody>
          <a:bodyPr>
            <a:normAutofit/>
          </a:bodyPr>
          <a:lstStyle/>
          <a:p>
            <a:pPr algn="ctr"/>
            <a:r>
              <a:rPr lang="sl-SI" altLang="sl-SI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Huge</a:t>
            </a:r>
            <a:r>
              <a:rPr lang="sl-SI" altLang="sl-SI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altLang="sl-SI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Rail</a:t>
            </a:r>
            <a:r>
              <a:rPr lang="sl-SI" altLang="sl-SI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altLang="sl-SI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Investments</a:t>
            </a:r>
            <a:r>
              <a:rPr lang="sl-SI" altLang="sl-SI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 SEE </a:t>
            </a:r>
            <a:r>
              <a:rPr lang="sl-SI" altLang="sl-SI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sl-SI" altLang="sl-SI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l-SI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needed </a:t>
            </a:r>
            <a:br>
              <a:rPr lang="en-US" altLang="sl-SI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sl-SI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sl-SI" altLang="sl-SI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One </a:t>
            </a:r>
            <a:r>
              <a:rPr lang="sl-SI" altLang="sl-SI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</a:t>
            </a:r>
            <a:r>
              <a:rPr lang="sl-SI" altLang="sl-SI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l-SI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“Future </a:t>
            </a:r>
            <a:r>
              <a:rPr lang="sl-SI" altLang="sl-SI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sl-SI" altLang="sl-SI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altLang="sl-SI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Railway</a:t>
            </a:r>
            <a:r>
              <a:rPr lang="sl-SI" altLang="sl-SI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l-SI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System”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294967295"/>
          </p:nvPr>
        </p:nvSpPr>
        <p:spPr>
          <a:xfrm>
            <a:off x="11552935" y="6379404"/>
            <a:ext cx="434380" cy="387433"/>
          </a:xfrm>
        </p:spPr>
        <p:txBody>
          <a:bodyPr/>
          <a:lstStyle/>
          <a:p>
            <a:pPr>
              <a:defRPr/>
            </a:pPr>
            <a:fld id="{2819C9BD-19EE-42E1-A96A-386F40DD043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737124"/>
              </p:ext>
            </p:extLst>
          </p:nvPr>
        </p:nvGraphicFramePr>
        <p:xfrm>
          <a:off x="734484" y="858839"/>
          <a:ext cx="10778067" cy="396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8067"/>
              </a:tblGrid>
              <a:tr h="3698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CHALLENGE  2050</a:t>
                      </a:r>
                      <a:endParaRPr lang="sl-SI" altLang="sl-SI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8" marR="121908" marT="45603" marB="4560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08" y="2803405"/>
            <a:ext cx="5456767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TextBox 1"/>
          <p:cNvSpPr txBox="1">
            <a:spLocks noChangeArrowheads="1"/>
          </p:cNvSpPr>
          <p:nvPr/>
        </p:nvSpPr>
        <p:spPr bwMode="auto">
          <a:xfrm>
            <a:off x="930975" y="2243019"/>
            <a:ext cx="3934884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sl-SI" altLang="sl-SI" dirty="0"/>
              <a:t>EU TEN – T </a:t>
            </a:r>
            <a:r>
              <a:rPr lang="sl-SI" altLang="sl-SI" dirty="0" err="1"/>
              <a:t>Corridors</a:t>
            </a:r>
            <a:endParaRPr lang="sl-SI" altLang="sl-SI" dirty="0"/>
          </a:p>
        </p:txBody>
      </p:sp>
      <p:pic>
        <p:nvPicPr>
          <p:cNvPr id="3085" name="Picture 2" descr="helsinki koridorj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542" y="2803405"/>
            <a:ext cx="5594351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TextBox 3"/>
          <p:cNvSpPr txBox="1">
            <a:spLocks noChangeArrowheads="1"/>
          </p:cNvSpPr>
          <p:nvPr/>
        </p:nvSpPr>
        <p:spPr bwMode="auto">
          <a:xfrm>
            <a:off x="7084125" y="2225555"/>
            <a:ext cx="390101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sl-SI" altLang="sl-SI" dirty="0"/>
              <a:t>Pan </a:t>
            </a:r>
            <a:r>
              <a:rPr lang="sl-SI" altLang="sl-SI" dirty="0" err="1" smtClean="0"/>
              <a:t>European</a:t>
            </a:r>
            <a:r>
              <a:rPr lang="sl-SI" altLang="sl-SI" dirty="0" smtClean="0"/>
              <a:t> </a:t>
            </a:r>
            <a:r>
              <a:rPr lang="sl-SI" altLang="sl-SI" dirty="0" err="1"/>
              <a:t>Corridors</a:t>
            </a:r>
            <a:r>
              <a:rPr lang="sl-SI" altLang="sl-SI" dirty="0"/>
              <a:t>  </a:t>
            </a:r>
          </a:p>
        </p:txBody>
      </p:sp>
      <p:sp>
        <p:nvSpPr>
          <p:cNvPr id="3087" name="TextBox 4"/>
          <p:cNvSpPr txBox="1">
            <a:spLocks noChangeArrowheads="1"/>
          </p:cNvSpPr>
          <p:nvPr/>
        </p:nvSpPr>
        <p:spPr bwMode="auto">
          <a:xfrm>
            <a:off x="6271324" y="5803136"/>
            <a:ext cx="5420784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sl-SI" altLang="sl-SI" dirty="0" err="1"/>
              <a:t>Extension</a:t>
            </a:r>
            <a:r>
              <a:rPr lang="sl-SI" altLang="sl-SI" dirty="0"/>
              <a:t> </a:t>
            </a:r>
            <a:r>
              <a:rPr lang="sl-SI" altLang="sl-SI" dirty="0" err="1"/>
              <a:t>of</a:t>
            </a:r>
            <a:r>
              <a:rPr lang="sl-SI" altLang="sl-SI" dirty="0"/>
              <a:t> </a:t>
            </a:r>
            <a:r>
              <a:rPr lang="sl-SI" altLang="sl-SI" dirty="0" err="1"/>
              <a:t>the</a:t>
            </a:r>
            <a:r>
              <a:rPr lang="sl-SI" altLang="sl-SI" dirty="0"/>
              <a:t> </a:t>
            </a:r>
            <a:r>
              <a:rPr lang="sl-SI" altLang="sl-SI" dirty="0" err="1"/>
              <a:t>main</a:t>
            </a:r>
            <a:r>
              <a:rPr lang="sl-SI" altLang="sl-SI" dirty="0"/>
              <a:t> EU TEN –T </a:t>
            </a:r>
            <a:r>
              <a:rPr lang="sl-SI" altLang="sl-SI" dirty="0" err="1"/>
              <a:t>Railway</a:t>
            </a:r>
            <a:r>
              <a:rPr lang="sl-SI" altLang="sl-SI" dirty="0"/>
              <a:t> </a:t>
            </a:r>
            <a:r>
              <a:rPr lang="sl-SI" altLang="sl-SI" dirty="0" err="1"/>
              <a:t>Corridors</a:t>
            </a:r>
            <a:r>
              <a:rPr lang="sl-SI" altLang="sl-SI" dirty="0"/>
              <a:t> to SEE  </a:t>
            </a:r>
          </a:p>
        </p:txBody>
      </p:sp>
      <p:sp>
        <p:nvSpPr>
          <p:cNvPr id="3088" name="TextBox 10"/>
          <p:cNvSpPr txBox="1">
            <a:spLocks noChangeArrowheads="1"/>
          </p:cNvSpPr>
          <p:nvPr/>
        </p:nvSpPr>
        <p:spPr bwMode="auto">
          <a:xfrm>
            <a:off x="1001184" y="5942042"/>
            <a:ext cx="34996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sl-SI" dirty="0"/>
              <a:t>NB: South Eastern Europe – Blank!</a:t>
            </a:r>
            <a:endParaRPr lang="fr-FR" altLang="sl-SI" dirty="0"/>
          </a:p>
        </p:txBody>
      </p:sp>
      <p:pic>
        <p:nvPicPr>
          <p:cNvPr id="14" name="Picture 6" descr="PNG - 24.2 ko - next pict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7558" y="181746"/>
            <a:ext cx="1800724" cy="643831"/>
          </a:xfrm>
          <a:prstGeom prst="rect">
            <a:avLst/>
          </a:prstGeom>
          <a:noFill/>
        </p:spPr>
      </p:pic>
      <p:pic>
        <p:nvPicPr>
          <p:cNvPr id="15" name="Picture 4" descr="p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251520"/>
            <a:ext cx="5181601" cy="50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783" y="253313"/>
            <a:ext cx="1586768" cy="44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Predmet 16"/>
          <p:cNvGraphicFramePr>
            <a:graphicFrameLocks noChangeAspect="1"/>
          </p:cNvGraphicFramePr>
          <p:nvPr>
            <p:extLst/>
          </p:nvPr>
        </p:nvGraphicFramePr>
        <p:xfrm>
          <a:off x="192088" y="6475413"/>
          <a:ext cx="20986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" name="CorelDRAW" r:id="rId8" imgW="2721859" imgH="309394" progId="">
                  <p:embed/>
                </p:oleObj>
              </mc:Choice>
              <mc:Fallback>
                <p:oleObj name="CorelDRAW" r:id="rId8" imgW="2721859" imgH="30939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6475413"/>
                        <a:ext cx="2098675" cy="24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99"/>
          <p:cNvCxnSpPr/>
          <p:nvPr/>
        </p:nvCxnSpPr>
        <p:spPr>
          <a:xfrm flipV="1">
            <a:off x="2495600" y="6573121"/>
            <a:ext cx="8968157" cy="242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28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številke diapozitiva 5"/>
          <p:cNvSpPr>
            <a:spLocks noGrp="1"/>
          </p:cNvSpPr>
          <p:nvPr>
            <p:ph type="sldNum" sz="quarter" idx="4294967295"/>
          </p:nvPr>
        </p:nvSpPr>
        <p:spPr>
          <a:xfrm>
            <a:off x="11552935" y="6379404"/>
            <a:ext cx="434380" cy="387433"/>
          </a:xfrm>
        </p:spPr>
        <p:txBody>
          <a:bodyPr/>
          <a:lstStyle/>
          <a:p>
            <a:pPr>
              <a:defRPr/>
            </a:pPr>
            <a:fld id="{C6DBDD71-2C76-4B79-96D1-5DCD60D634B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174215"/>
              </p:ext>
            </p:extLst>
          </p:nvPr>
        </p:nvGraphicFramePr>
        <p:xfrm>
          <a:off x="379942" y="737019"/>
          <a:ext cx="11110383" cy="396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0383"/>
              </a:tblGrid>
              <a:tr h="3698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000" b="1" dirty="0" smtClean="0">
                          <a:solidFill>
                            <a:schemeClr val="tx1"/>
                          </a:solidFill>
                        </a:rPr>
                        <a:t>SEESARI - </a:t>
                      </a:r>
                      <a:r>
                        <a:rPr lang="sl-SI" sz="2000" b="1" dirty="0" err="1" smtClean="0">
                          <a:solidFill>
                            <a:schemeClr val="tx1"/>
                          </a:solidFill>
                        </a:rPr>
                        <a:t>South</a:t>
                      </a:r>
                      <a:r>
                        <a:rPr lang="sl-SI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000" b="1" dirty="0" err="1" smtClean="0">
                          <a:solidFill>
                            <a:schemeClr val="tx1"/>
                          </a:solidFill>
                        </a:rPr>
                        <a:t>East</a:t>
                      </a:r>
                      <a:r>
                        <a:rPr lang="sl-SI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000" b="1" dirty="0" err="1" smtClean="0">
                          <a:solidFill>
                            <a:schemeClr val="tx1"/>
                          </a:solidFill>
                        </a:rPr>
                        <a:t>Europe</a:t>
                      </a:r>
                      <a:r>
                        <a:rPr lang="sl-SI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000" b="1" dirty="0" err="1" smtClean="0">
                          <a:solidFill>
                            <a:schemeClr val="tx1"/>
                          </a:solidFill>
                        </a:rPr>
                        <a:t>Alliance</a:t>
                      </a:r>
                      <a:r>
                        <a:rPr lang="sl-SI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000" b="1" dirty="0" err="1" smtClean="0">
                          <a:solidFill>
                            <a:schemeClr val="tx1"/>
                          </a:solidFill>
                        </a:rPr>
                        <a:t>for</a:t>
                      </a:r>
                      <a:r>
                        <a:rPr lang="sl-SI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000" b="1" dirty="0" err="1" smtClean="0">
                          <a:solidFill>
                            <a:schemeClr val="tx1"/>
                          </a:solidFill>
                        </a:rPr>
                        <a:t>Railway</a:t>
                      </a:r>
                      <a:r>
                        <a:rPr lang="sl-SI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000" b="1" dirty="0" err="1" smtClean="0">
                          <a:solidFill>
                            <a:schemeClr val="tx1"/>
                          </a:solidFill>
                        </a:rPr>
                        <a:t>Innovation</a:t>
                      </a:r>
                      <a:endParaRPr lang="sl-SI" altLang="sl-SI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12" marR="121912" marT="45603" marB="4560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30" name="Rectangle 2"/>
          <p:cNvSpPr>
            <a:spLocks noChangeArrowheads="1"/>
          </p:cNvSpPr>
          <p:nvPr/>
        </p:nvSpPr>
        <p:spPr bwMode="auto">
          <a:xfrm>
            <a:off x="241300" y="1240677"/>
            <a:ext cx="11387667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/>
            <a:r>
              <a:rPr lang="sl-SI" altLang="sl-SI" b="1" dirty="0" err="1" smtClean="0"/>
              <a:t>History</a:t>
            </a:r>
            <a:r>
              <a:rPr lang="sl-SI" altLang="sl-SI" b="1" dirty="0" smtClean="0"/>
              <a:t>: </a:t>
            </a:r>
            <a:r>
              <a:rPr lang="sl-SI" altLang="sl-SI" b="1" dirty="0" err="1"/>
              <a:t>p</a:t>
            </a:r>
            <a:r>
              <a:rPr lang="sl-SI" altLang="sl-SI" b="1" dirty="0" err="1" smtClean="0"/>
              <a:t>revious</a:t>
            </a:r>
            <a:r>
              <a:rPr lang="sl-SI" altLang="sl-SI" b="1" dirty="0" smtClean="0"/>
              <a:t> </a:t>
            </a:r>
            <a:r>
              <a:rPr lang="sl-SI" altLang="sl-SI" b="1" dirty="0" err="1" smtClean="0"/>
              <a:t>events</a:t>
            </a:r>
            <a:r>
              <a:rPr lang="en-GB" altLang="sl-SI" b="1" dirty="0" smtClean="0"/>
              <a:t> and presentations:</a:t>
            </a:r>
          </a:p>
          <a:p>
            <a:pPr marL="285750" indent="-285750" algn="just" eaLnBrk="1" hangingPunct="1">
              <a:buFontTx/>
              <a:buChar char="-"/>
            </a:pPr>
            <a:endParaRPr lang="en-GB" altLang="sl-SI" dirty="0" smtClean="0"/>
          </a:p>
          <a:p>
            <a:pPr marL="285750" indent="-285750" algn="just" eaLnBrk="1" hangingPunct="1">
              <a:buFontTx/>
              <a:buChar char="-"/>
            </a:pPr>
            <a:r>
              <a:rPr lang="en-GB" altLang="sl-SI" dirty="0" smtClean="0"/>
              <a:t>presented in Belgrade in October 2014 at </a:t>
            </a:r>
            <a:r>
              <a:rPr lang="sl-SI" altLang="sl-SI" dirty="0" err="1" smtClean="0"/>
              <a:t>the</a:t>
            </a:r>
            <a:r>
              <a:rPr lang="sl-SI" altLang="sl-SI" dirty="0" smtClean="0"/>
              <a:t> </a:t>
            </a:r>
            <a:r>
              <a:rPr lang="en-GB" altLang="sl-SI" dirty="0" smtClean="0"/>
              <a:t>SEE conference in Belgrade</a:t>
            </a:r>
          </a:p>
          <a:p>
            <a:pPr algn="just" eaLnBrk="1" hangingPunct="1"/>
            <a:endParaRPr lang="en-GB" altLang="sl-SI" dirty="0" smtClean="0"/>
          </a:p>
          <a:p>
            <a:pPr marL="285750" indent="-285750" algn="just" eaLnBrk="1" hangingPunct="1">
              <a:buFontTx/>
              <a:buChar char="-"/>
            </a:pPr>
            <a:r>
              <a:rPr lang="en-GB" altLang="sl-SI" dirty="0" smtClean="0"/>
              <a:t>1st preparatory meeting in Ljubljana in April 2015</a:t>
            </a:r>
          </a:p>
          <a:p>
            <a:pPr marL="285750" indent="-285750" algn="just" eaLnBrk="1" hangingPunct="1">
              <a:buFontTx/>
              <a:buChar char="-"/>
            </a:pPr>
            <a:endParaRPr lang="en-GB" altLang="sl-SI" dirty="0" smtClean="0"/>
          </a:p>
          <a:p>
            <a:pPr marL="285750" indent="-285750" algn="just" eaLnBrk="1" hangingPunct="1">
              <a:buFontTx/>
              <a:buChar char="-"/>
            </a:pPr>
            <a:r>
              <a:rPr lang="en-GB" altLang="sl-SI" dirty="0" smtClean="0"/>
              <a:t>2nd preparatory meeting in Belgrade in July 2015</a:t>
            </a:r>
          </a:p>
          <a:p>
            <a:pPr marL="285750" indent="-285750" algn="just" eaLnBrk="1" hangingPunct="1">
              <a:buFontTx/>
              <a:buChar char="-"/>
            </a:pPr>
            <a:endParaRPr lang="en-GB" altLang="sl-SI" dirty="0" smtClean="0"/>
          </a:p>
          <a:p>
            <a:pPr marL="285750" indent="-285750" algn="just" eaLnBrk="1" hangingPunct="1">
              <a:buFontTx/>
              <a:buChar char="-"/>
            </a:pPr>
            <a:r>
              <a:rPr lang="en-GB" altLang="sl-SI" dirty="0" smtClean="0"/>
              <a:t>Presentation at UIC (RICG) in Paris</a:t>
            </a:r>
            <a:r>
              <a:rPr lang="sl-SI" altLang="sl-SI" dirty="0" smtClean="0"/>
              <a:t> in 1st </a:t>
            </a:r>
            <a:r>
              <a:rPr lang="sl-SI" altLang="sl-SI" dirty="0" err="1" smtClean="0"/>
              <a:t>half</a:t>
            </a:r>
            <a:r>
              <a:rPr lang="sl-SI" altLang="sl-SI" dirty="0" smtClean="0"/>
              <a:t> </a:t>
            </a:r>
            <a:r>
              <a:rPr lang="sl-SI" altLang="sl-SI" dirty="0" err="1" smtClean="0"/>
              <a:t>of</a:t>
            </a:r>
            <a:r>
              <a:rPr lang="sl-SI" altLang="sl-SI" dirty="0" smtClean="0"/>
              <a:t> 2015</a:t>
            </a:r>
            <a:endParaRPr lang="en-GB" altLang="sl-SI" dirty="0" smtClean="0"/>
          </a:p>
          <a:p>
            <a:pPr marL="285750" indent="-285750" algn="just" eaLnBrk="1" hangingPunct="1">
              <a:buFontTx/>
              <a:buChar char="-"/>
            </a:pPr>
            <a:endParaRPr lang="en-GB" altLang="sl-SI" dirty="0" smtClean="0"/>
          </a:p>
          <a:p>
            <a:pPr marL="285750" indent="-285750" algn="just" eaLnBrk="1" hangingPunct="1">
              <a:buFontTx/>
              <a:buChar char="-"/>
            </a:pPr>
            <a:r>
              <a:rPr lang="en-GB" altLang="sl-SI" dirty="0" smtClean="0"/>
              <a:t>Presentation at international rail conference (Railway Pro) in Bucharest in October 2015</a:t>
            </a:r>
          </a:p>
          <a:p>
            <a:pPr marL="285750" indent="-285750" algn="just" eaLnBrk="1" hangingPunct="1">
              <a:buFontTx/>
              <a:buChar char="-"/>
            </a:pPr>
            <a:endParaRPr lang="en-GB" altLang="sl-SI" dirty="0" smtClean="0"/>
          </a:p>
          <a:p>
            <a:pPr marL="285750" indent="-285750" algn="just" eaLnBrk="1" hangingPunct="1">
              <a:buFontTx/>
              <a:buChar char="-"/>
            </a:pPr>
            <a:r>
              <a:rPr lang="en-GB" altLang="sl-SI" dirty="0" smtClean="0"/>
              <a:t>Presentation at </a:t>
            </a:r>
            <a:r>
              <a:rPr lang="sl-SI" altLang="sl-SI" dirty="0" smtClean="0"/>
              <a:t>I</a:t>
            </a:r>
            <a:r>
              <a:rPr lang="en-GB" altLang="sl-SI" dirty="0" err="1" smtClean="0"/>
              <a:t>nternational</a:t>
            </a:r>
            <a:r>
              <a:rPr lang="en-GB" altLang="sl-SI" dirty="0" smtClean="0"/>
              <a:t> railway congress in Sarajevo in October 2015</a:t>
            </a:r>
          </a:p>
          <a:p>
            <a:pPr marL="285750" indent="-285750" algn="just" eaLnBrk="1" hangingPunct="1">
              <a:buFontTx/>
              <a:buChar char="-"/>
            </a:pPr>
            <a:endParaRPr lang="en-GB" altLang="sl-SI" dirty="0" smtClean="0"/>
          </a:p>
          <a:p>
            <a:pPr marL="285750" indent="-285750" algn="just" eaLnBrk="1" hangingPunct="1">
              <a:buFontTx/>
              <a:buChar char="-"/>
            </a:pPr>
            <a:r>
              <a:rPr lang="en-GB" altLang="sl-SI" dirty="0" smtClean="0"/>
              <a:t>Presentation at international railway conference in Belgrade (</a:t>
            </a:r>
            <a:r>
              <a:rPr lang="en-GB" dirty="0" smtClean="0"/>
              <a:t>„</a:t>
            </a:r>
            <a:r>
              <a:rPr lang="en-GB" dirty="0" err="1" smtClean="0"/>
              <a:t>Železnička</a:t>
            </a:r>
            <a:r>
              <a:rPr lang="en-GB" dirty="0" smtClean="0"/>
              <a:t> </a:t>
            </a:r>
            <a:r>
              <a:rPr lang="en-GB" dirty="0" err="1" smtClean="0"/>
              <a:t>infrastruktura</a:t>
            </a:r>
            <a:r>
              <a:rPr lang="en-GB" dirty="0" smtClean="0"/>
              <a:t> u </a:t>
            </a:r>
            <a:r>
              <a:rPr lang="en-GB" dirty="0" err="1" smtClean="0"/>
              <a:t>regionu</a:t>
            </a:r>
            <a:r>
              <a:rPr lang="en-GB" dirty="0" smtClean="0"/>
              <a:t>“</a:t>
            </a:r>
            <a:r>
              <a:rPr lang="en-GB" altLang="sl-SI" dirty="0" smtClean="0"/>
              <a:t>) in October 2015</a:t>
            </a:r>
            <a:endParaRPr lang="sl-SI" altLang="sl-SI" dirty="0" smtClean="0"/>
          </a:p>
          <a:p>
            <a:pPr marL="285750" indent="-285750" algn="just" eaLnBrk="1" hangingPunct="1">
              <a:buFontTx/>
              <a:buChar char="-"/>
            </a:pPr>
            <a:endParaRPr lang="sl-SI" altLang="sl-SI" dirty="0" smtClean="0"/>
          </a:p>
          <a:p>
            <a:pPr marL="285750" indent="-285750" algn="just" eaLnBrk="1" hangingPunct="1">
              <a:buFontTx/>
              <a:buChar char="-"/>
            </a:pPr>
            <a:r>
              <a:rPr lang="sl-SI" altLang="sl-SI" b="1" dirty="0" err="1" smtClean="0"/>
              <a:t>Kick</a:t>
            </a:r>
            <a:r>
              <a:rPr lang="sl-SI" altLang="sl-SI" b="1" dirty="0" smtClean="0"/>
              <a:t>-</a:t>
            </a:r>
            <a:r>
              <a:rPr lang="sl-SI" altLang="sl-SI" b="1" dirty="0" err="1" smtClean="0"/>
              <a:t>off</a:t>
            </a:r>
            <a:r>
              <a:rPr lang="sl-SI" altLang="sl-SI" b="1" dirty="0" smtClean="0"/>
              <a:t> </a:t>
            </a:r>
            <a:r>
              <a:rPr lang="sl-SI" altLang="sl-SI" b="1" dirty="0" err="1" smtClean="0"/>
              <a:t>meeting</a:t>
            </a:r>
            <a:r>
              <a:rPr lang="sl-SI" altLang="sl-SI" b="1" dirty="0" smtClean="0"/>
              <a:t> in </a:t>
            </a:r>
            <a:r>
              <a:rPr lang="sl-SI" altLang="sl-SI" b="1" dirty="0" err="1" smtClean="0"/>
              <a:t>Belgrade</a:t>
            </a:r>
            <a:r>
              <a:rPr lang="sl-SI" altLang="sl-SI" b="1" dirty="0" smtClean="0"/>
              <a:t> on 27th </a:t>
            </a:r>
            <a:r>
              <a:rPr lang="sl-SI" altLang="sl-SI" b="1" dirty="0" err="1" smtClean="0"/>
              <a:t>of</a:t>
            </a:r>
            <a:r>
              <a:rPr lang="sl-SI" altLang="sl-SI" b="1" dirty="0" smtClean="0"/>
              <a:t> </a:t>
            </a:r>
            <a:r>
              <a:rPr lang="sl-SI" altLang="sl-SI" b="1" dirty="0" err="1" smtClean="0"/>
              <a:t>January</a:t>
            </a:r>
            <a:r>
              <a:rPr lang="sl-SI" altLang="sl-SI" b="1" dirty="0" smtClean="0"/>
              <a:t> 2016</a:t>
            </a:r>
            <a:endParaRPr lang="en-GB" altLang="sl-SI" b="1" dirty="0" smtClean="0"/>
          </a:p>
          <a:p>
            <a:pPr marL="285750" indent="-285750" algn="just" eaLnBrk="1" hangingPunct="1">
              <a:buFontTx/>
              <a:buChar char="-"/>
            </a:pPr>
            <a:endParaRPr lang="sl-SI" altLang="sl-SI" dirty="0" smtClean="0"/>
          </a:p>
          <a:p>
            <a:pPr marL="285750" indent="-285750" algn="just" eaLnBrk="1" hangingPunct="1">
              <a:buFontTx/>
              <a:buChar char="-"/>
            </a:pPr>
            <a:endParaRPr lang="sl-SI" altLang="sl-SI" dirty="0"/>
          </a:p>
          <a:p>
            <a:pPr marL="285750" indent="-285750" algn="just" eaLnBrk="1" hangingPunct="1">
              <a:buFontTx/>
              <a:buChar char="-"/>
            </a:pPr>
            <a:endParaRPr lang="sl-SI" altLang="sl-SI" dirty="0" smtClean="0"/>
          </a:p>
          <a:p>
            <a:pPr marL="285750" indent="-285750" algn="just" eaLnBrk="1" hangingPunct="1">
              <a:buFontTx/>
              <a:buChar char="-"/>
            </a:pPr>
            <a:endParaRPr lang="sl-SI" altLang="sl-SI" dirty="0" smtClean="0"/>
          </a:p>
          <a:p>
            <a:pPr marL="285750" indent="-285750" algn="just" eaLnBrk="1" hangingPunct="1">
              <a:buFontTx/>
              <a:buChar char="-"/>
            </a:pPr>
            <a:endParaRPr lang="sl-SI" altLang="sl-SI" dirty="0"/>
          </a:p>
          <a:p>
            <a:pPr algn="just" eaLnBrk="1" hangingPunct="1"/>
            <a:endParaRPr lang="sl-SI" altLang="sl-SI" dirty="0"/>
          </a:p>
        </p:txBody>
      </p:sp>
      <p:pic>
        <p:nvPicPr>
          <p:cNvPr id="8" name="Picture 6" descr="PNG - 24.2 ko - next 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7558" y="181746"/>
            <a:ext cx="1800724" cy="643831"/>
          </a:xfrm>
          <a:prstGeom prst="rect">
            <a:avLst/>
          </a:prstGeom>
          <a:noFill/>
        </p:spPr>
      </p:pic>
      <p:pic>
        <p:nvPicPr>
          <p:cNvPr id="10" name="Picture 4" descr="p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181747"/>
            <a:ext cx="5181601" cy="50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783" y="253313"/>
            <a:ext cx="1586768" cy="44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Predmet 11"/>
          <p:cNvGraphicFramePr>
            <a:graphicFrameLocks noChangeAspect="1"/>
          </p:cNvGraphicFramePr>
          <p:nvPr>
            <p:extLst/>
          </p:nvPr>
        </p:nvGraphicFramePr>
        <p:xfrm>
          <a:off x="192088" y="6475413"/>
          <a:ext cx="20986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name="CorelDRAW" r:id="rId6" imgW="2721859" imgH="309394" progId="">
                  <p:embed/>
                </p:oleObj>
              </mc:Choice>
              <mc:Fallback>
                <p:oleObj name="CorelDRAW" r:id="rId6" imgW="2721859" imgH="30939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6475413"/>
                        <a:ext cx="2098675" cy="24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99"/>
          <p:cNvCxnSpPr/>
          <p:nvPr/>
        </p:nvCxnSpPr>
        <p:spPr>
          <a:xfrm flipV="1">
            <a:off x="2495600" y="6573121"/>
            <a:ext cx="8968157" cy="242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3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številke diapozitiva 5"/>
          <p:cNvSpPr>
            <a:spLocks noGrp="1"/>
          </p:cNvSpPr>
          <p:nvPr>
            <p:ph type="sldNum" sz="quarter" idx="4294967295"/>
          </p:nvPr>
        </p:nvSpPr>
        <p:spPr>
          <a:xfrm>
            <a:off x="11552935" y="6379404"/>
            <a:ext cx="434380" cy="387433"/>
          </a:xfrm>
        </p:spPr>
        <p:txBody>
          <a:bodyPr/>
          <a:lstStyle/>
          <a:p>
            <a:pPr>
              <a:defRPr/>
            </a:pPr>
            <a:fld id="{C6DBDD71-2C76-4B79-96D1-5DCD60D634B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13828"/>
              </p:ext>
            </p:extLst>
          </p:nvPr>
        </p:nvGraphicFramePr>
        <p:xfrm>
          <a:off x="378884" y="771525"/>
          <a:ext cx="11110383" cy="396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0383"/>
              </a:tblGrid>
              <a:tr h="3698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000" b="1" dirty="0" smtClean="0">
                          <a:solidFill>
                            <a:schemeClr val="tx1"/>
                          </a:solidFill>
                        </a:rPr>
                        <a:t>SEESARI - </a:t>
                      </a:r>
                      <a:r>
                        <a:rPr lang="sl-SI" sz="2000" b="1" dirty="0" err="1" smtClean="0">
                          <a:solidFill>
                            <a:schemeClr val="tx1"/>
                          </a:solidFill>
                        </a:rPr>
                        <a:t>South</a:t>
                      </a:r>
                      <a:r>
                        <a:rPr lang="sl-SI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000" b="1" dirty="0" err="1" smtClean="0">
                          <a:solidFill>
                            <a:schemeClr val="tx1"/>
                          </a:solidFill>
                        </a:rPr>
                        <a:t>East</a:t>
                      </a:r>
                      <a:r>
                        <a:rPr lang="sl-SI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000" b="1" dirty="0" err="1" smtClean="0">
                          <a:solidFill>
                            <a:schemeClr val="tx1"/>
                          </a:solidFill>
                        </a:rPr>
                        <a:t>Europe</a:t>
                      </a:r>
                      <a:r>
                        <a:rPr lang="sl-SI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000" b="1" dirty="0" err="1" smtClean="0">
                          <a:solidFill>
                            <a:schemeClr val="tx1"/>
                          </a:solidFill>
                        </a:rPr>
                        <a:t>Alliance</a:t>
                      </a:r>
                      <a:r>
                        <a:rPr lang="sl-SI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000" b="1" dirty="0" err="1" smtClean="0">
                          <a:solidFill>
                            <a:schemeClr val="tx1"/>
                          </a:solidFill>
                        </a:rPr>
                        <a:t>for</a:t>
                      </a:r>
                      <a:r>
                        <a:rPr lang="sl-SI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000" b="1" dirty="0" err="1" smtClean="0">
                          <a:solidFill>
                            <a:schemeClr val="tx1"/>
                          </a:solidFill>
                        </a:rPr>
                        <a:t>Railway</a:t>
                      </a:r>
                      <a:r>
                        <a:rPr lang="sl-SI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000" b="1" dirty="0" err="1" smtClean="0">
                          <a:solidFill>
                            <a:schemeClr val="tx1"/>
                          </a:solidFill>
                        </a:rPr>
                        <a:t>Innovation</a:t>
                      </a:r>
                      <a:endParaRPr lang="sl-SI" altLang="sl-SI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12" marR="121912" marT="45603" marB="4560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30" name="Rectangle 2"/>
          <p:cNvSpPr>
            <a:spLocks noChangeArrowheads="1"/>
          </p:cNvSpPr>
          <p:nvPr/>
        </p:nvSpPr>
        <p:spPr bwMode="auto">
          <a:xfrm>
            <a:off x="236768" y="1561981"/>
            <a:ext cx="11387667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/>
            <a:r>
              <a:rPr lang="sl-SI" b="1" dirty="0" err="1" smtClean="0"/>
              <a:t>Vision</a:t>
            </a:r>
            <a:r>
              <a:rPr lang="sl-SI" dirty="0" smtClean="0"/>
              <a:t>: to </a:t>
            </a:r>
            <a:r>
              <a:rPr lang="sl-SI" dirty="0" err="1" smtClean="0"/>
              <a:t>be</a:t>
            </a:r>
            <a:r>
              <a:rPr lang="sl-SI" dirty="0" smtClean="0"/>
              <a:t> </a:t>
            </a:r>
            <a:r>
              <a:rPr lang="sl-SI" dirty="0" err="1" smtClean="0"/>
              <a:t>an</a:t>
            </a:r>
            <a:r>
              <a:rPr lang="sl-SI" dirty="0" smtClean="0"/>
              <a:t> </a:t>
            </a:r>
            <a:r>
              <a:rPr lang="sl-SI" dirty="0" err="1" smtClean="0"/>
              <a:t>important</a:t>
            </a:r>
            <a:r>
              <a:rPr lang="sl-SI" dirty="0" smtClean="0"/>
              <a:t> </a:t>
            </a:r>
            <a:r>
              <a:rPr lang="sl-SI" dirty="0" err="1" smtClean="0"/>
              <a:t>player</a:t>
            </a:r>
            <a:r>
              <a:rPr lang="sl-SI" dirty="0" smtClean="0"/>
              <a:t> in </a:t>
            </a:r>
            <a:r>
              <a:rPr lang="sl-SI" dirty="0" err="1" smtClean="0"/>
              <a:t>development</a:t>
            </a:r>
            <a:r>
              <a:rPr lang="sl-SI" dirty="0" smtClean="0"/>
              <a:t> or </a:t>
            </a:r>
            <a:r>
              <a:rPr lang="sl-SI" dirty="0" err="1" smtClean="0"/>
              <a:t>railway</a:t>
            </a:r>
            <a:r>
              <a:rPr lang="sl-SI" dirty="0" smtClean="0"/>
              <a:t> </a:t>
            </a:r>
            <a:r>
              <a:rPr lang="sl-SI" dirty="0" err="1" smtClean="0"/>
              <a:t>system</a:t>
            </a:r>
            <a:r>
              <a:rPr lang="sl-SI" dirty="0" smtClean="0"/>
              <a:t> in </a:t>
            </a:r>
            <a:r>
              <a:rPr lang="sl-SI" dirty="0" err="1" smtClean="0"/>
              <a:t>South</a:t>
            </a:r>
            <a:r>
              <a:rPr lang="sl-SI" dirty="0" smtClean="0"/>
              <a:t> </a:t>
            </a:r>
            <a:r>
              <a:rPr lang="sl-SI" dirty="0" err="1" smtClean="0"/>
              <a:t>East</a:t>
            </a:r>
            <a:r>
              <a:rPr lang="sl-SI" dirty="0" smtClean="0"/>
              <a:t> </a:t>
            </a:r>
            <a:r>
              <a:rPr lang="sl-SI" dirty="0" err="1" smtClean="0"/>
              <a:t>Europe</a:t>
            </a:r>
            <a:endParaRPr lang="sl-SI" dirty="0" smtClean="0"/>
          </a:p>
          <a:p>
            <a:pPr algn="just" eaLnBrk="1" hangingPunct="1"/>
            <a:endParaRPr lang="sl-SI" dirty="0" smtClean="0"/>
          </a:p>
          <a:p>
            <a:pPr algn="just" eaLnBrk="1" hangingPunct="1"/>
            <a:endParaRPr lang="sl-SI" dirty="0" smtClean="0"/>
          </a:p>
          <a:p>
            <a:pPr algn="just" eaLnBrk="1" hangingPunct="1"/>
            <a:r>
              <a:rPr lang="en-GB" dirty="0" smtClean="0"/>
              <a:t>The </a:t>
            </a:r>
            <a:r>
              <a:rPr lang="en-GB" dirty="0"/>
              <a:t>main </a:t>
            </a:r>
            <a:r>
              <a:rPr lang="en-GB" b="1" dirty="0" smtClean="0"/>
              <a:t>goal</a:t>
            </a:r>
            <a:r>
              <a:rPr lang="sl-SI" b="1" dirty="0" smtClean="0"/>
              <a:t>s</a:t>
            </a:r>
            <a:r>
              <a:rPr lang="en-GB" b="1" dirty="0" smtClean="0"/>
              <a:t> </a:t>
            </a:r>
            <a:r>
              <a:rPr lang="en-GB" dirty="0"/>
              <a:t>of the </a:t>
            </a:r>
            <a:r>
              <a:rPr lang="en-GB" dirty="0" smtClean="0"/>
              <a:t>Alliance </a:t>
            </a:r>
            <a:r>
              <a:rPr lang="sl-SI" dirty="0" smtClean="0"/>
              <a:t>are:</a:t>
            </a:r>
          </a:p>
          <a:p>
            <a:pPr algn="just" eaLnBrk="1" hangingPunct="1"/>
            <a:endParaRPr lang="sl-SI" dirty="0" smtClean="0"/>
          </a:p>
          <a:p>
            <a:pPr marL="285750" indent="-285750" algn="just" eaLnBrk="1" hangingPunct="1">
              <a:buFontTx/>
              <a:buChar char="-"/>
            </a:pPr>
            <a:r>
              <a:rPr lang="en-GB" dirty="0" smtClean="0"/>
              <a:t>clustering </a:t>
            </a:r>
            <a:r>
              <a:rPr lang="en-GB" dirty="0"/>
              <a:t>of interested stakeholders </a:t>
            </a:r>
            <a:r>
              <a:rPr lang="en-GB" dirty="0" smtClean="0"/>
              <a:t>for </a:t>
            </a:r>
            <a:r>
              <a:rPr lang="en-GB" dirty="0"/>
              <a:t>identifying the innovative </a:t>
            </a:r>
            <a:r>
              <a:rPr lang="sl-SI" dirty="0" err="1" smtClean="0"/>
              <a:t>ideas</a:t>
            </a:r>
            <a:r>
              <a:rPr lang="sl-SI" dirty="0" smtClean="0"/>
              <a:t>/</a:t>
            </a:r>
            <a:r>
              <a:rPr lang="en-GB" dirty="0" smtClean="0"/>
              <a:t>solutions</a:t>
            </a:r>
            <a:r>
              <a:rPr lang="sl-SI" dirty="0" smtClean="0"/>
              <a:t>/</a:t>
            </a:r>
            <a:r>
              <a:rPr lang="sl-SI" dirty="0" err="1" smtClean="0"/>
              <a:t>projects</a:t>
            </a:r>
            <a:r>
              <a:rPr lang="en-GB" dirty="0" smtClean="0"/>
              <a:t>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railway</a:t>
            </a:r>
            <a:r>
              <a:rPr lang="sl-SI" dirty="0" smtClean="0"/>
              <a:t> </a:t>
            </a:r>
            <a:r>
              <a:rPr lang="sl-SI" dirty="0" err="1" smtClean="0"/>
              <a:t>development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transport</a:t>
            </a:r>
          </a:p>
          <a:p>
            <a:pPr algn="just" eaLnBrk="1" hangingPunct="1"/>
            <a:endParaRPr lang="sl-SI" dirty="0" smtClean="0"/>
          </a:p>
          <a:p>
            <a:pPr marL="285750" indent="-285750" algn="just" eaLnBrk="1" hangingPunct="1">
              <a:buFontTx/>
              <a:buChar char="-"/>
            </a:pPr>
            <a:r>
              <a:rPr lang="sl-SI" dirty="0" err="1"/>
              <a:t>b</a:t>
            </a:r>
            <a:r>
              <a:rPr lang="sl-SI" dirty="0" err="1" smtClean="0"/>
              <a:t>ring</a:t>
            </a:r>
            <a:r>
              <a:rPr lang="sl-SI" dirty="0" smtClean="0"/>
              <a:t> </a:t>
            </a:r>
            <a:r>
              <a:rPr lang="sl-SI" dirty="0" err="1" smtClean="0"/>
              <a:t>new</a:t>
            </a:r>
            <a:r>
              <a:rPr lang="sl-SI" dirty="0" smtClean="0"/>
              <a:t> </a:t>
            </a:r>
            <a:r>
              <a:rPr lang="sl-SI" dirty="0" err="1" smtClean="0"/>
              <a:t>ideas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soluitions</a:t>
            </a:r>
            <a:r>
              <a:rPr lang="sl-SI" dirty="0" smtClean="0"/>
              <a:t> </a:t>
            </a:r>
            <a:r>
              <a:rPr lang="sl-SI" dirty="0" err="1" smtClean="0"/>
              <a:t>into</a:t>
            </a:r>
            <a:r>
              <a:rPr lang="sl-SI" dirty="0" smtClean="0"/>
              <a:t> </a:t>
            </a:r>
            <a:r>
              <a:rPr lang="sl-SI" dirty="0" err="1" smtClean="0"/>
              <a:t>reality</a:t>
            </a:r>
            <a:endParaRPr lang="sl-SI" dirty="0" smtClean="0"/>
          </a:p>
          <a:p>
            <a:pPr marL="285750" indent="-285750" algn="just" eaLnBrk="1" hangingPunct="1">
              <a:buFontTx/>
              <a:buChar char="-"/>
            </a:pPr>
            <a:endParaRPr lang="sl-SI" dirty="0"/>
          </a:p>
          <a:p>
            <a:pPr marL="285750" indent="-285750" algn="just" eaLnBrk="1" hangingPunct="1">
              <a:buFontTx/>
              <a:buChar char="-"/>
            </a:pPr>
            <a:r>
              <a:rPr lang="en-GB" dirty="0" smtClean="0"/>
              <a:t>support </a:t>
            </a:r>
            <a:r>
              <a:rPr lang="en-GB" dirty="0"/>
              <a:t>the development of rail in South East Europe and support its contribution to the wider European railway </a:t>
            </a:r>
            <a:r>
              <a:rPr lang="en-GB" dirty="0" smtClean="0"/>
              <a:t>system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more </a:t>
            </a:r>
            <a:r>
              <a:rPr lang="sl-SI" dirty="0" err="1" smtClean="0"/>
              <a:t>sustainable</a:t>
            </a:r>
            <a:r>
              <a:rPr lang="sl-SI" dirty="0" smtClean="0"/>
              <a:t> transport</a:t>
            </a:r>
            <a:r>
              <a:rPr lang="en-GB" dirty="0" smtClean="0"/>
              <a:t>.</a:t>
            </a:r>
            <a:endParaRPr lang="sl-SI" dirty="0"/>
          </a:p>
          <a:p>
            <a:pPr algn="just" eaLnBrk="1" hangingPunct="1"/>
            <a:r>
              <a:rPr lang="en-GB" altLang="sl-SI" dirty="0"/>
              <a:t> </a:t>
            </a:r>
            <a:endParaRPr lang="sl-SI" altLang="sl-SI" dirty="0"/>
          </a:p>
        </p:txBody>
      </p:sp>
      <p:pic>
        <p:nvPicPr>
          <p:cNvPr id="11" name="Picture 6" descr="PNG - 24.2 ko - next pi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7558" y="181746"/>
            <a:ext cx="1800724" cy="643831"/>
          </a:xfrm>
          <a:prstGeom prst="rect">
            <a:avLst/>
          </a:prstGeom>
          <a:noFill/>
        </p:spPr>
      </p:pic>
      <p:pic>
        <p:nvPicPr>
          <p:cNvPr id="12" name="Picture 4" descr="p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181747"/>
            <a:ext cx="5181601" cy="50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783" y="253313"/>
            <a:ext cx="1586768" cy="44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Predmet 7"/>
          <p:cNvGraphicFramePr>
            <a:graphicFrameLocks noChangeAspect="1"/>
          </p:cNvGraphicFramePr>
          <p:nvPr>
            <p:extLst/>
          </p:nvPr>
        </p:nvGraphicFramePr>
        <p:xfrm>
          <a:off x="192088" y="6475413"/>
          <a:ext cx="20986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" name="CorelDRAW" r:id="rId7" imgW="2721859" imgH="309394" progId="">
                  <p:embed/>
                </p:oleObj>
              </mc:Choice>
              <mc:Fallback>
                <p:oleObj name="CorelDRAW" r:id="rId7" imgW="2721859" imgH="30939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6475413"/>
                        <a:ext cx="2098675" cy="24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9"/>
          <p:cNvCxnSpPr/>
          <p:nvPr/>
        </p:nvCxnSpPr>
        <p:spPr>
          <a:xfrm flipV="1">
            <a:off x="2495600" y="6573121"/>
            <a:ext cx="8968157" cy="242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03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številke diapozitiva 5"/>
          <p:cNvSpPr>
            <a:spLocks noGrp="1"/>
          </p:cNvSpPr>
          <p:nvPr>
            <p:ph type="sldNum" sz="quarter" idx="4294967295"/>
          </p:nvPr>
        </p:nvSpPr>
        <p:spPr>
          <a:xfrm>
            <a:off x="11552935" y="6379404"/>
            <a:ext cx="434380" cy="387433"/>
          </a:xfrm>
        </p:spPr>
        <p:txBody>
          <a:bodyPr/>
          <a:lstStyle/>
          <a:p>
            <a:pPr>
              <a:defRPr/>
            </a:pPr>
            <a:fld id="{B3200C75-C139-4DE2-9930-4EAD6A24D58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97270"/>
              </p:ext>
            </p:extLst>
          </p:nvPr>
        </p:nvGraphicFramePr>
        <p:xfrm>
          <a:off x="734485" y="849314"/>
          <a:ext cx="10494433" cy="396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94433"/>
              </a:tblGrid>
              <a:tr h="3698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altLang="sl-SI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PARTNERSHIP</a:t>
                      </a:r>
                    </a:p>
                  </a:txBody>
                  <a:tcPr marL="121917" marR="121917" marT="45603" marB="4560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178" name="AutoShape 7" descr="http://www.uic.org/local/cache-vignettes/L500xH375/ertms-regional-explanations-e62af.jpg"/>
          <p:cNvSpPr>
            <a:spLocks noChangeAspect="1" noChangeArrowheads="1"/>
          </p:cNvSpPr>
          <p:nvPr/>
        </p:nvSpPr>
        <p:spPr bwMode="auto">
          <a:xfrm>
            <a:off x="198967" y="-1714500"/>
            <a:ext cx="63500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7179" name="Rectangle 2"/>
          <p:cNvSpPr>
            <a:spLocks noChangeArrowheads="1"/>
          </p:cNvSpPr>
          <p:nvPr/>
        </p:nvSpPr>
        <p:spPr bwMode="auto">
          <a:xfrm>
            <a:off x="679451" y="1538289"/>
            <a:ext cx="10604500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/>
              <a:t>m</a:t>
            </a:r>
            <a:r>
              <a:rPr lang="sl-SI" dirty="0" err="1" smtClean="0"/>
              <a:t>ain</a:t>
            </a:r>
            <a:r>
              <a:rPr lang="sl-SI" dirty="0" smtClean="0"/>
              <a:t> </a:t>
            </a:r>
            <a:r>
              <a:rPr lang="sl-SI" dirty="0"/>
              <a:t>SEESARI</a:t>
            </a:r>
            <a:r>
              <a:rPr lang="en-GB" dirty="0" smtClean="0"/>
              <a:t> </a:t>
            </a:r>
            <a:r>
              <a:rPr lang="sl-SI" dirty="0" err="1" smtClean="0"/>
              <a:t>stakeholders</a:t>
            </a:r>
            <a:r>
              <a:rPr lang="sl-SI" dirty="0" smtClean="0"/>
              <a:t>:</a:t>
            </a:r>
          </a:p>
          <a:p>
            <a:endParaRPr lang="sl-SI" dirty="0"/>
          </a:p>
          <a:p>
            <a:pPr marL="285750" indent="-285750">
              <a:buFontTx/>
              <a:buChar char="-"/>
            </a:pPr>
            <a:r>
              <a:rPr lang="sl-SI" dirty="0"/>
              <a:t>t</a:t>
            </a:r>
            <a:r>
              <a:rPr lang="sl-SI" dirty="0" smtClean="0"/>
              <a:t>ransport </a:t>
            </a:r>
            <a:r>
              <a:rPr lang="en-GB" dirty="0" smtClean="0"/>
              <a:t>operators</a:t>
            </a:r>
            <a:endParaRPr lang="sl-SI" dirty="0" smtClean="0"/>
          </a:p>
          <a:p>
            <a:pPr marL="285750" indent="-285750">
              <a:buFontTx/>
              <a:buChar char="-"/>
            </a:pPr>
            <a:r>
              <a:rPr lang="en-GB" dirty="0" smtClean="0"/>
              <a:t>infrastructure managers</a:t>
            </a:r>
            <a:endParaRPr lang="sl-SI" dirty="0" smtClean="0"/>
          </a:p>
          <a:p>
            <a:pPr marL="285750" indent="-285750">
              <a:buFontTx/>
              <a:buChar char="-"/>
            </a:pPr>
            <a:r>
              <a:rPr lang="en-GB" dirty="0" smtClean="0"/>
              <a:t>manufacturers </a:t>
            </a:r>
            <a:r>
              <a:rPr lang="en-GB" dirty="0"/>
              <a:t>and </a:t>
            </a:r>
            <a:r>
              <a:rPr lang="en-GB" dirty="0" smtClean="0"/>
              <a:t>suppliers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technical</a:t>
            </a:r>
            <a:r>
              <a:rPr lang="sl-SI" dirty="0" smtClean="0"/>
              <a:t> </a:t>
            </a:r>
            <a:r>
              <a:rPr lang="sl-SI" dirty="0" err="1" smtClean="0"/>
              <a:t>equipment</a:t>
            </a:r>
            <a:r>
              <a:rPr lang="en-GB" dirty="0" smtClean="0"/>
              <a:t> </a:t>
            </a:r>
            <a:endParaRPr lang="sl-SI" dirty="0" smtClean="0"/>
          </a:p>
          <a:p>
            <a:pPr marL="285750" indent="-285750">
              <a:buFontTx/>
              <a:buChar char="-"/>
            </a:pPr>
            <a:r>
              <a:rPr lang="en-GB" dirty="0" smtClean="0"/>
              <a:t>financial </a:t>
            </a:r>
            <a:r>
              <a:rPr lang="sl-SI" dirty="0" err="1" smtClean="0"/>
              <a:t>institutions</a:t>
            </a:r>
            <a:endParaRPr lang="sl-SI" dirty="0" smtClean="0"/>
          </a:p>
          <a:p>
            <a:pPr marL="285750" indent="-285750">
              <a:buFontTx/>
              <a:buChar char="-"/>
            </a:pPr>
            <a:r>
              <a:rPr lang="sl-SI" dirty="0" err="1"/>
              <a:t>r</a:t>
            </a:r>
            <a:r>
              <a:rPr lang="sl-SI" dirty="0" err="1" smtClean="0"/>
              <a:t>esearch</a:t>
            </a:r>
            <a:r>
              <a:rPr lang="sl-SI" dirty="0" smtClean="0"/>
              <a:t> </a:t>
            </a:r>
            <a:r>
              <a:rPr lang="sl-SI" dirty="0" err="1" smtClean="0"/>
              <a:t>institutions</a:t>
            </a:r>
            <a:endParaRPr lang="sl-SI" dirty="0" smtClean="0"/>
          </a:p>
          <a:p>
            <a:pPr marL="285750" indent="-285750">
              <a:buFontTx/>
              <a:buChar char="-"/>
            </a:pPr>
            <a:r>
              <a:rPr lang="sl-SI" dirty="0" err="1"/>
              <a:t>a</a:t>
            </a:r>
            <a:r>
              <a:rPr lang="sl-SI" dirty="0" err="1" smtClean="0"/>
              <a:t>ssotiations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interest</a:t>
            </a:r>
            <a:r>
              <a:rPr lang="sl-SI" dirty="0" smtClean="0"/>
              <a:t> </a:t>
            </a:r>
            <a:r>
              <a:rPr lang="sl-SI" dirty="0" err="1" smtClean="0"/>
              <a:t>groups</a:t>
            </a:r>
            <a:r>
              <a:rPr lang="sl-SI" dirty="0" smtClean="0"/>
              <a:t> </a:t>
            </a:r>
            <a:r>
              <a:rPr lang="sl-SI" dirty="0" err="1" smtClean="0"/>
              <a:t>connected</a:t>
            </a:r>
            <a:r>
              <a:rPr lang="sl-SI" dirty="0" smtClean="0"/>
              <a:t> </a:t>
            </a:r>
            <a:r>
              <a:rPr lang="sl-SI" dirty="0" err="1" smtClean="0"/>
              <a:t>with</a:t>
            </a:r>
            <a:r>
              <a:rPr lang="sl-SI" dirty="0" smtClean="0"/>
              <a:t> (</a:t>
            </a:r>
            <a:r>
              <a:rPr lang="sl-SI" dirty="0" err="1" smtClean="0"/>
              <a:t>rail</a:t>
            </a:r>
            <a:r>
              <a:rPr lang="sl-SI" dirty="0" smtClean="0"/>
              <a:t>) transport</a:t>
            </a:r>
          </a:p>
          <a:p>
            <a:pPr marL="285750" indent="-285750">
              <a:buFontTx/>
              <a:buChar char="-"/>
            </a:pPr>
            <a:r>
              <a:rPr lang="sl-SI" dirty="0" err="1" smtClean="0"/>
              <a:t>national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regional</a:t>
            </a:r>
            <a:r>
              <a:rPr lang="sl-SI" dirty="0" smtClean="0"/>
              <a:t> </a:t>
            </a:r>
            <a:r>
              <a:rPr lang="sl-SI" dirty="0" err="1" smtClean="0"/>
              <a:t>authorities</a:t>
            </a:r>
            <a:endParaRPr lang="sl-SI" dirty="0" smtClean="0"/>
          </a:p>
          <a:p>
            <a:pPr marL="285750" indent="-285750">
              <a:buFontTx/>
              <a:buChar char="-"/>
            </a:pPr>
            <a:r>
              <a:rPr lang="en-GB" dirty="0" smtClean="0"/>
              <a:t>other </a:t>
            </a:r>
            <a:r>
              <a:rPr lang="en-GB" dirty="0"/>
              <a:t>institutions and administrations from a wide range of interested </a:t>
            </a:r>
            <a:r>
              <a:rPr lang="en-GB" dirty="0" smtClean="0"/>
              <a:t>stakeholders</a:t>
            </a:r>
            <a:endParaRPr lang="sl-SI" dirty="0" smtClean="0"/>
          </a:p>
          <a:p>
            <a:endParaRPr lang="sl-SI" dirty="0"/>
          </a:p>
          <a:p>
            <a:endParaRPr lang="sl-SI" sz="900" dirty="0"/>
          </a:p>
          <a:p>
            <a:r>
              <a:rPr lang="sl-SI" dirty="0" smtClean="0"/>
              <a:t>=&gt; </a:t>
            </a:r>
            <a:r>
              <a:rPr lang="en-GB" dirty="0" smtClean="0"/>
              <a:t>work </a:t>
            </a:r>
            <a:r>
              <a:rPr lang="en-GB" dirty="0"/>
              <a:t>in close collaboration to identify, develop and implement innovative solutions for the Future European Railway System and in thus doing, support the economic growth of the South East Europe </a:t>
            </a:r>
            <a:r>
              <a:rPr lang="en-GB" dirty="0" smtClean="0"/>
              <a:t>Are</a:t>
            </a:r>
            <a:r>
              <a:rPr lang="sl-SI" dirty="0" smtClean="0"/>
              <a:t>a</a:t>
            </a:r>
            <a:r>
              <a:rPr lang="en-GB" dirty="0" smtClean="0"/>
              <a:t>. </a:t>
            </a:r>
            <a:endParaRPr lang="sl-SI" dirty="0"/>
          </a:p>
        </p:txBody>
      </p:sp>
      <p:pic>
        <p:nvPicPr>
          <p:cNvPr id="10" name="Picture 6" descr="PNG - 24.2 ko - next 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7558" y="181746"/>
            <a:ext cx="1800724" cy="643831"/>
          </a:xfrm>
          <a:prstGeom prst="rect">
            <a:avLst/>
          </a:prstGeom>
          <a:noFill/>
        </p:spPr>
      </p:pic>
      <p:pic>
        <p:nvPicPr>
          <p:cNvPr id="12" name="Picture 4" descr="p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181747"/>
            <a:ext cx="5181601" cy="50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783" y="253313"/>
            <a:ext cx="1586768" cy="44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Predmet 10"/>
          <p:cNvGraphicFramePr>
            <a:graphicFrameLocks noChangeAspect="1"/>
          </p:cNvGraphicFramePr>
          <p:nvPr>
            <p:extLst/>
          </p:nvPr>
        </p:nvGraphicFramePr>
        <p:xfrm>
          <a:off x="192088" y="6475413"/>
          <a:ext cx="20986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" name="CorelDRAW" r:id="rId6" imgW="2721859" imgH="309394" progId="">
                  <p:embed/>
                </p:oleObj>
              </mc:Choice>
              <mc:Fallback>
                <p:oleObj name="CorelDRAW" r:id="rId6" imgW="2721859" imgH="30939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6475413"/>
                        <a:ext cx="2098675" cy="24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99"/>
          <p:cNvCxnSpPr/>
          <p:nvPr/>
        </p:nvCxnSpPr>
        <p:spPr>
          <a:xfrm flipV="1">
            <a:off x="2495600" y="6573121"/>
            <a:ext cx="8968157" cy="242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25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številke diapozitiva 5"/>
          <p:cNvSpPr>
            <a:spLocks noGrp="1"/>
          </p:cNvSpPr>
          <p:nvPr>
            <p:ph type="sldNum" sz="quarter" idx="4294967295"/>
          </p:nvPr>
        </p:nvSpPr>
        <p:spPr>
          <a:xfrm>
            <a:off x="11552935" y="6379404"/>
            <a:ext cx="434380" cy="387433"/>
          </a:xfrm>
          <a:ln>
            <a:noFill/>
          </a:ln>
        </p:spPr>
        <p:txBody>
          <a:bodyPr/>
          <a:lstStyle/>
          <a:p>
            <a:pPr>
              <a:defRPr/>
            </a:pPr>
            <a:fld id="{204BAC87-0C04-49DE-B7A9-9AB9694C04C6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490432"/>
              </p:ext>
            </p:extLst>
          </p:nvPr>
        </p:nvGraphicFramePr>
        <p:xfrm>
          <a:off x="726110" y="879476"/>
          <a:ext cx="10778067" cy="548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8067"/>
              </a:tblGrid>
              <a:tr h="5388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30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SEESARI - MAIN</a:t>
                      </a:r>
                      <a:r>
                        <a:rPr lang="sl-SI" sz="3000" b="1" kern="12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3000" b="1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PRIORITIES:</a:t>
                      </a:r>
                      <a:endParaRPr lang="sl-SI" altLang="sl-SI" sz="3000" b="1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8" marR="121908" marT="45603" marB="4560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Pravokotnik 2"/>
          <p:cNvSpPr/>
          <p:nvPr/>
        </p:nvSpPr>
        <p:spPr>
          <a:xfrm>
            <a:off x="577491" y="5992284"/>
            <a:ext cx="10915389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77491" y="6203714"/>
            <a:ext cx="10915389" cy="24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ravokotnik 16"/>
          <p:cNvSpPr/>
          <p:nvPr/>
        </p:nvSpPr>
        <p:spPr>
          <a:xfrm>
            <a:off x="629372" y="2332546"/>
            <a:ext cx="10773197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Enakokraki trikotnik 4"/>
          <p:cNvSpPr/>
          <p:nvPr/>
        </p:nvSpPr>
        <p:spPr>
          <a:xfrm>
            <a:off x="629373" y="1514714"/>
            <a:ext cx="10773196" cy="7196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577491" y="2567854"/>
            <a:ext cx="1224836" cy="3323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l-SI" sz="2400" b="1" dirty="0" smtClean="0"/>
              <a:t>HIGH SPEED RAIL NETWORK</a:t>
            </a:r>
            <a:endParaRPr lang="sl-SI" sz="2400" b="1" dirty="0"/>
          </a:p>
        </p:txBody>
      </p:sp>
      <p:sp>
        <p:nvSpPr>
          <p:cNvPr id="18" name="Pravokotnik 17"/>
          <p:cNvSpPr/>
          <p:nvPr/>
        </p:nvSpPr>
        <p:spPr>
          <a:xfrm>
            <a:off x="1854209" y="2573846"/>
            <a:ext cx="1394055" cy="3302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l-SI" sz="2400" b="1" dirty="0" smtClean="0"/>
              <a:t>INTERGATION OF PASSENGER TRANSPORT</a:t>
            </a:r>
            <a:endParaRPr lang="sl-SI" sz="2400" b="1" dirty="0"/>
          </a:p>
        </p:txBody>
      </p:sp>
      <p:sp>
        <p:nvSpPr>
          <p:cNvPr id="19" name="Pravokotnik 18"/>
          <p:cNvSpPr/>
          <p:nvPr/>
        </p:nvSpPr>
        <p:spPr>
          <a:xfrm>
            <a:off x="3382853" y="2552679"/>
            <a:ext cx="1530287" cy="3323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l-SI" sz="2400" b="1" dirty="0" smtClean="0"/>
              <a:t>REGIONAL RAILWAY NETWORK</a:t>
            </a:r>
            <a:endParaRPr lang="sl-SI" sz="2400" b="1" dirty="0"/>
          </a:p>
        </p:txBody>
      </p:sp>
      <p:sp>
        <p:nvSpPr>
          <p:cNvPr id="20" name="Pravokotnik 19"/>
          <p:cNvSpPr/>
          <p:nvPr/>
        </p:nvSpPr>
        <p:spPr>
          <a:xfrm>
            <a:off x="5070389" y="2573846"/>
            <a:ext cx="1509372" cy="3302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l-SI" sz="2400" b="1" dirty="0" smtClean="0"/>
              <a:t>RAILWAY ROLLING</a:t>
            </a:r>
            <a:r>
              <a:rPr lang="sl-SI" sz="2400" dirty="0" smtClean="0"/>
              <a:t> </a:t>
            </a:r>
            <a:r>
              <a:rPr lang="sl-SI" sz="2400" b="1" dirty="0" smtClean="0"/>
              <a:t>STOCK</a:t>
            </a:r>
            <a:endParaRPr lang="sl-SI" sz="2400" b="1" dirty="0"/>
          </a:p>
        </p:txBody>
      </p:sp>
      <p:sp>
        <p:nvSpPr>
          <p:cNvPr id="21" name="Pravokotnik 20"/>
          <p:cNvSpPr/>
          <p:nvPr/>
        </p:nvSpPr>
        <p:spPr>
          <a:xfrm>
            <a:off x="10174555" y="2573846"/>
            <a:ext cx="1318325" cy="3302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l-SI" sz="2400" b="1" dirty="0" smtClean="0"/>
              <a:t>COOPERATION IN FREIGHT TRANSPORT</a:t>
            </a:r>
            <a:endParaRPr lang="sl-SI" sz="2400" b="1" dirty="0"/>
          </a:p>
        </p:txBody>
      </p:sp>
      <p:sp>
        <p:nvSpPr>
          <p:cNvPr id="22" name="Pravokotnik 21"/>
          <p:cNvSpPr/>
          <p:nvPr/>
        </p:nvSpPr>
        <p:spPr>
          <a:xfrm>
            <a:off x="8877835" y="2552678"/>
            <a:ext cx="1141407" cy="3323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l-SI" sz="2400" b="1" dirty="0" smtClean="0"/>
              <a:t>H/UMAN  RESOURCES  </a:t>
            </a:r>
            <a:endParaRPr lang="sl-SI" sz="2400" b="1" dirty="0"/>
          </a:p>
        </p:txBody>
      </p:sp>
      <p:sp>
        <p:nvSpPr>
          <p:cNvPr id="23" name="Pravokotnik 22"/>
          <p:cNvSpPr/>
          <p:nvPr/>
        </p:nvSpPr>
        <p:spPr>
          <a:xfrm>
            <a:off x="6781300" y="2583028"/>
            <a:ext cx="1902176" cy="3293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l-SI" sz="2400" b="1" dirty="0" smtClean="0"/>
              <a:t>INTEROPETABILITY AND TECHNICAL STANDARDS</a:t>
            </a:r>
            <a:endParaRPr lang="sl-SI" sz="2400" b="1" dirty="0"/>
          </a:p>
        </p:txBody>
      </p:sp>
      <p:pic>
        <p:nvPicPr>
          <p:cNvPr id="25" name="Picture 6" descr="PNG - 24.2 ko - next 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7558" y="181746"/>
            <a:ext cx="1800724" cy="643831"/>
          </a:xfrm>
          <a:prstGeom prst="rect">
            <a:avLst/>
          </a:prstGeom>
          <a:noFill/>
        </p:spPr>
      </p:pic>
      <p:pic>
        <p:nvPicPr>
          <p:cNvPr id="26" name="Picture 4" descr="p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181747"/>
            <a:ext cx="5181601" cy="50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783" y="253313"/>
            <a:ext cx="1586768" cy="44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0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številke diapozitiva 5"/>
          <p:cNvSpPr>
            <a:spLocks noGrp="1"/>
          </p:cNvSpPr>
          <p:nvPr>
            <p:ph type="sldNum" sz="quarter" idx="4294967295"/>
          </p:nvPr>
        </p:nvSpPr>
        <p:spPr>
          <a:xfrm>
            <a:off x="11552935" y="6379404"/>
            <a:ext cx="434380" cy="387433"/>
          </a:xfrm>
          <a:ln>
            <a:noFill/>
          </a:ln>
        </p:spPr>
        <p:txBody>
          <a:bodyPr/>
          <a:lstStyle/>
          <a:p>
            <a:pPr>
              <a:defRPr/>
            </a:pPr>
            <a:fld id="{2819C9BD-19EE-42E1-A96A-386F40DD043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983867"/>
              </p:ext>
            </p:extLst>
          </p:nvPr>
        </p:nvGraphicFramePr>
        <p:xfrm>
          <a:off x="734484" y="849313"/>
          <a:ext cx="10778067" cy="1005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8067"/>
              </a:tblGrid>
              <a:tr h="3698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altLang="sl-SI" sz="3000" b="1" kern="12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DEVELOPMENT OF THE HIGH SPEED RAIL NETWORK IN SEE</a:t>
                      </a:r>
                      <a:endParaRPr lang="sl-SI" altLang="sl-SI" sz="3000" b="1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8" marR="121908" marT="45603" marB="4560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63" y="1952771"/>
            <a:ext cx="7658988" cy="4308181"/>
          </a:xfrm>
          <a:prstGeom prst="rect">
            <a:avLst/>
          </a:prstGeom>
        </p:spPr>
      </p:pic>
      <p:pic>
        <p:nvPicPr>
          <p:cNvPr id="8" name="Picture 6" descr="PNG - 24.2 ko - next pict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7558" y="181746"/>
            <a:ext cx="1800724" cy="643831"/>
          </a:xfrm>
          <a:prstGeom prst="rect">
            <a:avLst/>
          </a:prstGeom>
          <a:noFill/>
        </p:spPr>
      </p:pic>
      <p:pic>
        <p:nvPicPr>
          <p:cNvPr id="10" name="Picture 4" descr="p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181747"/>
            <a:ext cx="5181601" cy="50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783" y="253313"/>
            <a:ext cx="1586768" cy="44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Predmet 11"/>
          <p:cNvGraphicFramePr>
            <a:graphicFrameLocks noChangeAspect="1"/>
          </p:cNvGraphicFramePr>
          <p:nvPr>
            <p:extLst/>
          </p:nvPr>
        </p:nvGraphicFramePr>
        <p:xfrm>
          <a:off x="192088" y="6475413"/>
          <a:ext cx="20986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CorelDRAW" r:id="rId8" imgW="2721859" imgH="309394" progId="">
                  <p:embed/>
                </p:oleObj>
              </mc:Choice>
              <mc:Fallback>
                <p:oleObj name="CorelDRAW" r:id="rId8" imgW="2721859" imgH="30939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6475413"/>
                        <a:ext cx="2098675" cy="24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99"/>
          <p:cNvCxnSpPr/>
          <p:nvPr/>
        </p:nvCxnSpPr>
        <p:spPr>
          <a:xfrm flipV="1">
            <a:off x="2495600" y="6573121"/>
            <a:ext cx="8968157" cy="242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62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številke diapozitiva 5"/>
          <p:cNvSpPr>
            <a:spLocks noGrp="1"/>
          </p:cNvSpPr>
          <p:nvPr>
            <p:ph type="sldNum" sz="quarter" idx="4294967295"/>
          </p:nvPr>
        </p:nvSpPr>
        <p:spPr>
          <a:xfrm>
            <a:off x="11552935" y="6379404"/>
            <a:ext cx="434380" cy="387433"/>
          </a:xfrm>
          <a:ln>
            <a:noFill/>
          </a:ln>
        </p:spPr>
        <p:txBody>
          <a:bodyPr/>
          <a:lstStyle/>
          <a:p>
            <a:pPr>
              <a:defRPr/>
            </a:pPr>
            <a:fld id="{2819C9BD-19EE-42E1-A96A-386F40DD043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564738"/>
              </p:ext>
            </p:extLst>
          </p:nvPr>
        </p:nvGraphicFramePr>
        <p:xfrm>
          <a:off x="734484" y="849313"/>
          <a:ext cx="10778067" cy="1005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8067"/>
              </a:tblGrid>
              <a:tr h="3698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altLang="sl-SI" sz="3000" b="1" kern="12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INTEGRATION OF PASSENGER TRANSPORT (IT, TICKETING)</a:t>
                      </a:r>
                      <a:endParaRPr lang="sl-SI" altLang="sl-SI" sz="3000" b="1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8" marR="121908" marT="45603" marB="4560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PoljeZBesedilom 2"/>
          <p:cNvSpPr txBox="1"/>
          <p:nvPr/>
        </p:nvSpPr>
        <p:spPr>
          <a:xfrm>
            <a:off x="879369" y="1982019"/>
            <a:ext cx="107839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Calibri" panose="020F0502020204030204" pitchFamily="34" charset="0"/>
              </a:rPr>
              <a:t>Good opportunity to integrate the Ticketing systems and IT solutions in </a:t>
            </a:r>
            <a:r>
              <a:rPr lang="sl-SI" sz="2600" dirty="0" err="1" smtClean="0">
                <a:latin typeface="Calibri" panose="020F0502020204030204" pitchFamily="34" charset="0"/>
              </a:rPr>
              <a:t>rail</a:t>
            </a:r>
            <a:r>
              <a:rPr lang="sl-SI" sz="2600" dirty="0" smtClean="0">
                <a:latin typeface="Calibri" panose="020F0502020204030204" pitchFamily="34" charset="0"/>
              </a:rPr>
              <a:t> </a:t>
            </a:r>
            <a:r>
              <a:rPr lang="en-GB" sz="2600" dirty="0" smtClean="0">
                <a:latin typeface="Calibri" panose="020F0502020204030204" pitchFamily="34" charset="0"/>
              </a:rPr>
              <a:t>passenger transport</a:t>
            </a:r>
          </a:p>
          <a:p>
            <a:endParaRPr lang="en-GB" sz="2400" dirty="0" smtClean="0">
              <a:latin typeface="Calibri" panose="020F0502020204030204" pitchFamily="34" charset="0"/>
            </a:endParaRPr>
          </a:p>
          <a:p>
            <a:pPr algn="ctr"/>
            <a:r>
              <a:rPr lang="en-GB" sz="2600" b="1" dirty="0" smtClean="0">
                <a:latin typeface="Calibri" panose="020F0502020204030204" pitchFamily="34" charset="0"/>
              </a:rPr>
              <a:t>MAIN GOALS:</a:t>
            </a:r>
          </a:p>
          <a:p>
            <a:pPr algn="ctr"/>
            <a:r>
              <a:rPr lang="en-GB" sz="2600" b="1" dirty="0" smtClean="0">
                <a:latin typeface="Calibri" panose="020F0502020204030204" pitchFamily="34" charset="0"/>
              </a:rPr>
              <a:t>Better competitiveness</a:t>
            </a:r>
            <a:r>
              <a:rPr lang="sl-SI" sz="2600" b="1" dirty="0" smtClean="0">
                <a:latin typeface="Calibri" panose="020F0502020204030204" pitchFamily="34" charset="0"/>
              </a:rPr>
              <a:t> </a:t>
            </a:r>
            <a:r>
              <a:rPr lang="sl-SI" sz="2600" b="1" dirty="0" err="1" smtClean="0">
                <a:latin typeface="Calibri" panose="020F0502020204030204" pitchFamily="34" charset="0"/>
              </a:rPr>
              <a:t>of</a:t>
            </a:r>
            <a:r>
              <a:rPr lang="sl-SI" sz="2600" b="1" dirty="0" smtClean="0">
                <a:latin typeface="Calibri" panose="020F0502020204030204" pitchFamily="34" charset="0"/>
              </a:rPr>
              <a:t> </a:t>
            </a:r>
            <a:r>
              <a:rPr lang="sl-SI" sz="2600" b="1" dirty="0" err="1" smtClean="0">
                <a:latin typeface="Calibri" panose="020F0502020204030204" pitchFamily="34" charset="0"/>
              </a:rPr>
              <a:t>rail</a:t>
            </a:r>
            <a:r>
              <a:rPr lang="sl-SI" sz="2600" b="1" dirty="0" smtClean="0">
                <a:latin typeface="Calibri" panose="020F0502020204030204" pitchFamily="34" charset="0"/>
              </a:rPr>
              <a:t> transport</a:t>
            </a:r>
            <a:endParaRPr lang="en-GB" sz="2600" b="1" dirty="0" smtClean="0">
              <a:latin typeface="Calibri" panose="020F0502020204030204" pitchFamily="34" charset="0"/>
            </a:endParaRPr>
          </a:p>
          <a:p>
            <a:pPr algn="ctr"/>
            <a:r>
              <a:rPr lang="en-GB" sz="2600" b="1" dirty="0" smtClean="0">
                <a:latin typeface="Calibri" panose="020F0502020204030204" pitchFamily="34" charset="0"/>
              </a:rPr>
              <a:t>More passengers</a:t>
            </a:r>
            <a:endParaRPr lang="sl-SI" sz="2600" b="1" dirty="0" smtClean="0">
              <a:latin typeface="Calibri" panose="020F0502020204030204" pitchFamily="34" charset="0"/>
            </a:endParaRPr>
          </a:p>
          <a:p>
            <a:pPr algn="ctr"/>
            <a:r>
              <a:rPr lang="sl-SI" sz="2600" b="1" dirty="0" err="1" smtClean="0">
                <a:latin typeface="Calibri" panose="020F0502020204030204" pitchFamily="34" charset="0"/>
              </a:rPr>
              <a:t>Integrated</a:t>
            </a:r>
            <a:r>
              <a:rPr lang="sl-SI" sz="2600" b="1" dirty="0" smtClean="0">
                <a:latin typeface="Calibri" panose="020F0502020204030204" pitchFamily="34" charset="0"/>
              </a:rPr>
              <a:t> </a:t>
            </a:r>
            <a:r>
              <a:rPr lang="sl-SI" sz="2600" b="1" dirty="0" err="1" smtClean="0">
                <a:latin typeface="Calibri" panose="020F0502020204030204" pitchFamily="34" charset="0"/>
              </a:rPr>
              <a:t>rail</a:t>
            </a:r>
            <a:r>
              <a:rPr lang="sl-SI" sz="2600" b="1" dirty="0" smtClean="0">
                <a:latin typeface="Calibri" panose="020F0502020204030204" pitchFamily="34" charset="0"/>
              </a:rPr>
              <a:t> </a:t>
            </a:r>
            <a:r>
              <a:rPr lang="sl-SI" sz="2600" b="1" dirty="0" err="1" smtClean="0">
                <a:latin typeface="Calibri" panose="020F0502020204030204" pitchFamily="34" charset="0"/>
              </a:rPr>
              <a:t>passenger</a:t>
            </a:r>
            <a:r>
              <a:rPr lang="sl-SI" sz="2600" b="1" dirty="0" smtClean="0">
                <a:latin typeface="Calibri" panose="020F0502020204030204" pitchFamily="34" charset="0"/>
              </a:rPr>
              <a:t> transport</a:t>
            </a:r>
          </a:p>
          <a:p>
            <a:pPr algn="ctr"/>
            <a:endParaRPr lang="en-GB" sz="2400" b="1" dirty="0" smtClean="0">
              <a:latin typeface="Calibri" panose="020F0502020204030204" pitchFamily="34" charset="0"/>
            </a:endParaRPr>
          </a:p>
          <a:p>
            <a:endParaRPr lang="en-GB" sz="2400" b="1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 smtClean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57" b="29194"/>
          <a:stretch/>
        </p:blipFill>
        <p:spPr>
          <a:xfrm>
            <a:off x="701669" y="4996980"/>
            <a:ext cx="4784732" cy="1452269"/>
          </a:xfrm>
          <a:prstGeom prst="rect">
            <a:avLst/>
          </a:prstGeom>
        </p:spPr>
      </p:pic>
      <p:pic>
        <p:nvPicPr>
          <p:cNvPr id="7" name="Picture 6" descr="PNG - 24.2 ko - next pict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7558" y="181746"/>
            <a:ext cx="1800724" cy="643831"/>
          </a:xfrm>
          <a:prstGeom prst="rect">
            <a:avLst/>
          </a:prstGeom>
          <a:noFill/>
        </p:spPr>
      </p:pic>
      <p:pic>
        <p:nvPicPr>
          <p:cNvPr id="10" name="Picture 4" descr="p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181747"/>
            <a:ext cx="5181601" cy="50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783" y="253313"/>
            <a:ext cx="1586768" cy="44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Predmet 11"/>
          <p:cNvGraphicFramePr>
            <a:graphicFrameLocks noChangeAspect="1"/>
          </p:cNvGraphicFramePr>
          <p:nvPr>
            <p:extLst/>
          </p:nvPr>
        </p:nvGraphicFramePr>
        <p:xfrm>
          <a:off x="192088" y="6475413"/>
          <a:ext cx="20986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" name="CorelDRAW" r:id="rId8" imgW="2721859" imgH="309394" progId="">
                  <p:embed/>
                </p:oleObj>
              </mc:Choice>
              <mc:Fallback>
                <p:oleObj name="CorelDRAW" r:id="rId8" imgW="2721859" imgH="30939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6475413"/>
                        <a:ext cx="2098675" cy="24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99"/>
          <p:cNvCxnSpPr/>
          <p:nvPr/>
        </p:nvCxnSpPr>
        <p:spPr>
          <a:xfrm flipV="1">
            <a:off x="2495600" y="6573121"/>
            <a:ext cx="8968157" cy="242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68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številke diapozitiva 5"/>
          <p:cNvSpPr>
            <a:spLocks noGrp="1"/>
          </p:cNvSpPr>
          <p:nvPr>
            <p:ph type="sldNum" sz="quarter" idx="4294967295"/>
          </p:nvPr>
        </p:nvSpPr>
        <p:spPr>
          <a:xfrm>
            <a:off x="11552935" y="6379404"/>
            <a:ext cx="434380" cy="387433"/>
          </a:xfrm>
          <a:ln>
            <a:noFill/>
          </a:ln>
        </p:spPr>
        <p:txBody>
          <a:bodyPr/>
          <a:lstStyle/>
          <a:p>
            <a:pPr>
              <a:defRPr/>
            </a:pPr>
            <a:fld id="{2819C9BD-19EE-42E1-A96A-386F40DD043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214843"/>
              </p:ext>
            </p:extLst>
          </p:nvPr>
        </p:nvGraphicFramePr>
        <p:xfrm>
          <a:off x="734484" y="849313"/>
          <a:ext cx="10778067" cy="548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8067"/>
              </a:tblGrid>
              <a:tr h="3698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altLang="sl-SI" sz="3000" b="1" kern="12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REVITALISATION OF REGIONAL RAILWAY LINES</a:t>
                      </a:r>
                      <a:endParaRPr lang="sl-SI" altLang="sl-SI" sz="3000" b="1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8" marR="121908" marT="45603" marB="4560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PoljeZBesedilom 6"/>
          <p:cNvSpPr txBox="1"/>
          <p:nvPr/>
        </p:nvSpPr>
        <p:spPr>
          <a:xfrm>
            <a:off x="721333" y="1905700"/>
            <a:ext cx="1078390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alibri" panose="020F0502020204030204" pitchFamily="34" charset="0"/>
              </a:rPr>
              <a:t>Why regional lines?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big potential (infrastructure already exists)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low density lines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less developed and neglected areas </a:t>
            </a:r>
          </a:p>
          <a:p>
            <a:pPr lvl="1"/>
            <a:endParaRPr lang="sl-SI" sz="800" dirty="0">
              <a:latin typeface="Calibri" panose="020F0502020204030204" pitchFamily="34" charset="0"/>
            </a:endParaRPr>
          </a:p>
          <a:p>
            <a:pPr lvl="1"/>
            <a:endParaRPr lang="en-GB" sz="800" dirty="0" smtClean="0">
              <a:latin typeface="Calibri" panose="020F0502020204030204" pitchFamily="34" charset="0"/>
            </a:endParaRPr>
          </a:p>
          <a:p>
            <a:r>
              <a:rPr lang="en-GB" sz="2400" b="1" dirty="0" smtClean="0">
                <a:latin typeface="Calibri" panose="020F0502020204030204" pitchFamily="34" charset="0"/>
              </a:rPr>
              <a:t>Goals? </a:t>
            </a:r>
            <a:endParaRPr lang="en-GB" sz="24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Improved signalling and safety devices (ERTMS regional)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Sustainable transport and logistics services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Innovative passenger services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New generation of rail vehicles (</a:t>
            </a:r>
            <a:r>
              <a:rPr lang="en-GB" sz="2400" dirty="0" err="1" smtClean="0">
                <a:latin typeface="Calibri" panose="020F0502020204030204" pitchFamily="34" charset="0"/>
              </a:rPr>
              <a:t>intermodality</a:t>
            </a:r>
            <a:r>
              <a:rPr lang="en-GB" sz="2400" dirty="0" smtClean="0">
                <a:latin typeface="Calibri" panose="020F0502020204030204" pitchFamily="34" charset="0"/>
              </a:rPr>
              <a:t>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Integrated smart services model for regional railway network</a:t>
            </a:r>
            <a:endParaRPr lang="sl-SI" dirty="0" smtClean="0">
              <a:latin typeface="Calibri" panose="020F0502020204030204" pitchFamily="34" charset="0"/>
            </a:endParaRPr>
          </a:p>
        </p:txBody>
      </p:sp>
      <p:pic>
        <p:nvPicPr>
          <p:cNvPr id="10" name="Picture 6" descr="PNG - 24.2 ko - next pi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7558" y="181746"/>
            <a:ext cx="1800724" cy="643831"/>
          </a:xfrm>
          <a:prstGeom prst="rect">
            <a:avLst/>
          </a:prstGeom>
          <a:noFill/>
        </p:spPr>
      </p:pic>
      <p:pic>
        <p:nvPicPr>
          <p:cNvPr id="11" name="Picture 4" descr="p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181747"/>
            <a:ext cx="5181601" cy="50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783" y="253313"/>
            <a:ext cx="1586768" cy="44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Predmet 7"/>
          <p:cNvGraphicFramePr>
            <a:graphicFrameLocks noChangeAspect="1"/>
          </p:cNvGraphicFramePr>
          <p:nvPr>
            <p:extLst/>
          </p:nvPr>
        </p:nvGraphicFramePr>
        <p:xfrm>
          <a:off x="192088" y="6475413"/>
          <a:ext cx="20986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" name="CorelDRAW" r:id="rId7" imgW="2721859" imgH="309394" progId="">
                  <p:embed/>
                </p:oleObj>
              </mc:Choice>
              <mc:Fallback>
                <p:oleObj name="CorelDRAW" r:id="rId7" imgW="2721859" imgH="30939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6475413"/>
                        <a:ext cx="2098675" cy="24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99"/>
          <p:cNvCxnSpPr/>
          <p:nvPr/>
        </p:nvCxnSpPr>
        <p:spPr>
          <a:xfrm flipV="1">
            <a:off x="2495600" y="6573121"/>
            <a:ext cx="8968157" cy="242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6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966" y="4978400"/>
            <a:ext cx="3217333" cy="1470848"/>
          </a:xfrm>
          <a:prstGeom prst="rect">
            <a:avLst/>
          </a:prstGeom>
        </p:spPr>
      </p:pic>
      <p:sp>
        <p:nvSpPr>
          <p:cNvPr id="6" name="Ograda številke diapozitiva 5"/>
          <p:cNvSpPr>
            <a:spLocks noGrp="1"/>
          </p:cNvSpPr>
          <p:nvPr>
            <p:ph type="sldNum" sz="quarter" idx="4294967295"/>
          </p:nvPr>
        </p:nvSpPr>
        <p:spPr>
          <a:xfrm>
            <a:off x="11552935" y="6379404"/>
            <a:ext cx="434380" cy="387433"/>
          </a:xfrm>
          <a:ln>
            <a:noFill/>
          </a:ln>
        </p:spPr>
        <p:txBody>
          <a:bodyPr/>
          <a:lstStyle/>
          <a:p>
            <a:pPr>
              <a:defRPr/>
            </a:pPr>
            <a:fld id="{2819C9BD-19EE-42E1-A96A-386F40DD043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622207"/>
              </p:ext>
            </p:extLst>
          </p:nvPr>
        </p:nvGraphicFramePr>
        <p:xfrm>
          <a:off x="734484" y="849313"/>
          <a:ext cx="10778067" cy="548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8067"/>
              </a:tblGrid>
              <a:tr h="3698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altLang="sl-SI" sz="3000" b="1" kern="12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JOINT PROCUREMENT OF RAILWAY ROLLING STOCK</a:t>
                      </a:r>
                      <a:endParaRPr lang="sl-SI" altLang="sl-SI" sz="3000" b="1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8" marR="121908" marT="45603" marB="4560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Pravokotnik 1"/>
          <p:cNvSpPr/>
          <p:nvPr/>
        </p:nvSpPr>
        <p:spPr>
          <a:xfrm>
            <a:off x="755560" y="2062971"/>
            <a:ext cx="10766739" cy="2934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Calibri" panose="020F0502020204030204" pitchFamily="34" charset="0"/>
              </a:rPr>
              <a:t>Lower prices </a:t>
            </a:r>
            <a:r>
              <a:rPr lang="en-GB" sz="2400" dirty="0" smtClean="0">
                <a:latin typeface="Calibri" panose="020F0502020204030204" pitchFamily="34" charset="0"/>
              </a:rPr>
              <a:t>– more attractive offers from suppliers. Quite significant for small </a:t>
            </a:r>
            <a:r>
              <a:rPr lang="sl-SI" sz="2400" dirty="0" err="1" smtClean="0">
                <a:latin typeface="Calibri" panose="020F0502020204030204" pitchFamily="34" charset="0"/>
              </a:rPr>
              <a:t>companies</a:t>
            </a:r>
            <a:r>
              <a:rPr lang="sl-SI" sz="2400" dirty="0" smtClean="0">
                <a:latin typeface="Calibri" panose="020F0502020204030204" pitchFamily="34" charset="0"/>
              </a:rPr>
              <a:t>.</a:t>
            </a:r>
            <a:endParaRPr lang="en-GB" sz="2400" dirty="0" smtClean="0">
              <a:latin typeface="Calibri" panose="020F0502020204030204" pitchFamily="34" charset="0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Calibri" panose="020F0502020204030204" pitchFamily="34" charset="0"/>
              </a:rPr>
              <a:t>Administrative cost savings </a:t>
            </a:r>
            <a:r>
              <a:rPr lang="en-GB" sz="2400" dirty="0" smtClean="0">
                <a:latin typeface="Calibri" panose="020F0502020204030204" pitchFamily="34" charset="0"/>
              </a:rPr>
              <a:t>– The total administrative work for the involved in preparing and carrying out one rather than several tenders can be substantially reduced. 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Calibri" panose="020F0502020204030204" pitchFamily="34" charset="0"/>
              </a:rPr>
              <a:t>Skills and expertise </a:t>
            </a:r>
            <a:r>
              <a:rPr lang="en-GB" sz="2400" dirty="0" smtClean="0">
                <a:latin typeface="Calibri" panose="020F0502020204030204" pitchFamily="34" charset="0"/>
              </a:rPr>
              <a:t>– pooling of different skills and expertise. Smaller authorities in particular can benefit from the capacities of staff in larger authorities. 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7" name="Picture 6" descr="PNG - 24.2 ko - next pict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7558" y="181746"/>
            <a:ext cx="1800724" cy="643831"/>
          </a:xfrm>
          <a:prstGeom prst="rect">
            <a:avLst/>
          </a:prstGeom>
          <a:noFill/>
        </p:spPr>
      </p:pic>
      <p:pic>
        <p:nvPicPr>
          <p:cNvPr id="10" name="Picture 4" descr="p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181747"/>
            <a:ext cx="5181601" cy="50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783" y="253313"/>
            <a:ext cx="1586768" cy="44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Predmet 11"/>
          <p:cNvGraphicFramePr>
            <a:graphicFrameLocks noChangeAspect="1"/>
          </p:cNvGraphicFramePr>
          <p:nvPr>
            <p:extLst/>
          </p:nvPr>
        </p:nvGraphicFramePr>
        <p:xfrm>
          <a:off x="192088" y="6475413"/>
          <a:ext cx="20986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3" name="CorelDRAW" r:id="rId8" imgW="2721859" imgH="309394" progId="">
                  <p:embed/>
                </p:oleObj>
              </mc:Choice>
              <mc:Fallback>
                <p:oleObj name="CorelDRAW" r:id="rId8" imgW="2721859" imgH="30939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6475413"/>
                        <a:ext cx="2098675" cy="24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99"/>
          <p:cNvCxnSpPr/>
          <p:nvPr/>
        </p:nvCxnSpPr>
        <p:spPr>
          <a:xfrm flipV="1">
            <a:off x="2495600" y="6573121"/>
            <a:ext cx="8968157" cy="242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67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799" y="4376482"/>
            <a:ext cx="3002268" cy="2072767"/>
          </a:xfrm>
          <a:prstGeom prst="rect">
            <a:avLst/>
          </a:prstGeom>
        </p:spPr>
      </p:pic>
      <p:sp>
        <p:nvSpPr>
          <p:cNvPr id="6" name="Ograda številke diapozitiva 5"/>
          <p:cNvSpPr>
            <a:spLocks noGrp="1"/>
          </p:cNvSpPr>
          <p:nvPr>
            <p:ph type="sldNum" sz="quarter" idx="4294967295"/>
          </p:nvPr>
        </p:nvSpPr>
        <p:spPr>
          <a:xfrm>
            <a:off x="11552935" y="6379404"/>
            <a:ext cx="434380" cy="387433"/>
          </a:xfrm>
          <a:ln>
            <a:noFill/>
          </a:ln>
        </p:spPr>
        <p:txBody>
          <a:bodyPr/>
          <a:lstStyle/>
          <a:p>
            <a:pPr>
              <a:defRPr/>
            </a:pPr>
            <a:fld id="{2819C9BD-19EE-42E1-A96A-386F40DD0439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841103"/>
              </p:ext>
            </p:extLst>
          </p:nvPr>
        </p:nvGraphicFramePr>
        <p:xfrm>
          <a:off x="734484" y="849313"/>
          <a:ext cx="10778067" cy="1005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8067"/>
              </a:tblGrid>
              <a:tr h="3698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altLang="sl-SI" sz="3000" b="1" kern="12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INTEROPERABILITY AND UNIFICATION OF TECHNICAL STANDARDS</a:t>
                      </a:r>
                      <a:endParaRPr lang="sl-SI" altLang="sl-SI" sz="3000" b="1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8" marR="121908" marT="45603" marB="4560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Pravokotnik 6"/>
          <p:cNvSpPr/>
          <p:nvPr/>
        </p:nvSpPr>
        <p:spPr>
          <a:xfrm>
            <a:off x="755560" y="2199908"/>
            <a:ext cx="10766739" cy="2934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Calibri" panose="020F0502020204030204" pitchFamily="34" charset="0"/>
              </a:rPr>
              <a:t>Interoperability in TSIs</a:t>
            </a:r>
            <a:r>
              <a:rPr lang="sl-SI" sz="2400" b="1" dirty="0" smtClean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–</a:t>
            </a:r>
            <a:r>
              <a:rPr lang="sl-SI" sz="2400" dirty="0">
                <a:latin typeface="Calibri" panose="020F0502020204030204" pitchFamily="34" charset="0"/>
              </a:rPr>
              <a:t> </a:t>
            </a:r>
            <a:r>
              <a:rPr lang="en-GB" sz="2400" dirty="0" smtClean="0">
                <a:latin typeface="Calibri" panose="020F0502020204030204" pitchFamily="34" charset="0"/>
              </a:rPr>
              <a:t>a fundamental component of the future rail system as the transport backbone of Europe. 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Development of a set of harmonised operating processes in the form of </a:t>
            </a:r>
            <a:r>
              <a:rPr lang="en-GB" sz="2400" b="1" dirty="0" smtClean="0">
                <a:latin typeface="Calibri" panose="020F0502020204030204" pitchFamily="34" charset="0"/>
              </a:rPr>
              <a:t>International Rail Standards (IRS).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Calibri" panose="020F0502020204030204" pitchFamily="34" charset="0"/>
              </a:rPr>
              <a:t>Interoperability ensures trains cross state and operational borders without delay or operational </a:t>
            </a:r>
            <a:endParaRPr lang="sl-SI" sz="2400" b="1" dirty="0" smtClean="0"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sl-SI" sz="2400" b="1" dirty="0">
                <a:latin typeface="Calibri" panose="020F0502020204030204" pitchFamily="34" charset="0"/>
              </a:rPr>
              <a:t> </a:t>
            </a:r>
            <a:r>
              <a:rPr lang="sl-SI" sz="2400" b="1" dirty="0" smtClean="0">
                <a:latin typeface="Calibri" panose="020F0502020204030204" pitchFamily="34" charset="0"/>
              </a:rPr>
              <a:t>    </a:t>
            </a:r>
            <a:r>
              <a:rPr lang="en-GB" sz="2400" b="1" dirty="0" smtClean="0">
                <a:latin typeface="Calibri" panose="020F0502020204030204" pitchFamily="34" charset="0"/>
              </a:rPr>
              <a:t>constraint.</a:t>
            </a:r>
            <a:endParaRPr lang="en-GB" dirty="0"/>
          </a:p>
        </p:txBody>
      </p:sp>
      <p:pic>
        <p:nvPicPr>
          <p:cNvPr id="11" name="Picture 6" descr="PNG - 24.2 ko - next pict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7558" y="181746"/>
            <a:ext cx="1800724" cy="643831"/>
          </a:xfrm>
          <a:prstGeom prst="rect">
            <a:avLst/>
          </a:prstGeom>
          <a:noFill/>
        </p:spPr>
      </p:pic>
      <p:pic>
        <p:nvPicPr>
          <p:cNvPr id="12" name="Picture 4" descr="p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181747"/>
            <a:ext cx="5181601" cy="50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783" y="253313"/>
            <a:ext cx="1586768" cy="44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Predmet 9"/>
          <p:cNvGraphicFramePr>
            <a:graphicFrameLocks noChangeAspect="1"/>
          </p:cNvGraphicFramePr>
          <p:nvPr>
            <p:extLst/>
          </p:nvPr>
        </p:nvGraphicFramePr>
        <p:xfrm>
          <a:off x="192088" y="6475413"/>
          <a:ext cx="20986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" name="CorelDRAW" r:id="rId8" imgW="2721859" imgH="309394" progId="">
                  <p:embed/>
                </p:oleObj>
              </mc:Choice>
              <mc:Fallback>
                <p:oleObj name="CorelDRAW" r:id="rId8" imgW="2721859" imgH="30939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6475413"/>
                        <a:ext cx="2098675" cy="24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99"/>
          <p:cNvCxnSpPr/>
          <p:nvPr/>
        </p:nvCxnSpPr>
        <p:spPr>
          <a:xfrm flipV="1">
            <a:off x="2495600" y="6573121"/>
            <a:ext cx="8968157" cy="242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21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33"/>
          <p:cNvGrpSpPr/>
          <p:nvPr/>
        </p:nvGrpSpPr>
        <p:grpSpPr>
          <a:xfrm>
            <a:off x="0" y="3450597"/>
            <a:ext cx="12198399" cy="753433"/>
            <a:chOff x="7298787" y="858333"/>
            <a:chExt cx="914400" cy="5486400"/>
          </a:xfrm>
        </p:grpSpPr>
        <p:sp>
          <p:nvSpPr>
            <p:cNvPr id="81" name="Rectangle 34"/>
            <p:cNvSpPr/>
            <p:nvPr/>
          </p:nvSpPr>
          <p:spPr>
            <a:xfrm>
              <a:off x="7298787" y="1772733"/>
              <a:ext cx="914400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2" name="Rectangle 48"/>
            <p:cNvSpPr/>
            <p:nvPr/>
          </p:nvSpPr>
          <p:spPr>
            <a:xfrm>
              <a:off x="7298787" y="2687133"/>
              <a:ext cx="914400" cy="914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3" name="Rectangle 49"/>
            <p:cNvSpPr/>
            <p:nvPr/>
          </p:nvSpPr>
          <p:spPr>
            <a:xfrm>
              <a:off x="7298787" y="3601533"/>
              <a:ext cx="914400" cy="914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5" name="Rectangle 50"/>
            <p:cNvSpPr/>
            <p:nvPr/>
          </p:nvSpPr>
          <p:spPr>
            <a:xfrm>
              <a:off x="7298787" y="4515933"/>
              <a:ext cx="914400" cy="914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6" name="Rectangle 51"/>
            <p:cNvSpPr/>
            <p:nvPr/>
          </p:nvSpPr>
          <p:spPr>
            <a:xfrm>
              <a:off x="7298787" y="5430333"/>
              <a:ext cx="914400" cy="914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7" name="Rectangle 52"/>
            <p:cNvSpPr/>
            <p:nvPr/>
          </p:nvSpPr>
          <p:spPr>
            <a:xfrm>
              <a:off x="7298787" y="858333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84" name="Rectangle 7"/>
          <p:cNvSpPr>
            <a:spLocks noChangeArrowheads="1"/>
          </p:cNvSpPr>
          <p:nvPr/>
        </p:nvSpPr>
        <p:spPr bwMode="auto">
          <a:xfrm>
            <a:off x="67454" y="3218499"/>
            <a:ext cx="1292087" cy="1163995"/>
          </a:xfrm>
          <a:prstGeom prst="rect">
            <a:avLst/>
          </a:prstGeom>
          <a:solidFill>
            <a:srgbClr val="0C758E"/>
          </a:solidFill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endParaRPr lang="sl-SI" sz="800" b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sl-SI" sz="1200" b="1" dirty="0" smtClean="0">
                <a:solidFill>
                  <a:srgbClr val="FFFFFF"/>
                </a:solidFill>
                <a:cs typeface="Times New Roman" pitchFamily="18" charset="0"/>
              </a:rPr>
              <a:t>SŽ-Tovorni </a:t>
            </a:r>
            <a:r>
              <a:rPr lang="sl-SI" sz="1200" b="1" dirty="0">
                <a:solidFill>
                  <a:srgbClr val="FFFFFF"/>
                </a:solidFill>
                <a:cs typeface="Times New Roman" pitchFamily="18" charset="0"/>
              </a:rPr>
              <a:t>promet, d.o.o</a:t>
            </a:r>
            <a:r>
              <a:rPr lang="sl-SI" sz="1200" b="1" dirty="0" smtClean="0">
                <a:solidFill>
                  <a:srgbClr val="FFFFFF"/>
                </a:solidFill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sl-SI" sz="200" b="1" dirty="0">
              <a:solidFill>
                <a:srgbClr val="FFFFFF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sl-SI" sz="900" dirty="0">
                <a:solidFill>
                  <a:srgbClr val="FFFFFF"/>
                </a:solidFill>
                <a:cs typeface="Times New Roman" pitchFamily="18" charset="0"/>
              </a:rPr>
              <a:t>(</a:t>
            </a:r>
            <a:r>
              <a:rPr lang="en-GB" sz="900" dirty="0">
                <a:solidFill>
                  <a:srgbClr val="FFFFFF"/>
                </a:solidFill>
                <a:cs typeface="Times New Roman" pitchFamily="18" charset="0"/>
              </a:rPr>
              <a:t>Freight Transport</a:t>
            </a:r>
            <a:r>
              <a:rPr lang="sl-SI" sz="900" dirty="0">
                <a:solidFill>
                  <a:srgbClr val="FFFFFF"/>
                </a:solidFill>
                <a:cs typeface="Times New Roman" pitchFamily="18" charset="0"/>
              </a:rPr>
              <a:t>)</a:t>
            </a:r>
          </a:p>
          <a:p>
            <a:pPr algn="ctr">
              <a:defRPr/>
            </a:pPr>
            <a:r>
              <a:rPr lang="sl-SI" sz="300" b="1" dirty="0">
                <a:solidFill>
                  <a:srgbClr val="FFFFFF"/>
                </a:solidFill>
                <a:cs typeface="Times New Roman" pitchFamily="18" charset="0"/>
              </a:rPr>
              <a:t>        </a:t>
            </a:r>
            <a:endParaRPr lang="sl-SI" sz="300" b="1" dirty="0" smtClean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57" name="Rectangle 7"/>
          <p:cNvSpPr>
            <a:spLocks noChangeArrowheads="1"/>
          </p:cNvSpPr>
          <p:nvPr/>
        </p:nvSpPr>
        <p:spPr bwMode="auto">
          <a:xfrm>
            <a:off x="1451375" y="3218500"/>
            <a:ext cx="1248835" cy="1163994"/>
          </a:xfrm>
          <a:prstGeom prst="rect">
            <a:avLst/>
          </a:prstGeom>
          <a:solidFill>
            <a:srgbClr val="0C758E"/>
          </a:solidFill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endParaRPr lang="sl-SI" sz="800" b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sl-SI" sz="1200" b="1" dirty="0" smtClean="0">
                <a:solidFill>
                  <a:srgbClr val="FFFFFF"/>
                </a:solidFill>
                <a:cs typeface="Times New Roman" pitchFamily="18" charset="0"/>
              </a:rPr>
              <a:t>SŽ-Potniški </a:t>
            </a:r>
            <a:r>
              <a:rPr lang="sl-SI" sz="1200" b="1" dirty="0">
                <a:solidFill>
                  <a:srgbClr val="FFFFFF"/>
                </a:solidFill>
                <a:cs typeface="Times New Roman" pitchFamily="18" charset="0"/>
              </a:rPr>
              <a:t>promet, d.o.o</a:t>
            </a:r>
            <a:r>
              <a:rPr lang="sl-SI" sz="1200" b="1" dirty="0" smtClean="0">
                <a:solidFill>
                  <a:srgbClr val="FFFFFF"/>
                </a:solidFill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sl-SI" sz="200" b="1" dirty="0">
              <a:solidFill>
                <a:srgbClr val="FFFFFF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sl-SI" sz="900" dirty="0">
                <a:solidFill>
                  <a:srgbClr val="FFFFFF"/>
                </a:solidFill>
                <a:cs typeface="Times New Roman" pitchFamily="18" charset="0"/>
              </a:rPr>
              <a:t>(Passenger Transport)</a:t>
            </a:r>
          </a:p>
          <a:p>
            <a:pPr algn="ctr">
              <a:defRPr/>
            </a:pPr>
            <a:r>
              <a:rPr lang="sl-SI" sz="300" b="1" dirty="0">
                <a:solidFill>
                  <a:srgbClr val="FFFFFF"/>
                </a:solidFill>
                <a:cs typeface="Times New Roman" pitchFamily="18" charset="0"/>
              </a:rPr>
              <a:t>       </a:t>
            </a:r>
            <a:endParaRPr lang="sl-SI" sz="300" b="1" dirty="0" smtClean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58" name="Rectangle 7"/>
          <p:cNvSpPr>
            <a:spLocks noChangeArrowheads="1"/>
          </p:cNvSpPr>
          <p:nvPr/>
        </p:nvSpPr>
        <p:spPr bwMode="auto">
          <a:xfrm>
            <a:off x="2792049" y="3218500"/>
            <a:ext cx="1344084" cy="1163994"/>
          </a:xfrm>
          <a:prstGeom prst="rect">
            <a:avLst/>
          </a:prstGeom>
          <a:solidFill>
            <a:srgbClr val="0C758E"/>
          </a:solidFill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endParaRPr lang="sl-SI" sz="800" b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sl-SI" sz="1200" b="1" dirty="0" smtClean="0">
                <a:solidFill>
                  <a:srgbClr val="FFFFFF"/>
                </a:solidFill>
                <a:cs typeface="Times New Roman" pitchFamily="18" charset="0"/>
              </a:rPr>
              <a:t>SŽ-Infrastruktura</a:t>
            </a:r>
            <a:r>
              <a:rPr lang="sl-SI" sz="1200" b="1" dirty="0">
                <a:solidFill>
                  <a:srgbClr val="FFFFFF"/>
                </a:solidFill>
                <a:cs typeface="Times New Roman" pitchFamily="18" charset="0"/>
              </a:rPr>
              <a:t>, </a:t>
            </a:r>
          </a:p>
          <a:p>
            <a:pPr algn="ctr">
              <a:defRPr/>
            </a:pPr>
            <a:r>
              <a:rPr lang="sl-SI" sz="1200" b="1" dirty="0">
                <a:solidFill>
                  <a:srgbClr val="FFFFFF"/>
                </a:solidFill>
                <a:cs typeface="Times New Roman" pitchFamily="18" charset="0"/>
              </a:rPr>
              <a:t>d.o.o</a:t>
            </a:r>
            <a:r>
              <a:rPr lang="sl-SI" sz="1200" b="1" dirty="0" smtClean="0">
                <a:solidFill>
                  <a:srgbClr val="FFFFFF"/>
                </a:solidFill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sl-SI" sz="200" b="1" dirty="0">
              <a:solidFill>
                <a:srgbClr val="FFFFFF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sl-SI" sz="900" dirty="0">
                <a:solidFill>
                  <a:srgbClr val="FFFFFF"/>
                </a:solidFill>
                <a:cs typeface="Times New Roman" pitchFamily="18" charset="0"/>
              </a:rPr>
              <a:t>(</a:t>
            </a:r>
            <a:r>
              <a:rPr lang="en-GB" sz="900" dirty="0">
                <a:solidFill>
                  <a:srgbClr val="FFFFFF"/>
                </a:solidFill>
                <a:cs typeface="Times New Roman" pitchFamily="18" charset="0"/>
              </a:rPr>
              <a:t>Infrastructure</a:t>
            </a:r>
            <a:r>
              <a:rPr lang="en-GB" sz="900" dirty="0" smtClean="0">
                <a:solidFill>
                  <a:srgbClr val="FFFFFF"/>
                </a:solidFill>
                <a:cs typeface="Times New Roman" pitchFamily="18" charset="0"/>
              </a:rPr>
              <a:t>)</a:t>
            </a:r>
            <a:r>
              <a:rPr lang="sl-SI" sz="900" b="1" dirty="0" smtClean="0">
                <a:solidFill>
                  <a:srgbClr val="FFFFFF"/>
                </a:solidFill>
                <a:cs typeface="Times New Roman" pitchFamily="18" charset="0"/>
              </a:rPr>
              <a:t>    </a:t>
            </a:r>
            <a:endParaRPr lang="sl-SI" sz="900" b="1" dirty="0">
              <a:solidFill>
                <a:srgbClr val="FFFFFF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sl-SI" sz="300" b="1" dirty="0">
                <a:solidFill>
                  <a:srgbClr val="FFFFFF"/>
                </a:solidFill>
                <a:cs typeface="Times New Roman" pitchFamily="18" charset="0"/>
              </a:rPr>
              <a:t> </a:t>
            </a:r>
            <a:endParaRPr lang="sl-SI" sz="300" b="1" dirty="0" smtClean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59" name="Rectangle 7"/>
          <p:cNvSpPr>
            <a:spLocks noChangeArrowheads="1"/>
          </p:cNvSpPr>
          <p:nvPr/>
        </p:nvSpPr>
        <p:spPr bwMode="auto">
          <a:xfrm>
            <a:off x="4227971" y="3212976"/>
            <a:ext cx="1151467" cy="1169517"/>
          </a:xfrm>
          <a:prstGeom prst="rect">
            <a:avLst/>
          </a:prstGeom>
          <a:solidFill>
            <a:srgbClr val="0C758E"/>
          </a:solidFill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r>
              <a:rPr lang="sl-SI" sz="1000" b="1" dirty="0">
                <a:solidFill>
                  <a:srgbClr val="FFFFFF"/>
                </a:solidFill>
                <a:cs typeface="Times New Roman" pitchFamily="18" charset="0"/>
              </a:rPr>
              <a:t> </a:t>
            </a:r>
            <a:r>
              <a:rPr lang="sl-SI" sz="1000" b="1" dirty="0" smtClean="0">
                <a:solidFill>
                  <a:srgbClr val="FFFFFF"/>
                </a:solidFill>
                <a:cs typeface="Times New Roman" pitchFamily="18" charset="0"/>
              </a:rPr>
              <a:t>  </a:t>
            </a:r>
          </a:p>
          <a:p>
            <a:pPr algn="ctr">
              <a:defRPr/>
            </a:pPr>
            <a:r>
              <a:rPr lang="sl-SI" sz="1200" b="1" dirty="0" smtClean="0">
                <a:solidFill>
                  <a:srgbClr val="FFFFFF"/>
                </a:solidFill>
                <a:cs typeface="Times New Roman" pitchFamily="18" charset="0"/>
              </a:rPr>
              <a:t>SŽ-VIT</a:t>
            </a:r>
            <a:r>
              <a:rPr lang="sl-SI" sz="1200" b="1" dirty="0">
                <a:solidFill>
                  <a:srgbClr val="FFFFFF"/>
                </a:solidFill>
                <a:cs typeface="Times New Roman" pitchFamily="18" charset="0"/>
              </a:rPr>
              <a:t>, d.o.o</a:t>
            </a:r>
            <a:r>
              <a:rPr lang="sl-SI" sz="1200" b="1" dirty="0" smtClean="0">
                <a:solidFill>
                  <a:srgbClr val="FFFFFF"/>
                </a:solidFill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sl-SI" sz="200" b="1" dirty="0">
              <a:solidFill>
                <a:srgbClr val="FFFFFF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n-GB" sz="900" dirty="0">
                <a:solidFill>
                  <a:srgbClr val="FFFFFF"/>
                </a:solidFill>
                <a:cs typeface="Times New Roman" pitchFamily="18" charset="0"/>
              </a:rPr>
              <a:t>(Traction and </a:t>
            </a:r>
            <a:r>
              <a:rPr lang="en-GB" sz="900" dirty="0" smtClean="0">
                <a:solidFill>
                  <a:srgbClr val="FFFFFF"/>
                </a:solidFill>
                <a:cs typeface="Times New Roman" pitchFamily="18" charset="0"/>
              </a:rPr>
              <a:t>Technical Services) </a:t>
            </a:r>
            <a:endParaRPr lang="en-GB" sz="900" dirty="0">
              <a:solidFill>
                <a:srgbClr val="FFFFFF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sl-SI" sz="300" b="1" dirty="0">
                <a:solidFill>
                  <a:srgbClr val="FFFFFF"/>
                </a:solidFill>
                <a:cs typeface="Times New Roman" pitchFamily="18" charset="0"/>
              </a:rPr>
              <a:t> </a:t>
            </a:r>
            <a:endParaRPr lang="sl-SI" sz="300" b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sl-SI" sz="900" b="1" dirty="0" smtClean="0">
                <a:solidFill>
                  <a:srgbClr val="FFFFFF"/>
                </a:solidFill>
                <a:cs typeface="Times New Roman" pitchFamily="18" charset="0"/>
              </a:rPr>
              <a:t>        </a:t>
            </a:r>
            <a:endParaRPr lang="sl-SI" sz="900" b="1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60" name="Rectangle 7"/>
          <p:cNvSpPr>
            <a:spLocks noChangeArrowheads="1"/>
          </p:cNvSpPr>
          <p:nvPr/>
        </p:nvSpPr>
        <p:spPr bwMode="auto">
          <a:xfrm>
            <a:off x="5477633" y="3212977"/>
            <a:ext cx="1264711" cy="1169516"/>
          </a:xfrm>
          <a:prstGeom prst="rect">
            <a:avLst/>
          </a:prstGeom>
          <a:solidFill>
            <a:srgbClr val="0C758E"/>
          </a:solidFill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endParaRPr lang="sl-SI" sz="800" b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sl-SI" sz="1200" b="1" dirty="0" smtClean="0">
                <a:solidFill>
                  <a:srgbClr val="FFFFFF"/>
                </a:solidFill>
                <a:cs typeface="Times New Roman" pitchFamily="18" charset="0"/>
              </a:rPr>
              <a:t>SŽ-ŽGP</a:t>
            </a:r>
            <a:r>
              <a:rPr lang="sl-SI" sz="1200" b="1" dirty="0">
                <a:solidFill>
                  <a:srgbClr val="FFFFFF"/>
                </a:solidFill>
                <a:cs typeface="Times New Roman" pitchFamily="18" charset="0"/>
              </a:rPr>
              <a:t>, d.d</a:t>
            </a:r>
            <a:r>
              <a:rPr lang="sl-SI" sz="1200" b="1" dirty="0" smtClean="0">
                <a:solidFill>
                  <a:srgbClr val="FFFFFF"/>
                </a:solidFill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sl-SI" sz="200" b="1" dirty="0">
              <a:solidFill>
                <a:srgbClr val="FFFFFF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n-GB" sz="900" dirty="0">
                <a:solidFill>
                  <a:srgbClr val="FFFFFF"/>
                </a:solidFill>
                <a:cs typeface="Times New Roman" pitchFamily="18" charset="0"/>
              </a:rPr>
              <a:t>(Railway Construction Company)</a:t>
            </a:r>
          </a:p>
          <a:p>
            <a:pPr algn="ctr">
              <a:defRPr/>
            </a:pPr>
            <a:r>
              <a:rPr lang="sl-SI" sz="300" b="1" dirty="0">
                <a:solidFill>
                  <a:srgbClr val="FFFFFF"/>
                </a:solidFill>
                <a:cs typeface="Times New Roman" pitchFamily="18" charset="0"/>
              </a:rPr>
              <a:t>   </a:t>
            </a:r>
            <a:endParaRPr lang="sl-SI" sz="300" b="1" dirty="0" smtClean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61" name="Rectangle 7"/>
          <p:cNvSpPr>
            <a:spLocks noChangeArrowheads="1"/>
          </p:cNvSpPr>
          <p:nvPr/>
        </p:nvSpPr>
        <p:spPr bwMode="auto">
          <a:xfrm>
            <a:off x="6834179" y="3218500"/>
            <a:ext cx="1231900" cy="1163994"/>
          </a:xfrm>
          <a:prstGeom prst="rect">
            <a:avLst/>
          </a:prstGeom>
          <a:solidFill>
            <a:srgbClr val="0C758E"/>
          </a:solidFill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endParaRPr lang="sl-SI" sz="800" b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sl-SI" sz="1200" b="1" dirty="0" smtClean="0">
                <a:solidFill>
                  <a:srgbClr val="FFFFFF"/>
                </a:solidFill>
                <a:cs typeface="Times New Roman" pitchFamily="18" charset="0"/>
              </a:rPr>
              <a:t>SŽ-ŽIP</a:t>
            </a:r>
            <a:r>
              <a:rPr lang="sl-SI" sz="1200" b="1" dirty="0">
                <a:solidFill>
                  <a:srgbClr val="FFFFFF"/>
                </a:solidFill>
                <a:cs typeface="Times New Roman" pitchFamily="18" charset="0"/>
              </a:rPr>
              <a:t>, d.o.o</a:t>
            </a:r>
            <a:r>
              <a:rPr lang="sl-SI" sz="1200" b="1" dirty="0" smtClean="0">
                <a:solidFill>
                  <a:srgbClr val="FFFFFF"/>
                </a:solidFill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sl-SI" sz="200" b="1" dirty="0">
              <a:solidFill>
                <a:srgbClr val="FFFFFF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n-GB" sz="900" dirty="0">
                <a:solidFill>
                  <a:srgbClr val="FFFFFF"/>
                </a:solidFill>
                <a:cs typeface="Times New Roman" pitchFamily="18" charset="0"/>
              </a:rPr>
              <a:t>(Railway Company for Disabled </a:t>
            </a:r>
            <a:r>
              <a:rPr lang="en-GB" sz="900" dirty="0" smtClean="0">
                <a:solidFill>
                  <a:srgbClr val="FFFFFF"/>
                </a:solidFill>
                <a:cs typeface="Times New Roman" pitchFamily="18" charset="0"/>
              </a:rPr>
              <a:t>Persons)</a:t>
            </a:r>
            <a:endParaRPr lang="en-GB" sz="900" dirty="0">
              <a:solidFill>
                <a:srgbClr val="FFFFFF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sl-SI" sz="300" b="1" dirty="0">
                <a:solidFill>
                  <a:srgbClr val="FFFFFF"/>
                </a:solidFill>
                <a:cs typeface="Times New Roman" pitchFamily="18" charset="0"/>
              </a:rPr>
              <a:t>     </a:t>
            </a:r>
            <a:endParaRPr lang="sl-SI" sz="300" b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sl-SI" sz="900" b="1" dirty="0" smtClean="0">
                <a:solidFill>
                  <a:srgbClr val="FFFFFF"/>
                </a:solidFill>
                <a:cs typeface="Times New Roman" pitchFamily="18" charset="0"/>
              </a:rPr>
              <a:t> </a:t>
            </a:r>
            <a:endParaRPr lang="sl-SI" sz="900" b="1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62" name="Rectangle 7"/>
          <p:cNvSpPr>
            <a:spLocks noChangeArrowheads="1"/>
          </p:cNvSpPr>
          <p:nvPr/>
        </p:nvSpPr>
        <p:spPr bwMode="auto">
          <a:xfrm>
            <a:off x="8157918" y="3218499"/>
            <a:ext cx="1248833" cy="1163993"/>
          </a:xfrm>
          <a:prstGeom prst="rect">
            <a:avLst/>
          </a:prstGeom>
          <a:solidFill>
            <a:srgbClr val="0C758E"/>
          </a:solidFill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endParaRPr lang="sl-SI" sz="500" b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sl-SI" sz="1200" b="1" dirty="0" smtClean="0">
                <a:solidFill>
                  <a:srgbClr val="FFFFFF"/>
                </a:solidFill>
                <a:cs typeface="Times New Roman" pitchFamily="18" charset="0"/>
              </a:rPr>
              <a:t>Prometni </a:t>
            </a:r>
            <a:r>
              <a:rPr lang="sl-SI" sz="1200" b="1" dirty="0">
                <a:solidFill>
                  <a:srgbClr val="FFFFFF"/>
                </a:solidFill>
                <a:cs typeface="Times New Roman" pitchFamily="18" charset="0"/>
              </a:rPr>
              <a:t>institut, d.o.o</a:t>
            </a:r>
            <a:r>
              <a:rPr lang="sl-SI" sz="1200" b="1" dirty="0" smtClean="0">
                <a:solidFill>
                  <a:srgbClr val="FFFFFF"/>
                </a:solidFill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sl-SI" sz="200" b="1" dirty="0">
              <a:solidFill>
                <a:srgbClr val="FFFFFF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n-GB" sz="900" dirty="0">
                <a:solidFill>
                  <a:srgbClr val="FFFFFF"/>
                </a:solidFill>
                <a:cs typeface="Times New Roman" pitchFamily="18" charset="0"/>
              </a:rPr>
              <a:t>(Institute of </a:t>
            </a:r>
            <a:r>
              <a:rPr lang="en-GB" sz="900" dirty="0" smtClean="0">
                <a:solidFill>
                  <a:srgbClr val="FFFFFF"/>
                </a:solidFill>
                <a:cs typeface="Times New Roman" pitchFamily="18" charset="0"/>
              </a:rPr>
              <a:t>Traffic and </a:t>
            </a:r>
            <a:r>
              <a:rPr lang="en-GB" sz="900" dirty="0">
                <a:solidFill>
                  <a:srgbClr val="FFFFFF"/>
                </a:solidFill>
                <a:cs typeface="Times New Roman" pitchFamily="18" charset="0"/>
              </a:rPr>
              <a:t>Transport)</a:t>
            </a:r>
          </a:p>
          <a:p>
            <a:pPr algn="ctr">
              <a:defRPr/>
            </a:pPr>
            <a:r>
              <a:rPr lang="sl-SI" sz="300" b="1" dirty="0">
                <a:solidFill>
                  <a:srgbClr val="FFFFFF"/>
                </a:solidFill>
                <a:cs typeface="Times New Roman" pitchFamily="18" charset="0"/>
              </a:rPr>
              <a:t>     </a:t>
            </a:r>
            <a:endParaRPr lang="sl-SI" sz="900" b="1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84" name="Rectangle 7"/>
          <p:cNvSpPr>
            <a:spLocks noChangeArrowheads="1"/>
          </p:cNvSpPr>
          <p:nvPr/>
        </p:nvSpPr>
        <p:spPr bwMode="auto">
          <a:xfrm>
            <a:off x="10847726" y="3212978"/>
            <a:ext cx="1248833" cy="1169516"/>
          </a:xfrm>
          <a:prstGeom prst="rect">
            <a:avLst/>
          </a:prstGeom>
          <a:solidFill>
            <a:srgbClr val="0C758E"/>
          </a:solidFill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endParaRPr lang="sl-SI" sz="800" b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n-GB" sz="1200" b="1" dirty="0" err="1" smtClean="0">
                <a:solidFill>
                  <a:srgbClr val="FFFFFF"/>
                </a:solidFill>
                <a:cs typeface="Times New Roman" pitchFamily="18" charset="0"/>
              </a:rPr>
              <a:t>Fersped</a:t>
            </a:r>
            <a:r>
              <a:rPr lang="en-GB" sz="1200" b="1" dirty="0" smtClean="0">
                <a:solidFill>
                  <a:srgbClr val="FFFFFF"/>
                </a:solidFill>
                <a:cs typeface="Times New Roman" pitchFamily="18" charset="0"/>
              </a:rPr>
              <a:t>, d.o.o.</a:t>
            </a:r>
          </a:p>
          <a:p>
            <a:pPr algn="ctr">
              <a:defRPr/>
            </a:pPr>
            <a:endParaRPr lang="en-GB" sz="200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n-GB" sz="900" dirty="0" smtClean="0">
                <a:solidFill>
                  <a:srgbClr val="FFFFFF"/>
                </a:solidFill>
                <a:cs typeface="Times New Roman" pitchFamily="18" charset="0"/>
              </a:rPr>
              <a:t>(Forwarding company)</a:t>
            </a:r>
          </a:p>
          <a:p>
            <a:pPr algn="ctr">
              <a:defRPr/>
            </a:pPr>
            <a:r>
              <a:rPr lang="en-GB" sz="300" b="1" dirty="0" smtClean="0">
                <a:solidFill>
                  <a:srgbClr val="FFFFFF"/>
                </a:solidFill>
                <a:cs typeface="Times New Roman" pitchFamily="18" charset="0"/>
              </a:rPr>
              <a:t>     </a:t>
            </a:r>
          </a:p>
          <a:p>
            <a:pPr algn="ctr">
              <a:defRPr/>
            </a:pPr>
            <a:endParaRPr lang="en-GB" sz="300" b="1" dirty="0" smtClean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63" name="Rectangle 7"/>
          <p:cNvSpPr>
            <a:spLocks noChangeArrowheads="1"/>
          </p:cNvSpPr>
          <p:nvPr/>
        </p:nvSpPr>
        <p:spPr bwMode="auto">
          <a:xfrm>
            <a:off x="9498587" y="3212976"/>
            <a:ext cx="1257300" cy="1169515"/>
          </a:xfrm>
          <a:prstGeom prst="rect">
            <a:avLst/>
          </a:prstGeom>
          <a:solidFill>
            <a:srgbClr val="0C758E"/>
          </a:solidFill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endParaRPr lang="sl-SI" sz="800" b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sl-SI" sz="1200" b="1" dirty="0" smtClean="0">
                <a:solidFill>
                  <a:srgbClr val="FFFFFF"/>
                </a:solidFill>
                <a:cs typeface="Times New Roman" pitchFamily="18" charset="0"/>
              </a:rPr>
              <a:t>SŽ-Železniška </a:t>
            </a:r>
            <a:r>
              <a:rPr lang="sl-SI" sz="1200" b="1" dirty="0">
                <a:solidFill>
                  <a:srgbClr val="FFFFFF"/>
                </a:solidFill>
                <a:cs typeface="Times New Roman" pitchFamily="18" charset="0"/>
              </a:rPr>
              <a:t>tiskarna, d .d</a:t>
            </a:r>
            <a:r>
              <a:rPr lang="sl-SI" sz="1200" b="1" dirty="0" smtClean="0">
                <a:solidFill>
                  <a:srgbClr val="FFFFFF"/>
                </a:solidFill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sl-SI" sz="200" b="1" dirty="0">
              <a:solidFill>
                <a:srgbClr val="FFFFFF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sl-SI" sz="900" dirty="0" smtClean="0">
                <a:solidFill>
                  <a:srgbClr val="FFFFFF"/>
                </a:solidFill>
                <a:cs typeface="Times New Roman" pitchFamily="18" charset="0"/>
              </a:rPr>
              <a:t>(</a:t>
            </a:r>
            <a:r>
              <a:rPr lang="en-GB" sz="900" dirty="0" smtClean="0">
                <a:solidFill>
                  <a:srgbClr val="FFFFFF"/>
                </a:solidFill>
                <a:cs typeface="Times New Roman" pitchFamily="18" charset="0"/>
              </a:rPr>
              <a:t>Rail Printing </a:t>
            </a:r>
            <a:r>
              <a:rPr lang="en-GB" sz="900" dirty="0">
                <a:solidFill>
                  <a:srgbClr val="FFFFFF"/>
                </a:solidFill>
                <a:cs typeface="Times New Roman" pitchFamily="18" charset="0"/>
              </a:rPr>
              <a:t>House)</a:t>
            </a:r>
          </a:p>
          <a:p>
            <a:pPr algn="ctr">
              <a:defRPr/>
            </a:pPr>
            <a:r>
              <a:rPr lang="sl-SI" sz="300" b="1" dirty="0">
                <a:solidFill>
                  <a:srgbClr val="FFFFFF"/>
                </a:solidFill>
                <a:cs typeface="Times New Roman" pitchFamily="18" charset="0"/>
              </a:rPr>
              <a:t>   </a:t>
            </a:r>
            <a:endParaRPr lang="sl-SI" sz="300" b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sl-SI" sz="900" b="1" dirty="0" smtClean="0">
                <a:solidFill>
                  <a:srgbClr val="FFFFFF"/>
                </a:solidFill>
                <a:cs typeface="Times New Roman" pitchFamily="18" charset="0"/>
              </a:rPr>
              <a:t> </a:t>
            </a:r>
            <a:endParaRPr lang="sl-SI" sz="900" b="1" dirty="0">
              <a:solidFill>
                <a:srgbClr val="FFFFFF"/>
              </a:solidFill>
              <a:cs typeface="Times New Roman" pitchFamily="18" charset="0"/>
            </a:endParaRPr>
          </a:p>
        </p:txBody>
      </p:sp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012" y="-6076056"/>
            <a:ext cx="12529392" cy="790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1" name="Naslov 3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980728"/>
          </a:xfrm>
        </p:spPr>
        <p:txBody>
          <a:bodyPr>
            <a:noAutofit/>
          </a:bodyPr>
          <a:lstStyle/>
          <a:p>
            <a:pPr algn="ctr"/>
            <a:r>
              <a:rPr lang="en-GB" altLang="sl-SI" sz="4000" dirty="0" smtClean="0">
                <a:solidFill>
                  <a:schemeClr val="bg1"/>
                </a:solidFill>
                <a:latin typeface="+mn-lt"/>
              </a:rPr>
              <a:t>Structure of SŽ Group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73812" y="4077072"/>
            <a:ext cx="120227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50" b="1" dirty="0">
                <a:solidFill>
                  <a:srgbClr val="FFFFFF"/>
                </a:solidFill>
              </a:rPr>
              <a:t> </a:t>
            </a:r>
            <a:r>
              <a:rPr lang="sl-SI" sz="1050" b="1" dirty="0" smtClean="0">
                <a:solidFill>
                  <a:srgbClr val="FFFFFF"/>
                </a:solidFill>
              </a:rPr>
              <a:t>            100%	                           100%	              100%                                  100%                              79.82%                                100%                                   100%                                  64.28%                                100%</a:t>
            </a:r>
            <a:endParaRPr lang="sl-SI" sz="1050" b="1" dirty="0">
              <a:solidFill>
                <a:srgbClr val="FFFFFF"/>
              </a:solidFill>
            </a:endParaRPr>
          </a:p>
        </p:txBody>
      </p:sp>
      <p:sp>
        <p:nvSpPr>
          <p:cNvPr id="173" name="PoljeZBesedilom 172"/>
          <p:cNvSpPr txBox="1"/>
          <p:nvPr/>
        </p:nvSpPr>
        <p:spPr>
          <a:xfrm>
            <a:off x="5476186" y="5048738"/>
            <a:ext cx="6346839" cy="89255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000" u="sng" dirty="0" smtClean="0">
                <a:solidFill>
                  <a:srgbClr val="5C5C5C"/>
                </a:solidFill>
                <a:cs typeface="Times New Roman" pitchFamily="18" charset="0"/>
              </a:rPr>
              <a:t>Note:</a:t>
            </a:r>
            <a:r>
              <a:rPr lang="en-US" sz="1000" dirty="0" smtClean="0">
                <a:solidFill>
                  <a:srgbClr val="5C5C5C"/>
                </a:solidFill>
                <a:cs typeface="Times New Roman" pitchFamily="18" charset="0"/>
              </a:rPr>
              <a:t>  </a:t>
            </a:r>
          </a:p>
          <a:p>
            <a:pPr>
              <a:defRPr/>
            </a:pPr>
            <a:endParaRPr lang="en-US" sz="1000" dirty="0" smtClean="0">
              <a:solidFill>
                <a:srgbClr val="5C5C5C"/>
              </a:solidFill>
              <a:cs typeface="Times New Roman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00" dirty="0" smtClean="0">
                <a:solidFill>
                  <a:srgbClr val="5C5C5C"/>
                </a:solidFill>
                <a:cs typeface="Times New Roman" pitchFamily="18" charset="0"/>
              </a:rPr>
              <a:t>The parent company </a:t>
            </a:r>
            <a:r>
              <a:rPr lang="en-US" sz="1000" dirty="0" err="1" smtClean="0">
                <a:solidFill>
                  <a:srgbClr val="5C5C5C"/>
                </a:solidFill>
                <a:cs typeface="Times New Roman" pitchFamily="18" charset="0"/>
              </a:rPr>
              <a:t>Slovenske</a:t>
            </a:r>
            <a:r>
              <a:rPr lang="en-US" sz="1000" dirty="0" smtClean="0">
                <a:solidFill>
                  <a:srgbClr val="5C5C5C"/>
                </a:solidFill>
                <a:cs typeface="Times New Roman" pitchFamily="18" charset="0"/>
              </a:rPr>
              <a:t> </a:t>
            </a:r>
            <a:r>
              <a:rPr lang="en-US" sz="1000" dirty="0" err="1" smtClean="0">
                <a:solidFill>
                  <a:srgbClr val="5C5C5C"/>
                </a:solidFill>
                <a:cs typeface="Times New Roman" pitchFamily="18" charset="0"/>
              </a:rPr>
              <a:t>železnice</a:t>
            </a:r>
            <a:r>
              <a:rPr lang="en-US" sz="1000" dirty="0" smtClean="0">
                <a:solidFill>
                  <a:srgbClr val="5C5C5C"/>
                </a:solidFill>
                <a:cs typeface="Times New Roman" pitchFamily="18" charset="0"/>
              </a:rPr>
              <a:t>, </a:t>
            </a:r>
            <a:r>
              <a:rPr lang="en-US" sz="1000" dirty="0" err="1" smtClean="0">
                <a:solidFill>
                  <a:srgbClr val="5C5C5C"/>
                </a:solidFill>
                <a:cs typeface="Times New Roman" pitchFamily="18" charset="0"/>
              </a:rPr>
              <a:t>d.o.o</a:t>
            </a:r>
            <a:r>
              <a:rPr lang="en-US" sz="1000" dirty="0" smtClean="0">
                <a:solidFill>
                  <a:srgbClr val="5C5C5C"/>
                </a:solidFill>
                <a:cs typeface="Times New Roman" pitchFamily="18" charset="0"/>
              </a:rPr>
              <a:t>., also holds shares in the following associated companies: </a:t>
            </a:r>
            <a:r>
              <a:rPr lang="en-US" sz="1000" b="1" dirty="0" smtClean="0">
                <a:solidFill>
                  <a:srgbClr val="5C5C5C"/>
                </a:solidFill>
                <a:cs typeface="Times New Roman" pitchFamily="18" charset="0"/>
              </a:rPr>
              <a:t>Adria Kombi, </a:t>
            </a:r>
            <a:r>
              <a:rPr lang="en-US" sz="1000" b="1" dirty="0" err="1" smtClean="0">
                <a:solidFill>
                  <a:srgbClr val="5C5C5C"/>
                </a:solidFill>
                <a:cs typeface="Times New Roman" pitchFamily="18" charset="0"/>
              </a:rPr>
              <a:t>d.o.o</a:t>
            </a:r>
            <a:r>
              <a:rPr lang="en-US" sz="1000" b="1" dirty="0" smtClean="0">
                <a:solidFill>
                  <a:srgbClr val="5C5C5C"/>
                </a:solidFill>
                <a:cs typeface="Times New Roman" pitchFamily="18" charset="0"/>
              </a:rPr>
              <a:t>.</a:t>
            </a:r>
            <a:r>
              <a:rPr lang="en-US" sz="1000" dirty="0" smtClean="0">
                <a:solidFill>
                  <a:srgbClr val="5C5C5C"/>
                </a:solidFill>
                <a:cs typeface="Times New Roman" pitchFamily="18" charset="0"/>
              </a:rPr>
              <a:t>, 26</a:t>
            </a:r>
            <a:r>
              <a:rPr lang="sl-SI" sz="1000" dirty="0" smtClean="0">
                <a:solidFill>
                  <a:srgbClr val="5C5C5C"/>
                </a:solidFill>
                <a:cs typeface="Times New Roman" pitchFamily="18" charset="0"/>
              </a:rPr>
              <a:t>.</a:t>
            </a:r>
            <a:r>
              <a:rPr lang="en-US" sz="1000" dirty="0" smtClean="0">
                <a:solidFill>
                  <a:srgbClr val="5C5C5C"/>
                </a:solidFill>
                <a:cs typeface="Times New Roman" pitchFamily="18" charset="0"/>
              </a:rPr>
              <a:t>0%, </a:t>
            </a:r>
            <a:r>
              <a:rPr lang="en-US" sz="1000" dirty="0" err="1" smtClean="0">
                <a:solidFill>
                  <a:srgbClr val="5C5C5C"/>
                </a:solidFill>
                <a:cs typeface="Times New Roman" pitchFamily="18" charset="0"/>
              </a:rPr>
              <a:t>Terme</a:t>
            </a:r>
            <a:r>
              <a:rPr lang="en-US" sz="1000" dirty="0" smtClean="0">
                <a:solidFill>
                  <a:srgbClr val="5C5C5C"/>
                </a:solidFill>
                <a:cs typeface="Times New Roman" pitchFamily="18" charset="0"/>
              </a:rPr>
              <a:t> Olimia, </a:t>
            </a:r>
            <a:r>
              <a:rPr lang="en-US" sz="1000" dirty="0" err="1" smtClean="0">
                <a:solidFill>
                  <a:srgbClr val="5C5C5C"/>
                </a:solidFill>
                <a:cs typeface="Times New Roman" pitchFamily="18" charset="0"/>
              </a:rPr>
              <a:t>d.d</a:t>
            </a:r>
            <a:r>
              <a:rPr lang="en-US" sz="1000" dirty="0" smtClean="0">
                <a:solidFill>
                  <a:srgbClr val="5C5C5C"/>
                </a:solidFill>
                <a:cs typeface="Times New Roman" pitchFamily="18" charset="0"/>
              </a:rPr>
              <a:t>., 23</a:t>
            </a:r>
            <a:r>
              <a:rPr lang="sl-SI" sz="1000" dirty="0" smtClean="0">
                <a:solidFill>
                  <a:srgbClr val="5C5C5C"/>
                </a:solidFill>
                <a:cs typeface="Times New Roman" pitchFamily="18" charset="0"/>
              </a:rPr>
              <a:t>.</a:t>
            </a:r>
            <a:r>
              <a:rPr lang="en-US" sz="1000" dirty="0" smtClean="0">
                <a:solidFill>
                  <a:srgbClr val="5C5C5C"/>
                </a:solidFill>
                <a:cs typeface="Times New Roman" pitchFamily="18" charset="0"/>
              </a:rPr>
              <a:t>87%.</a:t>
            </a:r>
            <a:endParaRPr lang="sl-SI" sz="1000" dirty="0" smtClean="0">
              <a:solidFill>
                <a:srgbClr val="5C5C5C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GB" sz="1200" dirty="0" smtClean="0">
                <a:solidFill>
                  <a:srgbClr val="FFFFFF"/>
                </a:solidFill>
                <a:cs typeface="Times New Roman" pitchFamily="18" charset="0"/>
              </a:rPr>
              <a:t> </a:t>
            </a:r>
            <a:endParaRPr lang="en-GB" sz="900" dirty="0">
              <a:solidFill>
                <a:srgbClr val="FFFFFF"/>
              </a:solidFill>
              <a:cs typeface="Times New Roman" pitchFamily="18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186513" y="4941168"/>
            <a:ext cx="5268545" cy="1248996"/>
            <a:chOff x="186513" y="5301208"/>
            <a:chExt cx="5268545" cy="1248996"/>
          </a:xfrm>
        </p:grpSpPr>
        <p:sp>
          <p:nvSpPr>
            <p:cNvPr id="172" name="PoljeZBesedilom 171"/>
            <p:cNvSpPr txBox="1"/>
            <p:nvPr/>
          </p:nvSpPr>
          <p:spPr>
            <a:xfrm>
              <a:off x="623146" y="5734496"/>
              <a:ext cx="39624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000" dirty="0" smtClean="0">
                  <a:solidFill>
                    <a:srgbClr val="5C5C5C"/>
                  </a:solidFill>
                </a:rPr>
                <a:t>Subsidiaries in the </a:t>
              </a:r>
              <a:r>
                <a:rPr lang="en-GB" sz="1000" dirty="0" err="1" smtClean="0">
                  <a:solidFill>
                    <a:srgbClr val="5C5C5C"/>
                  </a:solidFill>
                </a:rPr>
                <a:t>Slovenske</a:t>
              </a:r>
              <a:r>
                <a:rPr lang="en-GB" sz="1000" dirty="0" smtClean="0">
                  <a:solidFill>
                    <a:srgbClr val="5C5C5C"/>
                  </a:solidFill>
                </a:rPr>
                <a:t> </a:t>
              </a:r>
              <a:r>
                <a:rPr lang="en-GB" sz="1000" dirty="0" err="1" smtClean="0">
                  <a:solidFill>
                    <a:srgbClr val="5C5C5C"/>
                  </a:solidFill>
                </a:rPr>
                <a:t>železnice</a:t>
              </a:r>
              <a:r>
                <a:rPr lang="en-GB" sz="1000" dirty="0" smtClean="0">
                  <a:solidFill>
                    <a:srgbClr val="5C5C5C"/>
                  </a:solidFill>
                </a:rPr>
                <a:t> Group with corresponding participating interests (full consolidation)</a:t>
              </a:r>
              <a:endParaRPr lang="en-GB" sz="1000" dirty="0">
                <a:solidFill>
                  <a:srgbClr val="5C5C5C"/>
                </a:solidFill>
              </a:endParaRPr>
            </a:p>
          </p:txBody>
        </p:sp>
        <p:sp>
          <p:nvSpPr>
            <p:cNvPr id="170" name="PoljeZBesedilom 169"/>
            <p:cNvSpPr txBox="1"/>
            <p:nvPr/>
          </p:nvSpPr>
          <p:spPr>
            <a:xfrm>
              <a:off x="186513" y="5301208"/>
              <a:ext cx="87326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sl-SI" sz="1200" u="sng" dirty="0" smtClean="0">
                  <a:solidFill>
                    <a:srgbClr val="5C5C5C"/>
                  </a:solidFill>
                  <a:cs typeface="Times New Roman" pitchFamily="18" charset="0"/>
                </a:rPr>
                <a:t>Legend:</a:t>
              </a:r>
              <a:endParaRPr lang="sl-SI" sz="1200" u="sng" dirty="0">
                <a:solidFill>
                  <a:srgbClr val="5C5C5C"/>
                </a:solidFill>
                <a:cs typeface="Times New Roman" pitchFamily="18" charset="0"/>
              </a:endParaRPr>
            </a:p>
          </p:txBody>
        </p:sp>
        <p:sp>
          <p:nvSpPr>
            <p:cNvPr id="171" name="PoljeZBesedilom 170"/>
            <p:cNvSpPr txBox="1"/>
            <p:nvPr/>
          </p:nvSpPr>
          <p:spPr>
            <a:xfrm>
              <a:off x="623392" y="5517232"/>
              <a:ext cx="127000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000" dirty="0">
                  <a:solidFill>
                    <a:srgbClr val="5C5C5C"/>
                  </a:solidFill>
                  <a:cs typeface="Times New Roman" pitchFamily="18" charset="0"/>
                </a:rPr>
                <a:t>Parent company</a:t>
              </a:r>
            </a:p>
          </p:txBody>
        </p:sp>
        <p:sp>
          <p:nvSpPr>
            <p:cNvPr id="183" name="PoljeZBesedilom 182"/>
            <p:cNvSpPr txBox="1"/>
            <p:nvPr/>
          </p:nvSpPr>
          <p:spPr>
            <a:xfrm>
              <a:off x="269225" y="6150094"/>
              <a:ext cx="518583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sl-SI" sz="1000" dirty="0">
                  <a:solidFill>
                    <a:srgbClr val="5C5C5C"/>
                  </a:solidFill>
                  <a:cs typeface="Times New Roman" pitchFamily="18" charset="0"/>
                </a:rPr>
                <a:t>R:         </a:t>
              </a:r>
              <a:r>
                <a:rPr lang="en-GB" sz="1000" dirty="0">
                  <a:solidFill>
                    <a:srgbClr val="5C5C5C"/>
                  </a:solidFill>
                  <a:cs typeface="Times New Roman" pitchFamily="18" charset="0"/>
                </a:rPr>
                <a:t>Operating revenue January – December </a:t>
              </a:r>
              <a:r>
                <a:rPr lang="en-GB" sz="1000" dirty="0" smtClean="0">
                  <a:solidFill>
                    <a:srgbClr val="5C5C5C"/>
                  </a:solidFill>
                  <a:cs typeface="Times New Roman" pitchFamily="18" charset="0"/>
                </a:rPr>
                <a:t>201</a:t>
              </a:r>
              <a:r>
                <a:rPr lang="sl-SI" sz="1000" dirty="0">
                  <a:solidFill>
                    <a:srgbClr val="5C5C5C"/>
                  </a:solidFill>
                  <a:cs typeface="Times New Roman" pitchFamily="18" charset="0"/>
                </a:rPr>
                <a:t>4</a:t>
              </a:r>
              <a:r>
                <a:rPr lang="en-GB" sz="1000" dirty="0" smtClean="0">
                  <a:solidFill>
                    <a:srgbClr val="5C5C5C"/>
                  </a:solidFill>
                  <a:cs typeface="Times New Roman" pitchFamily="18" charset="0"/>
                </a:rPr>
                <a:t> </a:t>
              </a:r>
              <a:r>
                <a:rPr lang="en-GB" sz="1000" dirty="0">
                  <a:solidFill>
                    <a:srgbClr val="5C5C5C"/>
                  </a:solidFill>
                  <a:cs typeface="Times New Roman" pitchFamily="18" charset="0"/>
                </a:rPr>
                <a:t>(EUR thousand)</a:t>
              </a:r>
            </a:p>
            <a:p>
              <a:pPr>
                <a:defRPr/>
              </a:pPr>
              <a:r>
                <a:rPr lang="en-GB" sz="1000" dirty="0" err="1">
                  <a:solidFill>
                    <a:srgbClr val="5C5C5C"/>
                  </a:solidFill>
                  <a:cs typeface="Times New Roman" pitchFamily="18" charset="0"/>
                </a:rPr>
                <a:t>Em</a:t>
              </a:r>
              <a:r>
                <a:rPr lang="en-GB" sz="1000" dirty="0">
                  <a:solidFill>
                    <a:srgbClr val="5C5C5C"/>
                  </a:solidFill>
                  <a:cs typeface="Times New Roman" pitchFamily="18" charset="0"/>
                </a:rPr>
                <a:t>:      Employee </a:t>
              </a:r>
              <a:r>
                <a:rPr lang="en-GB" sz="1000" dirty="0" smtClean="0">
                  <a:solidFill>
                    <a:srgbClr val="5C5C5C"/>
                  </a:solidFill>
                  <a:cs typeface="Times New Roman" pitchFamily="18" charset="0"/>
                </a:rPr>
                <a:t>– 31</a:t>
              </a:r>
              <a:r>
                <a:rPr lang="sl-SI" sz="1000" dirty="0" smtClean="0">
                  <a:solidFill>
                    <a:srgbClr val="5C5C5C"/>
                  </a:solidFill>
                  <a:cs typeface="Times New Roman" pitchFamily="18" charset="0"/>
                </a:rPr>
                <a:t>.</a:t>
              </a:r>
              <a:r>
                <a:rPr lang="en-GB" sz="1000" dirty="0" smtClean="0">
                  <a:solidFill>
                    <a:srgbClr val="5C5C5C"/>
                  </a:solidFill>
                  <a:cs typeface="Times New Roman" pitchFamily="18" charset="0"/>
                </a:rPr>
                <a:t> </a:t>
              </a:r>
              <a:r>
                <a:rPr lang="en-GB" sz="1000" dirty="0">
                  <a:solidFill>
                    <a:srgbClr val="5C5C5C"/>
                  </a:solidFill>
                  <a:cs typeface="Times New Roman" pitchFamily="18" charset="0"/>
                </a:rPr>
                <a:t>December </a:t>
              </a:r>
              <a:r>
                <a:rPr lang="en-GB" sz="1000" dirty="0" smtClean="0">
                  <a:solidFill>
                    <a:srgbClr val="5C5C5C"/>
                  </a:solidFill>
                  <a:cs typeface="Times New Roman" pitchFamily="18" charset="0"/>
                </a:rPr>
                <a:t>201</a:t>
              </a:r>
              <a:r>
                <a:rPr lang="sl-SI" sz="1000" dirty="0">
                  <a:solidFill>
                    <a:srgbClr val="5C5C5C"/>
                  </a:solidFill>
                  <a:cs typeface="Times New Roman" pitchFamily="18" charset="0"/>
                </a:rPr>
                <a:t>4</a:t>
              </a:r>
              <a:r>
                <a:rPr lang="en-GB" sz="1000" dirty="0" smtClean="0">
                  <a:solidFill>
                    <a:srgbClr val="5C5C5C"/>
                  </a:solidFill>
                  <a:cs typeface="Times New Roman" pitchFamily="18" charset="0"/>
                </a:rPr>
                <a:t> </a:t>
              </a:r>
              <a:endParaRPr lang="en-GB" sz="1000" dirty="0">
                <a:solidFill>
                  <a:srgbClr val="5C5C5C"/>
                </a:solidFill>
                <a:cs typeface="Times New Roman" pitchFamily="18" charset="0"/>
              </a:endParaRPr>
            </a:p>
          </p:txBody>
        </p:sp>
      </p:grpSp>
      <p:sp>
        <p:nvSpPr>
          <p:cNvPr id="187" name="Rectangle 2"/>
          <p:cNvSpPr>
            <a:spLocks noChangeArrowheads="1"/>
          </p:cNvSpPr>
          <p:nvPr/>
        </p:nvSpPr>
        <p:spPr bwMode="auto">
          <a:xfrm>
            <a:off x="3178272" y="980728"/>
            <a:ext cx="5568949" cy="288032"/>
          </a:xfrm>
          <a:prstGeom prst="rect">
            <a:avLst/>
          </a:prstGeom>
          <a:noFill/>
          <a:ln w="3175" algn="ctr">
            <a:noFill/>
            <a:prstDash val="solid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sl-SI" sz="2200" b="1" dirty="0">
                <a:solidFill>
                  <a:srgbClr val="5C5C5C"/>
                </a:solidFill>
                <a:cs typeface="Times New Roman" pitchFamily="18" charset="0"/>
              </a:rPr>
              <a:t>Skupina </a:t>
            </a:r>
            <a:r>
              <a:rPr lang="sl-SI" sz="2200" b="1" dirty="0" smtClean="0">
                <a:solidFill>
                  <a:srgbClr val="5C5C5C"/>
                </a:solidFill>
                <a:cs typeface="Times New Roman" pitchFamily="18" charset="0"/>
              </a:rPr>
              <a:t>Slovenske </a:t>
            </a:r>
            <a:r>
              <a:rPr lang="sl-SI" sz="2200" b="1" dirty="0">
                <a:solidFill>
                  <a:srgbClr val="5C5C5C"/>
                </a:solidFill>
                <a:cs typeface="Times New Roman" pitchFamily="18" charset="0"/>
              </a:rPr>
              <a:t>železnice – SŽ </a:t>
            </a:r>
            <a:r>
              <a:rPr lang="en-GB" sz="2200" b="1" dirty="0">
                <a:solidFill>
                  <a:srgbClr val="5C5C5C"/>
                </a:solidFill>
                <a:cs typeface="Times New Roman" pitchFamily="18" charset="0"/>
              </a:rPr>
              <a:t>Group</a:t>
            </a:r>
          </a:p>
        </p:txBody>
      </p:sp>
      <p:sp>
        <p:nvSpPr>
          <p:cNvPr id="77" name="Pravokotnik 76"/>
          <p:cNvSpPr/>
          <p:nvPr/>
        </p:nvSpPr>
        <p:spPr>
          <a:xfrm>
            <a:off x="5188048" y="2132856"/>
            <a:ext cx="1656184" cy="517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>
                <a:solidFill>
                  <a:srgbClr val="5C5C5C"/>
                </a:solidFill>
                <a:cs typeface="Times New Roman" pitchFamily="18" charset="0"/>
              </a:rPr>
              <a:t>Revenues:   </a:t>
            </a:r>
            <a:r>
              <a:rPr lang="en-GB" sz="1200" dirty="0" smtClean="0">
                <a:solidFill>
                  <a:srgbClr val="5C5C5C"/>
                </a:solidFill>
                <a:cs typeface="Times New Roman" pitchFamily="18" charset="0"/>
              </a:rPr>
              <a:t>      </a:t>
            </a:r>
            <a:r>
              <a:rPr lang="sl-SI" sz="1200" dirty="0" smtClean="0">
                <a:solidFill>
                  <a:srgbClr val="5C5C5C"/>
                </a:solidFill>
                <a:cs typeface="Times New Roman" pitchFamily="18" charset="0"/>
              </a:rPr>
              <a:t>33,313</a:t>
            </a:r>
            <a:endParaRPr lang="sl-SI" sz="1200" dirty="0">
              <a:solidFill>
                <a:srgbClr val="5C5C5C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GB" sz="1200" dirty="0" smtClean="0">
                <a:solidFill>
                  <a:srgbClr val="5C5C5C"/>
                </a:solidFill>
                <a:cs typeface="Times New Roman" pitchFamily="18" charset="0"/>
              </a:rPr>
              <a:t>Employees:            </a:t>
            </a:r>
            <a:r>
              <a:rPr lang="sl-SI" sz="1200" dirty="0" smtClean="0">
                <a:solidFill>
                  <a:srgbClr val="5C5C5C"/>
                </a:solidFill>
                <a:cs typeface="Times New Roman" pitchFamily="18" charset="0"/>
              </a:rPr>
              <a:t>461</a:t>
            </a:r>
            <a:endParaRPr lang="sl-SI" sz="1200" dirty="0">
              <a:solidFill>
                <a:srgbClr val="5C5C5C"/>
              </a:solidFill>
              <a:cs typeface="Times New Roman" pitchFamily="18" charset="0"/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3436472" y="1786037"/>
            <a:ext cx="5188888" cy="3468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sl-SI" sz="1600" b="1" dirty="0" smtClean="0">
                <a:solidFill>
                  <a:srgbClr val="5C5C5C"/>
                </a:solidFill>
                <a:cs typeface="Times New Roman" pitchFamily="18" charset="0"/>
              </a:rPr>
              <a:t>  </a:t>
            </a:r>
            <a:r>
              <a:rPr lang="sl-SI" sz="2200" b="1" dirty="0" smtClean="0">
                <a:solidFill>
                  <a:srgbClr val="5C5C5C"/>
                </a:solidFill>
                <a:cs typeface="Times New Roman" pitchFamily="18" charset="0"/>
              </a:rPr>
              <a:t>Slovenske </a:t>
            </a:r>
            <a:r>
              <a:rPr lang="sl-SI" sz="2200" b="1" dirty="0">
                <a:solidFill>
                  <a:srgbClr val="5C5C5C"/>
                </a:solidFill>
                <a:cs typeface="Times New Roman" pitchFamily="18" charset="0"/>
              </a:rPr>
              <a:t>železnice, d. o. o.</a:t>
            </a:r>
          </a:p>
        </p:txBody>
      </p:sp>
      <p:sp>
        <p:nvSpPr>
          <p:cNvPr id="46085" name="Line 13"/>
          <p:cNvSpPr>
            <a:spLocks noChangeShapeType="1"/>
          </p:cNvSpPr>
          <p:nvPr/>
        </p:nvSpPr>
        <p:spPr bwMode="auto">
          <a:xfrm>
            <a:off x="814917" y="2780928"/>
            <a:ext cx="0" cy="406400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>
              <a:solidFill>
                <a:srgbClr val="5C5C5C"/>
              </a:solidFill>
            </a:endParaRPr>
          </a:p>
        </p:txBody>
      </p:sp>
      <p:sp>
        <p:nvSpPr>
          <p:cNvPr id="46086" name="Line 14"/>
          <p:cNvSpPr>
            <a:spLocks noChangeShapeType="1"/>
          </p:cNvSpPr>
          <p:nvPr/>
        </p:nvSpPr>
        <p:spPr bwMode="auto">
          <a:xfrm>
            <a:off x="4751917" y="2780928"/>
            <a:ext cx="0" cy="419100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>
              <a:solidFill>
                <a:srgbClr val="5C5C5C"/>
              </a:solidFill>
            </a:endParaRPr>
          </a:p>
        </p:txBody>
      </p:sp>
      <p:sp>
        <p:nvSpPr>
          <p:cNvPr id="46087" name="Line 15"/>
          <p:cNvSpPr>
            <a:spLocks noChangeShapeType="1"/>
          </p:cNvSpPr>
          <p:nvPr/>
        </p:nvSpPr>
        <p:spPr bwMode="auto">
          <a:xfrm>
            <a:off x="7247467" y="2780928"/>
            <a:ext cx="0" cy="406400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>
              <a:solidFill>
                <a:srgbClr val="5C5C5C"/>
              </a:solidFill>
            </a:endParaRPr>
          </a:p>
        </p:txBody>
      </p:sp>
      <p:sp>
        <p:nvSpPr>
          <p:cNvPr id="46088" name="Line 73"/>
          <p:cNvSpPr>
            <a:spLocks noChangeShapeType="1"/>
          </p:cNvSpPr>
          <p:nvPr/>
        </p:nvSpPr>
        <p:spPr bwMode="auto">
          <a:xfrm>
            <a:off x="814917" y="2768228"/>
            <a:ext cx="10505016" cy="12700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>
              <a:solidFill>
                <a:srgbClr val="5C5C5C"/>
              </a:solidFill>
            </a:endParaRPr>
          </a:p>
        </p:txBody>
      </p:sp>
      <p:sp>
        <p:nvSpPr>
          <p:cNvPr id="46096" name="Line 13"/>
          <p:cNvSpPr>
            <a:spLocks noChangeShapeType="1"/>
          </p:cNvSpPr>
          <p:nvPr/>
        </p:nvSpPr>
        <p:spPr bwMode="auto">
          <a:xfrm>
            <a:off x="2063751" y="2780928"/>
            <a:ext cx="0" cy="406400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>
              <a:solidFill>
                <a:srgbClr val="5C5C5C"/>
              </a:solidFill>
            </a:endParaRPr>
          </a:p>
        </p:txBody>
      </p:sp>
      <p:sp>
        <p:nvSpPr>
          <p:cNvPr id="46097" name="Line 13"/>
          <p:cNvSpPr>
            <a:spLocks noChangeShapeType="1"/>
          </p:cNvSpPr>
          <p:nvPr/>
        </p:nvSpPr>
        <p:spPr bwMode="auto">
          <a:xfrm>
            <a:off x="3407833" y="2780928"/>
            <a:ext cx="0" cy="412750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>
              <a:solidFill>
                <a:srgbClr val="5C5C5C"/>
              </a:solidFill>
            </a:endParaRPr>
          </a:p>
        </p:txBody>
      </p:sp>
      <p:sp>
        <p:nvSpPr>
          <p:cNvPr id="46098" name="Line 13"/>
          <p:cNvSpPr>
            <a:spLocks noChangeShapeType="1"/>
          </p:cNvSpPr>
          <p:nvPr/>
        </p:nvSpPr>
        <p:spPr bwMode="auto">
          <a:xfrm>
            <a:off x="6000751" y="2780928"/>
            <a:ext cx="0" cy="406400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>
              <a:solidFill>
                <a:srgbClr val="5C5C5C"/>
              </a:solidFill>
            </a:endParaRPr>
          </a:p>
        </p:txBody>
      </p:sp>
      <p:sp>
        <p:nvSpPr>
          <p:cNvPr id="46099" name="Line 13"/>
          <p:cNvSpPr>
            <a:spLocks noChangeShapeType="1"/>
          </p:cNvSpPr>
          <p:nvPr/>
        </p:nvSpPr>
        <p:spPr bwMode="auto">
          <a:xfrm>
            <a:off x="8591551" y="2780928"/>
            <a:ext cx="0" cy="406400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>
              <a:solidFill>
                <a:srgbClr val="5C5C5C"/>
              </a:solidFill>
            </a:endParaRPr>
          </a:p>
        </p:txBody>
      </p:sp>
      <p:sp>
        <p:nvSpPr>
          <p:cNvPr id="46100" name="Line 13"/>
          <p:cNvSpPr>
            <a:spLocks noChangeShapeType="1"/>
          </p:cNvSpPr>
          <p:nvPr/>
        </p:nvSpPr>
        <p:spPr bwMode="auto">
          <a:xfrm>
            <a:off x="9935633" y="2780928"/>
            <a:ext cx="0" cy="406400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>
              <a:solidFill>
                <a:srgbClr val="5C5C5C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80211" y="4424696"/>
            <a:ext cx="12004781" cy="444500"/>
            <a:chOff x="91778" y="4341193"/>
            <a:chExt cx="12004781" cy="444500"/>
          </a:xfrm>
        </p:grpSpPr>
        <p:grpSp>
          <p:nvGrpSpPr>
            <p:cNvPr id="7" name="Skupina 6"/>
            <p:cNvGrpSpPr/>
            <p:nvPr/>
          </p:nvGrpSpPr>
          <p:grpSpPr>
            <a:xfrm>
              <a:off x="91778" y="4341193"/>
              <a:ext cx="10661362" cy="444500"/>
              <a:chOff x="91778" y="4341193"/>
              <a:chExt cx="10661362" cy="444500"/>
            </a:xfrm>
          </p:grpSpPr>
          <p:sp>
            <p:nvSpPr>
              <p:cNvPr id="175" name="Pravokotnik 174"/>
              <p:cNvSpPr/>
              <p:nvPr/>
            </p:nvSpPr>
            <p:spPr>
              <a:xfrm>
                <a:off x="91778" y="4341193"/>
                <a:ext cx="1291215" cy="444500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sl-SI" sz="800" dirty="0">
                  <a:solidFill>
                    <a:srgbClr val="5C5C5C"/>
                  </a:solidFill>
                  <a:cs typeface="Times New Roman" pitchFamily="18" charset="0"/>
                </a:endParaRPr>
              </a:p>
              <a:p>
                <a:pPr>
                  <a:defRPr/>
                </a:pPr>
                <a:endParaRPr lang="sl-SI" sz="800" dirty="0">
                  <a:solidFill>
                    <a:srgbClr val="5C5C5C"/>
                  </a:solidFill>
                  <a:cs typeface="Times New Roman" pitchFamily="18" charset="0"/>
                </a:endParaRPr>
              </a:p>
              <a:p>
                <a:pPr>
                  <a:defRPr/>
                </a:pPr>
                <a:endParaRPr lang="sl-SI" sz="800" dirty="0">
                  <a:solidFill>
                    <a:srgbClr val="5C5C5C"/>
                  </a:solidFill>
                  <a:cs typeface="Times New Roman" pitchFamily="18" charset="0"/>
                </a:endParaRPr>
              </a:p>
              <a:p>
                <a:pPr>
                  <a:defRPr/>
                </a:pPr>
                <a:endParaRPr lang="sl-SI" sz="800" dirty="0">
                  <a:solidFill>
                    <a:srgbClr val="5C5C5C"/>
                  </a:solidFill>
                  <a:cs typeface="Times New Roman" pitchFamily="18" charset="0"/>
                </a:endParaRPr>
              </a:p>
              <a:p>
                <a:pPr>
                  <a:defRPr/>
                </a:pPr>
                <a:r>
                  <a:rPr lang="sl-SI" sz="1200" dirty="0">
                    <a:solidFill>
                      <a:srgbClr val="5C5C5C"/>
                    </a:solidFill>
                    <a:cs typeface="Times New Roman" pitchFamily="18" charset="0"/>
                  </a:rPr>
                  <a:t>R:         </a:t>
                </a:r>
                <a:r>
                  <a:rPr lang="sl-SI" sz="1200" dirty="0" smtClean="0">
                    <a:solidFill>
                      <a:srgbClr val="5C5C5C"/>
                    </a:solidFill>
                    <a:cs typeface="Times New Roman" pitchFamily="18" charset="0"/>
                  </a:rPr>
                  <a:t>206,194</a:t>
                </a:r>
                <a:endParaRPr lang="sl-SI" sz="1200" dirty="0">
                  <a:solidFill>
                    <a:srgbClr val="5C5C5C"/>
                  </a:solidFill>
                  <a:cs typeface="Times New Roman" pitchFamily="18" charset="0"/>
                </a:endParaRPr>
              </a:p>
              <a:p>
                <a:pPr>
                  <a:defRPr/>
                </a:pPr>
                <a:r>
                  <a:rPr lang="sl-SI" sz="1200" dirty="0">
                    <a:solidFill>
                      <a:srgbClr val="5C5C5C"/>
                    </a:solidFill>
                    <a:cs typeface="Times New Roman" pitchFamily="18" charset="0"/>
                  </a:rPr>
                  <a:t>Em:         </a:t>
                </a:r>
                <a:r>
                  <a:rPr lang="sl-SI" sz="1200" dirty="0" smtClean="0">
                    <a:solidFill>
                      <a:srgbClr val="5C5C5C"/>
                    </a:solidFill>
                    <a:cs typeface="Times New Roman" pitchFamily="18" charset="0"/>
                  </a:rPr>
                  <a:t> 1,301</a:t>
                </a:r>
                <a:endParaRPr lang="sl-SI" sz="1200" dirty="0">
                  <a:solidFill>
                    <a:srgbClr val="5C5C5C"/>
                  </a:solidFill>
                  <a:cs typeface="Times New Roman" pitchFamily="18" charset="0"/>
                </a:endParaRPr>
              </a:p>
              <a:p>
                <a:pPr>
                  <a:defRPr/>
                </a:pPr>
                <a:endParaRPr lang="sl-SI" sz="800" dirty="0">
                  <a:solidFill>
                    <a:srgbClr val="5C5C5C"/>
                  </a:solidFill>
                  <a:cs typeface="Times New Roman" pitchFamily="18" charset="0"/>
                </a:endParaRPr>
              </a:p>
              <a:p>
                <a:pPr>
                  <a:defRPr/>
                </a:pPr>
                <a:endParaRPr lang="sl-SI" sz="800" dirty="0">
                  <a:solidFill>
                    <a:srgbClr val="5C5C5C"/>
                  </a:solidFill>
                  <a:cs typeface="Times New Roman" pitchFamily="18" charset="0"/>
                </a:endParaRPr>
              </a:p>
              <a:p>
                <a:pPr>
                  <a:defRPr/>
                </a:pPr>
                <a:endParaRPr lang="sl-SI" sz="800" dirty="0">
                  <a:solidFill>
                    <a:srgbClr val="FFFFFF"/>
                  </a:solidFill>
                  <a:cs typeface="Times New Roman" pitchFamily="18" charset="0"/>
                </a:endParaRPr>
              </a:p>
              <a:p>
                <a:pPr>
                  <a:defRPr/>
                </a:pPr>
                <a:endParaRPr lang="sl-SI" sz="800" dirty="0">
                  <a:solidFill>
                    <a:srgbClr val="FFFFFF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76" name="Pravokotnik 175"/>
              <p:cNvSpPr/>
              <p:nvPr/>
            </p:nvSpPr>
            <p:spPr>
              <a:xfrm>
                <a:off x="1477580" y="4341193"/>
                <a:ext cx="1248833" cy="431800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sl-SI" sz="1200" dirty="0">
                    <a:solidFill>
                      <a:srgbClr val="5C5C5C"/>
                    </a:solidFill>
                    <a:cs typeface="Times New Roman" pitchFamily="18" charset="0"/>
                  </a:rPr>
                  <a:t>R:         </a:t>
                </a:r>
                <a:r>
                  <a:rPr lang="sl-SI" sz="1200" dirty="0" smtClean="0">
                    <a:solidFill>
                      <a:srgbClr val="5C5C5C"/>
                    </a:solidFill>
                    <a:cs typeface="Times New Roman" pitchFamily="18" charset="0"/>
                  </a:rPr>
                  <a:t>85,151</a:t>
                </a:r>
                <a:endParaRPr lang="sl-SI" sz="1200" dirty="0">
                  <a:solidFill>
                    <a:srgbClr val="5C5C5C"/>
                  </a:solidFill>
                  <a:cs typeface="Times New Roman" pitchFamily="18" charset="0"/>
                </a:endParaRPr>
              </a:p>
              <a:p>
                <a:pPr>
                  <a:defRPr/>
                </a:pPr>
                <a:r>
                  <a:rPr lang="sl-SI" sz="1200" dirty="0">
                    <a:solidFill>
                      <a:srgbClr val="5C5C5C"/>
                    </a:solidFill>
                    <a:cs typeface="Times New Roman" pitchFamily="18" charset="0"/>
                  </a:rPr>
                  <a:t>Em:         </a:t>
                </a:r>
                <a:r>
                  <a:rPr lang="sl-SI" sz="1200" dirty="0" smtClean="0">
                    <a:solidFill>
                      <a:srgbClr val="5C5C5C"/>
                    </a:solidFill>
                    <a:cs typeface="Times New Roman" pitchFamily="18" charset="0"/>
                  </a:rPr>
                  <a:t>  622            </a:t>
                </a:r>
                <a:endParaRPr lang="sl-SI" sz="1200" dirty="0">
                  <a:solidFill>
                    <a:srgbClr val="5C5C5C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77" name="Pravokotnik 176"/>
              <p:cNvSpPr/>
              <p:nvPr/>
            </p:nvSpPr>
            <p:spPr>
              <a:xfrm>
                <a:off x="2803031" y="4341193"/>
                <a:ext cx="1344084" cy="431800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sl-SI" sz="1200" dirty="0">
                    <a:solidFill>
                      <a:srgbClr val="5C5C5C"/>
                    </a:solidFill>
                    <a:cs typeface="Times New Roman" pitchFamily="18" charset="0"/>
                  </a:rPr>
                  <a:t>R:         </a:t>
                </a:r>
                <a:r>
                  <a:rPr lang="sl-SI" sz="1200" dirty="0" smtClean="0">
                    <a:solidFill>
                      <a:srgbClr val="5C5C5C"/>
                    </a:solidFill>
                    <a:cs typeface="Times New Roman" pitchFamily="18" charset="0"/>
                  </a:rPr>
                  <a:t>164,466</a:t>
                </a:r>
                <a:endParaRPr lang="sl-SI" sz="1200" dirty="0">
                  <a:solidFill>
                    <a:srgbClr val="5C5C5C"/>
                  </a:solidFill>
                  <a:cs typeface="Times New Roman" pitchFamily="18" charset="0"/>
                </a:endParaRPr>
              </a:p>
              <a:p>
                <a:pPr>
                  <a:defRPr/>
                </a:pPr>
                <a:r>
                  <a:rPr lang="sl-SI" sz="1200" dirty="0">
                    <a:solidFill>
                      <a:srgbClr val="5C5C5C"/>
                    </a:solidFill>
                    <a:cs typeface="Times New Roman" pitchFamily="18" charset="0"/>
                  </a:rPr>
                  <a:t>Em:         </a:t>
                </a:r>
                <a:r>
                  <a:rPr lang="sl-SI" sz="1200" dirty="0" smtClean="0">
                    <a:solidFill>
                      <a:srgbClr val="5C5C5C"/>
                    </a:solidFill>
                    <a:cs typeface="Times New Roman" pitchFamily="18" charset="0"/>
                  </a:rPr>
                  <a:t> 2,385</a:t>
                </a:r>
                <a:endParaRPr lang="sl-SI" sz="1200" dirty="0">
                  <a:solidFill>
                    <a:srgbClr val="5C5C5C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78" name="Pravokotnik 177"/>
              <p:cNvSpPr/>
              <p:nvPr/>
            </p:nvSpPr>
            <p:spPr>
              <a:xfrm>
                <a:off x="4241701" y="4341193"/>
                <a:ext cx="1151467" cy="444500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sl-SI" sz="1200" dirty="0">
                    <a:solidFill>
                      <a:srgbClr val="5C5C5C"/>
                    </a:solidFill>
                    <a:cs typeface="Times New Roman" pitchFamily="18" charset="0"/>
                  </a:rPr>
                  <a:t>R:       </a:t>
                </a:r>
                <a:r>
                  <a:rPr lang="sl-SI" sz="1200" dirty="0" smtClean="0">
                    <a:solidFill>
                      <a:srgbClr val="5C5C5C"/>
                    </a:solidFill>
                    <a:cs typeface="Times New Roman" pitchFamily="18" charset="0"/>
                  </a:rPr>
                  <a:t>  102,473</a:t>
                </a:r>
                <a:endParaRPr lang="sl-SI" sz="1200" dirty="0">
                  <a:solidFill>
                    <a:srgbClr val="5C5C5C"/>
                  </a:solidFill>
                  <a:cs typeface="Times New Roman" pitchFamily="18" charset="0"/>
                </a:endParaRPr>
              </a:p>
              <a:p>
                <a:pPr>
                  <a:defRPr/>
                </a:pPr>
                <a:r>
                  <a:rPr lang="sl-SI" sz="1200" dirty="0">
                    <a:solidFill>
                      <a:srgbClr val="5C5C5C"/>
                    </a:solidFill>
                    <a:cs typeface="Times New Roman" pitchFamily="18" charset="0"/>
                  </a:rPr>
                  <a:t>Em:        </a:t>
                </a:r>
                <a:r>
                  <a:rPr lang="sl-SI" sz="1200" dirty="0" smtClean="0">
                    <a:solidFill>
                      <a:srgbClr val="5C5C5C"/>
                    </a:solidFill>
                    <a:cs typeface="Times New Roman" pitchFamily="18" charset="0"/>
                  </a:rPr>
                  <a:t>  2,105</a:t>
                </a:r>
                <a:endParaRPr lang="sl-SI" sz="1200" dirty="0">
                  <a:solidFill>
                    <a:srgbClr val="5C5C5C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79" name="Pravokotnik 178"/>
              <p:cNvSpPr/>
              <p:nvPr/>
            </p:nvSpPr>
            <p:spPr>
              <a:xfrm>
                <a:off x="5487753" y="4341193"/>
                <a:ext cx="1243595" cy="444500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sl-SI" sz="1200" dirty="0">
                    <a:solidFill>
                      <a:srgbClr val="5C5C5C"/>
                    </a:solidFill>
                    <a:cs typeface="Times New Roman" pitchFamily="18" charset="0"/>
                  </a:rPr>
                  <a:t>R:         </a:t>
                </a:r>
                <a:r>
                  <a:rPr lang="sl-SI" sz="1200" dirty="0" smtClean="0">
                    <a:solidFill>
                      <a:srgbClr val="5C5C5C"/>
                    </a:solidFill>
                    <a:cs typeface="Times New Roman" pitchFamily="18" charset="0"/>
                  </a:rPr>
                  <a:t>81,950</a:t>
                </a:r>
                <a:endParaRPr lang="sl-SI" sz="1200" dirty="0">
                  <a:solidFill>
                    <a:srgbClr val="5C5C5C"/>
                  </a:solidFill>
                  <a:cs typeface="Times New Roman" pitchFamily="18" charset="0"/>
                </a:endParaRPr>
              </a:p>
              <a:p>
                <a:pPr>
                  <a:defRPr/>
                </a:pPr>
                <a:r>
                  <a:rPr lang="sl-SI" sz="1200" dirty="0">
                    <a:solidFill>
                      <a:srgbClr val="5C5C5C"/>
                    </a:solidFill>
                    <a:cs typeface="Times New Roman" pitchFamily="18" charset="0"/>
                  </a:rPr>
                  <a:t>Em:           </a:t>
                </a:r>
                <a:r>
                  <a:rPr lang="sl-SI" sz="1200" dirty="0" smtClean="0">
                    <a:solidFill>
                      <a:srgbClr val="5C5C5C"/>
                    </a:solidFill>
                    <a:cs typeface="Times New Roman" pitchFamily="18" charset="0"/>
                  </a:rPr>
                  <a:t>334</a:t>
                </a:r>
                <a:endParaRPr lang="sl-SI" sz="1200" dirty="0">
                  <a:solidFill>
                    <a:srgbClr val="5C5C5C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80" name="Pravokotnik 179"/>
              <p:cNvSpPr/>
              <p:nvPr/>
            </p:nvSpPr>
            <p:spPr>
              <a:xfrm>
                <a:off x="6825935" y="4341193"/>
                <a:ext cx="1231900" cy="444500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sl-SI" sz="1200" dirty="0">
                    <a:solidFill>
                      <a:srgbClr val="5C5C5C"/>
                    </a:solidFill>
                    <a:cs typeface="Times New Roman" pitchFamily="18" charset="0"/>
                  </a:rPr>
                  <a:t>R:           </a:t>
                </a:r>
                <a:r>
                  <a:rPr lang="sl-SI" sz="1200" dirty="0" smtClean="0">
                    <a:solidFill>
                      <a:srgbClr val="5C5C5C"/>
                    </a:solidFill>
                    <a:cs typeface="Times New Roman" pitchFamily="18" charset="0"/>
                  </a:rPr>
                  <a:t>25,959</a:t>
                </a:r>
                <a:endParaRPr lang="sl-SI" sz="1200" dirty="0">
                  <a:solidFill>
                    <a:srgbClr val="5C5C5C"/>
                  </a:solidFill>
                  <a:cs typeface="Times New Roman" pitchFamily="18" charset="0"/>
                </a:endParaRPr>
              </a:p>
              <a:p>
                <a:pPr>
                  <a:defRPr/>
                </a:pPr>
                <a:r>
                  <a:rPr lang="sl-SI" sz="1200" dirty="0">
                    <a:solidFill>
                      <a:srgbClr val="5C5C5C"/>
                    </a:solidFill>
                    <a:cs typeface="Times New Roman" pitchFamily="18" charset="0"/>
                  </a:rPr>
                  <a:t>Em:            </a:t>
                </a:r>
                <a:r>
                  <a:rPr lang="sl-SI" sz="1200" dirty="0" smtClean="0">
                    <a:solidFill>
                      <a:srgbClr val="5C5C5C"/>
                    </a:solidFill>
                    <a:cs typeface="Times New Roman" pitchFamily="18" charset="0"/>
                  </a:rPr>
                  <a:t> 716</a:t>
                </a:r>
                <a:endParaRPr lang="sl-SI" sz="1200" dirty="0">
                  <a:solidFill>
                    <a:srgbClr val="5C5C5C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81" name="Pravokotnik 180"/>
              <p:cNvSpPr/>
              <p:nvPr/>
            </p:nvSpPr>
            <p:spPr>
              <a:xfrm>
                <a:off x="8152419" y="4341193"/>
                <a:ext cx="1248833" cy="441325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sl-SI" sz="1200" dirty="0">
                    <a:solidFill>
                      <a:srgbClr val="5C5C5C"/>
                    </a:solidFill>
                    <a:cs typeface="Times New Roman" pitchFamily="18" charset="0"/>
                  </a:rPr>
                  <a:t>R:           </a:t>
                </a:r>
                <a:r>
                  <a:rPr lang="sl-SI" sz="1200" dirty="0" smtClean="0">
                    <a:solidFill>
                      <a:srgbClr val="5C5C5C"/>
                    </a:solidFill>
                    <a:cs typeface="Times New Roman" pitchFamily="18" charset="0"/>
                  </a:rPr>
                  <a:t>1,671</a:t>
                </a:r>
                <a:endParaRPr lang="sl-SI" sz="1200" dirty="0">
                  <a:solidFill>
                    <a:srgbClr val="5C5C5C"/>
                  </a:solidFill>
                  <a:cs typeface="Times New Roman" pitchFamily="18" charset="0"/>
                </a:endParaRPr>
              </a:p>
              <a:p>
                <a:pPr>
                  <a:defRPr/>
                </a:pPr>
                <a:r>
                  <a:rPr lang="sl-SI" sz="1200" dirty="0">
                    <a:solidFill>
                      <a:srgbClr val="5C5C5C"/>
                    </a:solidFill>
                    <a:cs typeface="Times New Roman" pitchFamily="18" charset="0"/>
                  </a:rPr>
                  <a:t>Em:             </a:t>
                </a:r>
                <a:r>
                  <a:rPr lang="sl-SI" sz="1200" dirty="0" smtClean="0">
                    <a:solidFill>
                      <a:srgbClr val="5C5C5C"/>
                    </a:solidFill>
                    <a:cs typeface="Times New Roman" pitchFamily="18" charset="0"/>
                  </a:rPr>
                  <a:t>26</a:t>
                </a:r>
                <a:endParaRPr lang="sl-SI" sz="1200" dirty="0">
                  <a:solidFill>
                    <a:srgbClr val="5C5C5C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82" name="Pravokotnik 181"/>
              <p:cNvSpPr/>
              <p:nvPr/>
            </p:nvSpPr>
            <p:spPr>
              <a:xfrm>
                <a:off x="9495841" y="4341193"/>
                <a:ext cx="1257299" cy="442913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sl-SI" sz="1200" dirty="0">
                    <a:solidFill>
                      <a:srgbClr val="5C5C5C"/>
                    </a:solidFill>
                    <a:cs typeface="Times New Roman" pitchFamily="18" charset="0"/>
                  </a:rPr>
                  <a:t>R:            </a:t>
                </a:r>
                <a:r>
                  <a:rPr lang="sl-SI" sz="1200" dirty="0" smtClean="0">
                    <a:solidFill>
                      <a:srgbClr val="5C5C5C"/>
                    </a:solidFill>
                    <a:cs typeface="Times New Roman" pitchFamily="18" charset="0"/>
                  </a:rPr>
                  <a:t>500</a:t>
                </a:r>
                <a:endParaRPr lang="sl-SI" sz="1200" dirty="0">
                  <a:solidFill>
                    <a:srgbClr val="5C5C5C"/>
                  </a:solidFill>
                  <a:cs typeface="Times New Roman" pitchFamily="18" charset="0"/>
                </a:endParaRPr>
              </a:p>
              <a:p>
                <a:pPr>
                  <a:defRPr/>
                </a:pPr>
                <a:r>
                  <a:rPr lang="sl-SI" sz="1200" dirty="0">
                    <a:solidFill>
                      <a:srgbClr val="5C5C5C"/>
                    </a:solidFill>
                    <a:cs typeface="Times New Roman" pitchFamily="18" charset="0"/>
                  </a:rPr>
                  <a:t>Em:           13</a:t>
                </a:r>
              </a:p>
            </p:txBody>
          </p:sp>
        </p:grpSp>
        <p:sp>
          <p:nvSpPr>
            <p:cNvPr id="185" name="Pravokotnik 184"/>
            <p:cNvSpPr/>
            <p:nvPr/>
          </p:nvSpPr>
          <p:spPr>
            <a:xfrm>
              <a:off x="10847726" y="4341193"/>
              <a:ext cx="1248833" cy="441325"/>
            </a:xfrm>
            <a:prstGeom prst="rect">
              <a:avLst/>
            </a:prstGeom>
            <a:noFill/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sl-SI" sz="1200" dirty="0">
                  <a:solidFill>
                    <a:srgbClr val="5C5C5C"/>
                  </a:solidFill>
                  <a:cs typeface="Times New Roman" pitchFamily="18" charset="0"/>
                </a:rPr>
                <a:t>R:          </a:t>
              </a:r>
              <a:r>
                <a:rPr lang="sl-SI" sz="1200" dirty="0" smtClean="0">
                  <a:solidFill>
                    <a:srgbClr val="5C5C5C"/>
                  </a:solidFill>
                  <a:cs typeface="Times New Roman" pitchFamily="18" charset="0"/>
                </a:rPr>
                <a:t>19,436</a:t>
              </a:r>
              <a:endParaRPr lang="sl-SI" sz="1200" dirty="0">
                <a:solidFill>
                  <a:srgbClr val="5C5C5C"/>
                </a:solidFill>
                <a:cs typeface="Times New Roman" pitchFamily="18" charset="0"/>
              </a:endParaRPr>
            </a:p>
            <a:p>
              <a:pPr>
                <a:defRPr/>
              </a:pPr>
              <a:r>
                <a:rPr lang="sl-SI" sz="1200" dirty="0">
                  <a:solidFill>
                    <a:srgbClr val="5C5C5C"/>
                  </a:solidFill>
                  <a:cs typeface="Times New Roman" pitchFamily="18" charset="0"/>
                </a:rPr>
                <a:t>Em:             </a:t>
              </a:r>
              <a:r>
                <a:rPr lang="sl-SI" sz="1200" dirty="0" smtClean="0">
                  <a:solidFill>
                    <a:srgbClr val="5C5C5C"/>
                  </a:solidFill>
                  <a:cs typeface="Times New Roman" pitchFamily="18" charset="0"/>
                </a:rPr>
                <a:t>  77</a:t>
              </a:r>
              <a:endParaRPr lang="sl-SI" sz="1200" dirty="0">
                <a:solidFill>
                  <a:srgbClr val="5C5C5C"/>
                </a:solidFill>
                <a:cs typeface="Times New Roman" pitchFamily="18" charset="0"/>
              </a:endParaRPr>
            </a:p>
          </p:txBody>
        </p:sp>
      </p:grpSp>
      <p:sp>
        <p:nvSpPr>
          <p:cNvPr id="46118" name="Line 13"/>
          <p:cNvSpPr>
            <a:spLocks noChangeShapeType="1"/>
          </p:cNvSpPr>
          <p:nvPr/>
        </p:nvSpPr>
        <p:spPr bwMode="auto">
          <a:xfrm>
            <a:off x="11319933" y="2780928"/>
            <a:ext cx="0" cy="406400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>
              <a:solidFill>
                <a:srgbClr val="5C5C5C"/>
              </a:solidFill>
            </a:endParaRPr>
          </a:p>
        </p:txBody>
      </p:sp>
      <p:sp>
        <p:nvSpPr>
          <p:cNvPr id="53" name="Pravokotnik 52"/>
          <p:cNvSpPr/>
          <p:nvPr/>
        </p:nvSpPr>
        <p:spPr>
          <a:xfrm>
            <a:off x="5119229" y="2204864"/>
            <a:ext cx="1731361" cy="438151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sl-SI" sz="1200" dirty="0">
              <a:solidFill>
                <a:srgbClr val="5C5C5C"/>
              </a:solidFill>
              <a:cs typeface="Times New Roman" pitchFamily="18" charset="0"/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4296525" y="1269008"/>
            <a:ext cx="3263900" cy="431800"/>
            <a:chOff x="4302883" y="1496381"/>
            <a:chExt cx="3263900" cy="431800"/>
          </a:xfrm>
        </p:grpSpPr>
        <p:sp>
          <p:nvSpPr>
            <p:cNvPr id="188" name="Pravokotnik 187"/>
            <p:cNvSpPr/>
            <p:nvPr/>
          </p:nvSpPr>
          <p:spPr>
            <a:xfrm>
              <a:off x="4302883" y="1519582"/>
              <a:ext cx="3263900" cy="33659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l-SI" sz="1200" dirty="0" smtClean="0">
                  <a:solidFill>
                    <a:srgbClr val="5C5C5C"/>
                  </a:solidFill>
                  <a:cs typeface="Times New Roman" pitchFamily="18" charset="0"/>
                </a:rPr>
                <a:t> </a:t>
              </a:r>
              <a:r>
                <a:rPr lang="en-GB" sz="1200" dirty="0" smtClean="0">
                  <a:solidFill>
                    <a:srgbClr val="5C5C5C"/>
                  </a:solidFill>
                  <a:cs typeface="Times New Roman" pitchFamily="18" charset="0"/>
                </a:rPr>
                <a:t>Revenues</a:t>
              </a:r>
              <a:r>
                <a:rPr lang="en-GB" sz="1200" dirty="0">
                  <a:solidFill>
                    <a:srgbClr val="5C5C5C"/>
                  </a:solidFill>
                  <a:cs typeface="Times New Roman" pitchFamily="18" charset="0"/>
                </a:rPr>
                <a:t>:</a:t>
              </a:r>
              <a:r>
                <a:rPr lang="sl-SI" sz="1200" dirty="0">
                  <a:solidFill>
                    <a:srgbClr val="5C5C5C"/>
                  </a:solidFill>
                  <a:cs typeface="Times New Roman" pitchFamily="18" charset="0"/>
                </a:rPr>
                <a:t>	</a:t>
              </a:r>
              <a:r>
                <a:rPr lang="sl-SI" sz="1200" dirty="0" smtClean="0">
                  <a:solidFill>
                    <a:srgbClr val="5C5C5C"/>
                  </a:solidFill>
                  <a:cs typeface="Times New Roman" pitchFamily="18" charset="0"/>
                </a:rPr>
                <a:t> 557,189</a:t>
              </a:r>
              <a:endParaRPr lang="sl-SI" sz="1200" dirty="0">
                <a:solidFill>
                  <a:srgbClr val="5C5C5C"/>
                </a:solidFill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sl-SI" sz="1200" dirty="0">
                  <a:solidFill>
                    <a:srgbClr val="5C5C5C"/>
                  </a:solidFill>
                  <a:cs typeface="Times New Roman" pitchFamily="18" charset="0"/>
                </a:rPr>
                <a:t> </a:t>
              </a:r>
              <a:r>
                <a:rPr lang="en-GB" sz="1200" dirty="0">
                  <a:solidFill>
                    <a:srgbClr val="5C5C5C"/>
                  </a:solidFill>
                  <a:cs typeface="Times New Roman" pitchFamily="18" charset="0"/>
                </a:rPr>
                <a:t>Employees:</a:t>
              </a:r>
              <a:r>
                <a:rPr lang="sl-SI" sz="1200" dirty="0">
                  <a:solidFill>
                    <a:srgbClr val="5C5C5C"/>
                  </a:solidFill>
                  <a:cs typeface="Times New Roman" pitchFamily="18" charset="0"/>
                </a:rPr>
                <a:t>	     </a:t>
              </a:r>
              <a:r>
                <a:rPr lang="sl-SI" sz="1200" dirty="0" smtClean="0">
                  <a:solidFill>
                    <a:srgbClr val="5C5C5C"/>
                  </a:solidFill>
                  <a:cs typeface="Times New Roman" pitchFamily="18" charset="0"/>
                </a:rPr>
                <a:t>8,069 </a:t>
              </a:r>
              <a:endParaRPr lang="sl-SI" sz="1200" dirty="0">
                <a:solidFill>
                  <a:srgbClr val="5C5C5C"/>
                </a:solidFill>
                <a:cs typeface="Times New Roman" pitchFamily="18" charset="0"/>
              </a:endParaRPr>
            </a:p>
          </p:txBody>
        </p:sp>
        <p:sp>
          <p:nvSpPr>
            <p:cNvPr id="55" name="Pravokotnik 54"/>
            <p:cNvSpPr/>
            <p:nvPr/>
          </p:nvSpPr>
          <p:spPr>
            <a:xfrm>
              <a:off x="5128985" y="1496381"/>
              <a:ext cx="1721606" cy="431800"/>
            </a:xfrm>
            <a:prstGeom prst="rect">
              <a:avLst/>
            </a:prstGeom>
            <a:noFill/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sl-SI" sz="1200" dirty="0">
                <a:solidFill>
                  <a:srgbClr val="5C5C5C"/>
                </a:solidFill>
                <a:cs typeface="Times New Roman" pitchFamily="18" charset="0"/>
              </a:endParaRPr>
            </a:p>
          </p:txBody>
        </p:sp>
      </p:grp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>
                <a:solidFill>
                  <a:srgbClr val="5C5C5C"/>
                </a:solidFill>
              </a:rPr>
              <a:pPr/>
              <a:t>3</a:t>
            </a:fld>
            <a:endParaRPr lang="en-GB" dirty="0">
              <a:solidFill>
                <a:srgbClr val="5C5C5C"/>
              </a:solidFill>
            </a:endParaRPr>
          </a:p>
        </p:txBody>
      </p:sp>
      <p:graphicFrame>
        <p:nvGraphicFramePr>
          <p:cNvPr id="3" name="Predmet 2"/>
          <p:cNvGraphicFramePr>
            <a:graphicFrameLocks noChangeAspect="1"/>
          </p:cNvGraphicFramePr>
          <p:nvPr>
            <p:extLst/>
          </p:nvPr>
        </p:nvGraphicFramePr>
        <p:xfrm>
          <a:off x="192088" y="6475413"/>
          <a:ext cx="20986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9" name="CorelDRAW" r:id="rId5" imgW="2721859" imgH="309394" progId="">
                  <p:embed/>
                </p:oleObj>
              </mc:Choice>
              <mc:Fallback>
                <p:oleObj name="CorelDRAW" r:id="rId5" imgW="2721859" imgH="309394" progId="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6475413"/>
                        <a:ext cx="2098675" cy="24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6" name="Straight Connector 99"/>
          <p:cNvCxnSpPr>
            <a:endCxn id="4" idx="1"/>
          </p:cNvCxnSpPr>
          <p:nvPr/>
        </p:nvCxnSpPr>
        <p:spPr>
          <a:xfrm flipV="1">
            <a:off x="2542022" y="6573121"/>
            <a:ext cx="9010913" cy="242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avokotnik 4"/>
          <p:cNvSpPr/>
          <p:nvPr/>
        </p:nvSpPr>
        <p:spPr>
          <a:xfrm>
            <a:off x="358075" y="5218166"/>
            <a:ext cx="210151" cy="1852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FFFFFF"/>
              </a:solidFill>
            </a:endParaRPr>
          </a:p>
        </p:txBody>
      </p:sp>
      <p:sp>
        <p:nvSpPr>
          <p:cNvPr id="88" name="Pravokotnik 87"/>
          <p:cNvSpPr/>
          <p:nvPr/>
        </p:nvSpPr>
        <p:spPr>
          <a:xfrm>
            <a:off x="358075" y="5518249"/>
            <a:ext cx="210151" cy="185247"/>
          </a:xfrm>
          <a:prstGeom prst="rect">
            <a:avLst/>
          </a:prstGeom>
          <a:solidFill>
            <a:srgbClr val="0C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87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številke diapozitiva 5"/>
          <p:cNvSpPr>
            <a:spLocks noGrp="1"/>
          </p:cNvSpPr>
          <p:nvPr>
            <p:ph type="sldNum" sz="quarter" idx="4294967295"/>
          </p:nvPr>
        </p:nvSpPr>
        <p:spPr>
          <a:xfrm>
            <a:off x="11552935" y="6379404"/>
            <a:ext cx="434380" cy="387433"/>
          </a:xfrm>
          <a:ln>
            <a:noFill/>
          </a:ln>
        </p:spPr>
        <p:txBody>
          <a:bodyPr/>
          <a:lstStyle/>
          <a:p>
            <a:pPr>
              <a:defRPr/>
            </a:pPr>
            <a:fld id="{2819C9BD-19EE-42E1-A96A-386F40DD0439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054865"/>
              </p:ext>
            </p:extLst>
          </p:nvPr>
        </p:nvGraphicFramePr>
        <p:xfrm>
          <a:off x="734484" y="849313"/>
          <a:ext cx="10778067" cy="822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8067"/>
              </a:tblGrid>
              <a:tr h="3698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altLang="sl-SI" sz="2400" b="1" kern="12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HUMAN RESOURCES (SOCIAL COMPONENT, STAFF REORGANIZATION)</a:t>
                      </a:r>
                      <a:endParaRPr lang="sl-SI" altLang="sl-SI" sz="2400" b="1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8" marR="121908" marT="45603" marB="4560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Pravokotnik 6"/>
          <p:cNvSpPr/>
          <p:nvPr/>
        </p:nvSpPr>
        <p:spPr>
          <a:xfrm>
            <a:off x="755561" y="1939785"/>
            <a:ext cx="10433140" cy="4719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Positive working conditions and the protection of health and safety of rail workers         </a:t>
            </a:r>
            <a:r>
              <a:rPr lang="sl-SI" sz="2400" dirty="0" smtClean="0">
                <a:latin typeface="Calibri" panose="020F0502020204030204" pitchFamily="34" charset="0"/>
              </a:rPr>
              <a:t>      </a:t>
            </a:r>
            <a:r>
              <a:rPr lang="sl-SI" sz="2400" b="1" dirty="0" smtClean="0"/>
              <a:t> </a:t>
            </a:r>
            <a:r>
              <a:rPr lang="en-GB" sz="2400" b="1" dirty="0" smtClean="0">
                <a:latin typeface="Calibri" panose="020F0502020204030204" pitchFamily="34" charset="0"/>
              </a:rPr>
              <a:t>high-quality services</a:t>
            </a:r>
            <a:r>
              <a:rPr lang="en-GB" sz="2400" dirty="0" smtClean="0">
                <a:latin typeface="Calibri" panose="020F0502020204030204" pitchFamily="34" charset="0"/>
              </a:rPr>
              <a:t>. 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sl-SI" sz="2400" dirty="0" smtClean="0">
              <a:latin typeface="Calibri" panose="020F0502020204030204" pitchFamily="34" charset="0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The availability of a skilled and highly motivated labour force in the sector          </a:t>
            </a:r>
            <a:r>
              <a:rPr lang="sl-SI" sz="2400" dirty="0" smtClean="0">
                <a:latin typeface="Calibri" panose="020F0502020204030204" pitchFamily="34" charset="0"/>
              </a:rPr>
              <a:t>  </a:t>
            </a:r>
          </a:p>
          <a:p>
            <a:pPr>
              <a:spcAft>
                <a:spcPts val="1000"/>
              </a:spcAft>
            </a:pPr>
            <a:r>
              <a:rPr lang="sl-SI" sz="2400" b="1" dirty="0"/>
              <a:t> </a:t>
            </a:r>
            <a:r>
              <a:rPr lang="sl-SI" sz="2400" b="1" dirty="0" smtClean="0"/>
              <a:t>                   </a:t>
            </a:r>
            <a:r>
              <a:rPr lang="en-GB" sz="2400" b="1" dirty="0" smtClean="0">
                <a:latin typeface="Calibri" panose="020F0502020204030204" pitchFamily="34" charset="0"/>
              </a:rPr>
              <a:t>efficient and competitive transport services. 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sl-SI" sz="2400" dirty="0" smtClean="0">
              <a:latin typeface="Calibri" panose="020F0502020204030204" pitchFamily="34" charset="0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Optimization and reorganization of railway staff           </a:t>
            </a:r>
            <a:r>
              <a:rPr lang="sl-SI" sz="2400" dirty="0" smtClean="0">
                <a:latin typeface="Calibri" panose="020F0502020204030204" pitchFamily="34" charset="0"/>
              </a:rPr>
              <a:t>   </a:t>
            </a:r>
            <a:r>
              <a:rPr lang="en-GB" sz="2400" dirty="0" smtClean="0">
                <a:latin typeface="Calibri" panose="020F0502020204030204" pitchFamily="34" charset="0"/>
              </a:rPr>
              <a:t>more </a:t>
            </a:r>
            <a:r>
              <a:rPr lang="en-GB" sz="2400" b="1" dirty="0" smtClean="0">
                <a:latin typeface="Calibri" panose="020F0502020204030204" pitchFamily="34" charset="0"/>
              </a:rPr>
              <a:t>added value</a:t>
            </a:r>
            <a:r>
              <a:rPr lang="sl-SI" sz="2400" b="1" dirty="0" smtClean="0">
                <a:latin typeface="Calibri" panose="020F0502020204030204" pitchFamily="34" charset="0"/>
              </a:rPr>
              <a:t>.</a:t>
            </a:r>
            <a:endParaRPr lang="en-GB" sz="2400" b="1" dirty="0" smtClean="0">
              <a:latin typeface="Calibri" panose="020F0502020204030204" pitchFamily="34" charset="0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sl-SI" sz="2400" dirty="0" smtClean="0">
              <a:latin typeface="Calibri" panose="020F0502020204030204" pitchFamily="34" charset="0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Offer</a:t>
            </a:r>
            <a:r>
              <a:rPr lang="sl-SI" sz="2400" dirty="0" smtClean="0">
                <a:latin typeface="Calibri" panose="020F0502020204030204" pitchFamily="34" charset="0"/>
              </a:rPr>
              <a:t>ing</a:t>
            </a:r>
            <a:r>
              <a:rPr lang="en-GB" sz="2400" dirty="0" smtClean="0">
                <a:latin typeface="Calibri" panose="020F0502020204030204" pitchFamily="34" charset="0"/>
              </a:rPr>
              <a:t> best education and training opportunities for </a:t>
            </a:r>
            <a:r>
              <a:rPr lang="en-GB" sz="2400" b="1" dirty="0" smtClean="0">
                <a:latin typeface="Calibri" panose="020F0502020204030204" pitchFamily="34" charset="0"/>
              </a:rPr>
              <a:t>young professionals</a:t>
            </a:r>
            <a:r>
              <a:rPr lang="sl-SI" sz="2400" b="1" dirty="0" smtClean="0">
                <a:latin typeface="Calibri" panose="020F0502020204030204" pitchFamily="34" charset="0"/>
              </a:rPr>
              <a:t>.</a:t>
            </a:r>
            <a:endParaRPr lang="en-GB" sz="2400" b="1" dirty="0" smtClean="0">
              <a:latin typeface="Calibri" panose="020F0502020204030204" pitchFamily="34" charset="0"/>
            </a:endParaRPr>
          </a:p>
          <a:p>
            <a:endParaRPr lang="sl-SI" dirty="0"/>
          </a:p>
        </p:txBody>
      </p:sp>
      <p:sp>
        <p:nvSpPr>
          <p:cNvPr id="2" name="Desna puščica 1"/>
          <p:cNvSpPr/>
          <p:nvPr/>
        </p:nvSpPr>
        <p:spPr>
          <a:xfrm>
            <a:off x="2434282" y="2348880"/>
            <a:ext cx="711200" cy="33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8" name="Desna puščica 7"/>
          <p:cNvSpPr/>
          <p:nvPr/>
        </p:nvSpPr>
        <p:spPr>
          <a:xfrm>
            <a:off x="7185723" y="4859862"/>
            <a:ext cx="711200" cy="33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Desna puščica 10"/>
          <p:cNvSpPr/>
          <p:nvPr/>
        </p:nvSpPr>
        <p:spPr>
          <a:xfrm>
            <a:off x="1343472" y="3831162"/>
            <a:ext cx="711200" cy="33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3" name="Picture 6" descr="PNG - 24.2 ko - next pi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7558" y="181746"/>
            <a:ext cx="1800724" cy="643831"/>
          </a:xfrm>
          <a:prstGeom prst="rect">
            <a:avLst/>
          </a:prstGeom>
          <a:noFill/>
        </p:spPr>
      </p:pic>
      <p:pic>
        <p:nvPicPr>
          <p:cNvPr id="14" name="Picture 4" descr="p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181747"/>
            <a:ext cx="5181601" cy="50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783" y="253313"/>
            <a:ext cx="1586768" cy="44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Predmet 11"/>
          <p:cNvGraphicFramePr>
            <a:graphicFrameLocks noChangeAspect="1"/>
          </p:cNvGraphicFramePr>
          <p:nvPr>
            <p:extLst/>
          </p:nvPr>
        </p:nvGraphicFramePr>
        <p:xfrm>
          <a:off x="192088" y="6475413"/>
          <a:ext cx="20986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1" name="CorelDRAW" r:id="rId7" imgW="2721859" imgH="309394" progId="">
                  <p:embed/>
                </p:oleObj>
              </mc:Choice>
              <mc:Fallback>
                <p:oleObj name="CorelDRAW" r:id="rId7" imgW="2721859" imgH="30939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6475413"/>
                        <a:ext cx="2098675" cy="24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99"/>
          <p:cNvCxnSpPr/>
          <p:nvPr/>
        </p:nvCxnSpPr>
        <p:spPr>
          <a:xfrm flipV="1">
            <a:off x="2495600" y="6573121"/>
            <a:ext cx="8968157" cy="242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9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566" y="4637382"/>
            <a:ext cx="3623733" cy="1811867"/>
          </a:xfrm>
          <a:prstGeom prst="rect">
            <a:avLst/>
          </a:prstGeom>
        </p:spPr>
      </p:pic>
      <p:sp>
        <p:nvSpPr>
          <p:cNvPr id="6" name="Ograda številke diapozitiva 5"/>
          <p:cNvSpPr>
            <a:spLocks noGrp="1"/>
          </p:cNvSpPr>
          <p:nvPr>
            <p:ph type="sldNum" sz="quarter" idx="4294967295"/>
          </p:nvPr>
        </p:nvSpPr>
        <p:spPr>
          <a:xfrm>
            <a:off x="11552935" y="6379404"/>
            <a:ext cx="434380" cy="387433"/>
          </a:xfrm>
          <a:ln>
            <a:noFill/>
          </a:ln>
        </p:spPr>
        <p:txBody>
          <a:bodyPr/>
          <a:lstStyle/>
          <a:p>
            <a:pPr>
              <a:defRPr/>
            </a:pPr>
            <a:fld id="{2819C9BD-19EE-42E1-A96A-386F40DD0439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843917"/>
              </p:ext>
            </p:extLst>
          </p:nvPr>
        </p:nvGraphicFramePr>
        <p:xfrm>
          <a:off x="734484" y="849313"/>
          <a:ext cx="10778067" cy="456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8067"/>
              </a:tblGrid>
              <a:tr h="3698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altLang="sl-SI" sz="2400" b="1" kern="12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FREIGHT TRANSPORT DEVELOPMENT AND INTERMODALITY</a:t>
                      </a:r>
                      <a:endParaRPr lang="sl-SI" altLang="sl-SI" sz="2400" b="1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8" marR="121908" marT="45603" marB="4560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Pravokotnik 6"/>
          <p:cNvSpPr/>
          <p:nvPr/>
        </p:nvSpPr>
        <p:spPr>
          <a:xfrm>
            <a:off x="755560" y="2161272"/>
            <a:ext cx="10766739" cy="256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Calibri" panose="020F0502020204030204" pitchFamily="34" charset="0"/>
              </a:rPr>
              <a:t>Rail freight          </a:t>
            </a:r>
            <a:r>
              <a:rPr lang="sl-SI" sz="2400" b="1" dirty="0" smtClean="0">
                <a:latin typeface="Calibri" panose="020F0502020204030204" pitchFamily="34" charset="0"/>
              </a:rPr>
              <a:t>    </a:t>
            </a:r>
            <a:r>
              <a:rPr lang="en-GB" sz="2400" dirty="0" smtClean="0">
                <a:latin typeface="Calibri" panose="020F0502020204030204" pitchFamily="34" charset="0"/>
              </a:rPr>
              <a:t>to reduce Europe’s dependence on imported fuels, due to its </a:t>
            </a:r>
            <a:r>
              <a:rPr lang="en-GB" sz="2400" b="1" dirty="0" smtClean="0">
                <a:latin typeface="Calibri" panose="020F0502020204030204" pitchFamily="34" charset="0"/>
              </a:rPr>
              <a:t>high energy efficiency </a:t>
            </a:r>
            <a:r>
              <a:rPr lang="en-GB" sz="2400" dirty="0" smtClean="0">
                <a:latin typeface="Calibri" panose="020F0502020204030204" pitchFamily="34" charset="0"/>
              </a:rPr>
              <a:t>and </a:t>
            </a:r>
            <a:r>
              <a:rPr lang="en-GB" sz="2400" b="1" dirty="0" smtClean="0">
                <a:latin typeface="Calibri" panose="020F0502020204030204" pitchFamily="34" charset="0"/>
              </a:rPr>
              <a:t>major reliance on electric energy. 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Rail freight can support </a:t>
            </a:r>
            <a:r>
              <a:rPr lang="en-GB" sz="2400" b="1" dirty="0" smtClean="0">
                <a:latin typeface="Calibri" panose="020F0502020204030204" pitchFamily="34" charset="0"/>
              </a:rPr>
              <a:t>Europe’s competitiveness.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A demand for </a:t>
            </a:r>
            <a:r>
              <a:rPr lang="en-GB" sz="2400" b="1" dirty="0" smtClean="0">
                <a:latin typeface="Calibri" panose="020F0502020204030204" pitchFamily="34" charset="0"/>
              </a:rPr>
              <a:t>removing technical and administrative bottlenecks </a:t>
            </a:r>
            <a:r>
              <a:rPr lang="en-GB" sz="2400" dirty="0" smtClean="0">
                <a:latin typeface="Calibri" panose="020F0502020204030204" pitchFamily="34" charset="0"/>
              </a:rPr>
              <a:t>through achieving </a:t>
            </a:r>
            <a:r>
              <a:rPr lang="en-GB" sz="2400" b="1" dirty="0" smtClean="0">
                <a:latin typeface="Calibri" panose="020F0502020204030204" pitchFamily="34" charset="0"/>
              </a:rPr>
              <a:t>a Single European Railway Area</a:t>
            </a:r>
            <a:r>
              <a:rPr lang="en-GB" sz="2400" dirty="0" smtClean="0">
                <a:latin typeface="Calibri" panose="020F0502020204030204" pitchFamily="34" charset="0"/>
              </a:rPr>
              <a:t> through </a:t>
            </a:r>
            <a:r>
              <a:rPr lang="en-GB" sz="2400" b="1" dirty="0" smtClean="0">
                <a:latin typeface="Calibri" panose="020F0502020204030204" pitchFamily="34" charset="0"/>
              </a:rPr>
              <a:t>rail infrastructure </a:t>
            </a:r>
            <a:endParaRPr lang="sl-SI" sz="2400" b="1" dirty="0">
              <a:latin typeface="Calibri" panose="020F0502020204030204" pitchFamily="34" charset="0"/>
            </a:endParaRPr>
          </a:p>
          <a:p>
            <a:pPr>
              <a:spcAft>
                <a:spcPts val="1000"/>
              </a:spcAft>
            </a:pPr>
            <a:r>
              <a:rPr lang="sl-SI" sz="2400" b="1" dirty="0" smtClean="0">
                <a:latin typeface="Calibri" panose="020F0502020204030204" pitchFamily="34" charset="0"/>
              </a:rPr>
              <a:t>     </a:t>
            </a:r>
            <a:r>
              <a:rPr lang="en-GB" sz="2400" b="1" dirty="0" smtClean="0">
                <a:latin typeface="Calibri" panose="020F0502020204030204" pitchFamily="34" charset="0"/>
              </a:rPr>
              <a:t>investments.</a:t>
            </a:r>
          </a:p>
        </p:txBody>
      </p:sp>
      <p:sp>
        <p:nvSpPr>
          <p:cNvPr id="2" name="Desna puščica 1"/>
          <p:cNvSpPr/>
          <p:nvPr/>
        </p:nvSpPr>
        <p:spPr>
          <a:xfrm>
            <a:off x="2783482" y="2282190"/>
            <a:ext cx="6096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2" name="Picture 6" descr="PNG - 24.2 ko - next pict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7558" y="181746"/>
            <a:ext cx="1800724" cy="643831"/>
          </a:xfrm>
          <a:prstGeom prst="rect">
            <a:avLst/>
          </a:prstGeom>
          <a:noFill/>
        </p:spPr>
      </p:pic>
      <p:pic>
        <p:nvPicPr>
          <p:cNvPr id="13" name="Picture 4" descr="p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181747"/>
            <a:ext cx="5181601" cy="50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783" y="253313"/>
            <a:ext cx="1586768" cy="44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Predmet 9"/>
          <p:cNvGraphicFramePr>
            <a:graphicFrameLocks noChangeAspect="1"/>
          </p:cNvGraphicFramePr>
          <p:nvPr>
            <p:extLst/>
          </p:nvPr>
        </p:nvGraphicFramePr>
        <p:xfrm>
          <a:off x="192088" y="6475413"/>
          <a:ext cx="20986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5" name="CorelDRAW" r:id="rId8" imgW="2721859" imgH="309394" progId="">
                  <p:embed/>
                </p:oleObj>
              </mc:Choice>
              <mc:Fallback>
                <p:oleObj name="CorelDRAW" r:id="rId8" imgW="2721859" imgH="30939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6475413"/>
                        <a:ext cx="2098675" cy="24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99"/>
          <p:cNvCxnSpPr/>
          <p:nvPr/>
        </p:nvCxnSpPr>
        <p:spPr>
          <a:xfrm flipV="1">
            <a:off x="2495600" y="6573121"/>
            <a:ext cx="8968157" cy="242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38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številke diapozitiva 5"/>
          <p:cNvSpPr>
            <a:spLocks noGrp="1"/>
          </p:cNvSpPr>
          <p:nvPr>
            <p:ph type="sldNum" sz="quarter" idx="4294967295"/>
          </p:nvPr>
        </p:nvSpPr>
        <p:spPr>
          <a:xfrm>
            <a:off x="11552935" y="6379404"/>
            <a:ext cx="434380" cy="387433"/>
          </a:xfrm>
          <a:ln>
            <a:noFill/>
          </a:ln>
        </p:spPr>
        <p:txBody>
          <a:bodyPr/>
          <a:lstStyle/>
          <a:p>
            <a:pPr>
              <a:defRPr/>
            </a:pPr>
            <a:fld id="{2819C9BD-19EE-42E1-A96A-386F40DD0439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608253"/>
              </p:ext>
            </p:extLst>
          </p:nvPr>
        </p:nvGraphicFramePr>
        <p:xfrm>
          <a:off x="734484" y="849313"/>
          <a:ext cx="10778067" cy="456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8067"/>
              </a:tblGrid>
              <a:tr h="3698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altLang="sl-SI" sz="2400" b="1" kern="12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KICK-OFF MEETING IN BELGRADE</a:t>
                      </a:r>
                      <a:endParaRPr lang="sl-SI" altLang="sl-SI" sz="2400" b="1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8" marR="121908" marT="45603" marB="4560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Pravokotnik 6"/>
          <p:cNvSpPr/>
          <p:nvPr/>
        </p:nvSpPr>
        <p:spPr>
          <a:xfrm>
            <a:off x="755560" y="1437372"/>
            <a:ext cx="10766739" cy="3318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l-SI" sz="2400" dirty="0" err="1" smtClean="0">
                <a:latin typeface="Calibri" panose="020F0502020204030204" pitchFamily="34" charset="0"/>
              </a:rPr>
              <a:t>Took</a:t>
            </a:r>
            <a:r>
              <a:rPr lang="sl-SI" sz="2400" dirty="0" smtClean="0">
                <a:latin typeface="Calibri" panose="020F0502020204030204" pitchFamily="34" charset="0"/>
              </a:rPr>
              <a:t> </a:t>
            </a:r>
            <a:r>
              <a:rPr lang="sl-SI" sz="2400" dirty="0" err="1" smtClean="0">
                <a:latin typeface="Calibri" panose="020F0502020204030204" pitchFamily="34" charset="0"/>
              </a:rPr>
              <a:t>place</a:t>
            </a:r>
            <a:r>
              <a:rPr lang="sl-SI" sz="2400" dirty="0" smtClean="0">
                <a:latin typeface="Calibri" panose="020F0502020204030204" pitchFamily="34" charset="0"/>
              </a:rPr>
              <a:t> on </a:t>
            </a:r>
            <a:r>
              <a:rPr lang="en-GB" sz="2400" dirty="0" smtClean="0">
                <a:latin typeface="Calibri" panose="020F0502020204030204" pitchFamily="34" charset="0"/>
              </a:rPr>
              <a:t>2</a:t>
            </a:r>
            <a:r>
              <a:rPr lang="sl-SI" sz="2400" dirty="0" smtClean="0">
                <a:latin typeface="Calibri" panose="020F0502020204030204" pitchFamily="34" charset="0"/>
              </a:rPr>
              <a:t>7</a:t>
            </a:r>
            <a:r>
              <a:rPr lang="en-GB" sz="2400" dirty="0" err="1" smtClean="0">
                <a:latin typeface="Calibri" panose="020F0502020204030204" pitchFamily="34" charset="0"/>
              </a:rPr>
              <a:t>th</a:t>
            </a:r>
            <a:r>
              <a:rPr lang="en-GB" sz="2400" dirty="0" smtClean="0">
                <a:latin typeface="Calibri" panose="020F0502020204030204" pitchFamily="34" charset="0"/>
              </a:rPr>
              <a:t> January 2016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70 participants from 14 countries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Opened by the Vice-Prime minister and Minister of Transport and Infrastructure of Serbia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Presented vision, strategy, action plan and </a:t>
            </a:r>
            <a:r>
              <a:rPr lang="sl-SI" sz="2400" dirty="0" smtClean="0">
                <a:latin typeface="Calibri" panose="020F0502020204030204" pitchFamily="34" charset="0"/>
              </a:rPr>
              <a:t>D</a:t>
            </a:r>
            <a:r>
              <a:rPr lang="en-GB" sz="2400" dirty="0" err="1" smtClean="0">
                <a:latin typeface="Calibri" panose="020F0502020204030204" pitchFamily="34" charset="0"/>
              </a:rPr>
              <a:t>eclaration</a:t>
            </a:r>
            <a:r>
              <a:rPr lang="en-GB" sz="2400" dirty="0" smtClean="0">
                <a:latin typeface="Calibri" panose="020F0502020204030204" pitchFamily="34" charset="0"/>
              </a:rPr>
              <a:t> of intent (establishment)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Selected Chairman of SEESARI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Signed </a:t>
            </a:r>
            <a:r>
              <a:rPr lang="sl-SI" sz="2400" dirty="0" smtClean="0">
                <a:latin typeface="Calibri" panose="020F0502020204030204" pitchFamily="34" charset="0"/>
              </a:rPr>
              <a:t>M</a:t>
            </a:r>
            <a:r>
              <a:rPr lang="en-GB" sz="2400" dirty="0" err="1" smtClean="0">
                <a:latin typeface="Calibri" panose="020F0502020204030204" pitchFamily="34" charset="0"/>
              </a:rPr>
              <a:t>emorandum</a:t>
            </a:r>
            <a:r>
              <a:rPr lang="en-GB" sz="2400" dirty="0" smtClean="0">
                <a:latin typeface="Calibri" panose="020F0502020204030204" pitchFamily="34" charset="0"/>
              </a:rPr>
              <a:t> of establishment (</a:t>
            </a:r>
            <a:r>
              <a:rPr lang="sl-SI" sz="2400" dirty="0" smtClean="0">
                <a:latin typeface="Calibri" panose="020F0502020204030204" pitchFamily="34" charset="0"/>
              </a:rPr>
              <a:t>D</a:t>
            </a:r>
            <a:r>
              <a:rPr lang="en-GB" sz="2400" dirty="0" err="1" smtClean="0">
                <a:latin typeface="Calibri" panose="020F0502020204030204" pitchFamily="34" charset="0"/>
              </a:rPr>
              <a:t>eclaration</a:t>
            </a:r>
            <a:r>
              <a:rPr lang="en-GB" sz="2400" dirty="0" smtClean="0">
                <a:latin typeface="Calibri" panose="020F0502020204030204" pitchFamily="34" charset="0"/>
              </a:rPr>
              <a:t> of intent)</a:t>
            </a:r>
          </a:p>
        </p:txBody>
      </p:sp>
      <p:pic>
        <p:nvPicPr>
          <p:cNvPr id="10" name="Picture 6" descr="PNG - 24.2 ko - next 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7558" y="181746"/>
            <a:ext cx="1800724" cy="643831"/>
          </a:xfrm>
          <a:prstGeom prst="rect">
            <a:avLst/>
          </a:prstGeom>
          <a:noFill/>
        </p:spPr>
      </p:pic>
      <p:pic>
        <p:nvPicPr>
          <p:cNvPr id="11" name="Picture 4" descr="p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181747"/>
            <a:ext cx="5181601" cy="50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783" y="253313"/>
            <a:ext cx="1586768" cy="44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blaz.jemensek\Desktop\BG kick off\Slike\IZBOR - RESIZED\mini\_DSC057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049" y="4825473"/>
            <a:ext cx="3839743" cy="192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blaz.jemensek\Desktop\BG kick off\Slike\IZBOR - RESIZED\mini\_DSC03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85" y="4825472"/>
            <a:ext cx="3562747" cy="192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5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številke diapozitiva 5"/>
          <p:cNvSpPr>
            <a:spLocks noGrp="1"/>
          </p:cNvSpPr>
          <p:nvPr>
            <p:ph type="sldNum" sz="quarter" idx="4294967295"/>
          </p:nvPr>
        </p:nvSpPr>
        <p:spPr>
          <a:xfrm>
            <a:off x="11552935" y="6379404"/>
            <a:ext cx="434380" cy="387433"/>
          </a:xfrm>
        </p:spPr>
        <p:txBody>
          <a:bodyPr/>
          <a:lstStyle/>
          <a:p>
            <a:pPr>
              <a:defRPr/>
            </a:pPr>
            <a:fld id="{128C4C14-B965-4E0F-BCA4-E2E48322BAB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349528"/>
              </p:ext>
            </p:extLst>
          </p:nvPr>
        </p:nvGraphicFramePr>
        <p:xfrm>
          <a:off x="734485" y="849314"/>
          <a:ext cx="10720916" cy="396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0916"/>
              </a:tblGrid>
              <a:tr h="3698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sl-SI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sl-SI" altLang="sl-SI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NEXT STEPS</a:t>
                      </a:r>
                    </a:p>
                  </a:txBody>
                  <a:tcPr marL="121912" marR="121912" marT="45603" marB="4560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79450" y="1471352"/>
            <a:ext cx="10661649" cy="55399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dirty="0" smtClean="0"/>
          </a:p>
          <a:p>
            <a:pPr marL="285750" indent="-285750">
              <a:buFontTx/>
              <a:buChar char="-"/>
              <a:defRPr/>
            </a:pPr>
            <a:r>
              <a:rPr lang="en-GB" dirty="0"/>
              <a:t>1st Steering </a:t>
            </a:r>
            <a:r>
              <a:rPr lang="en-GB" dirty="0" err="1"/>
              <a:t>Commetee</a:t>
            </a:r>
            <a:r>
              <a:rPr lang="en-GB" dirty="0"/>
              <a:t> in 1st half of </a:t>
            </a:r>
            <a:r>
              <a:rPr lang="en-GB" dirty="0" smtClean="0"/>
              <a:t>2016</a:t>
            </a:r>
            <a:endParaRPr lang="sl-SI" dirty="0" smtClean="0"/>
          </a:p>
          <a:p>
            <a:pPr marL="285750" indent="-285750">
              <a:buFontTx/>
              <a:buChar char="-"/>
              <a:defRPr/>
            </a:pPr>
            <a:endParaRPr lang="en-GB" dirty="0" smtClean="0"/>
          </a:p>
          <a:p>
            <a:pPr marL="285750" indent="-285750">
              <a:buFontTx/>
              <a:buChar char="-"/>
              <a:defRPr/>
            </a:pPr>
            <a:r>
              <a:rPr lang="en-GB" dirty="0" smtClean="0"/>
              <a:t>Set up organizational structure of SEESARI</a:t>
            </a:r>
            <a:endParaRPr lang="sl-SI" dirty="0" smtClean="0"/>
          </a:p>
          <a:p>
            <a:pPr marL="285750" indent="-285750">
              <a:buFontTx/>
              <a:buChar char="-"/>
              <a:defRPr/>
            </a:pPr>
            <a:endParaRPr lang="en-GB" dirty="0" smtClean="0"/>
          </a:p>
          <a:p>
            <a:pPr marL="285750" indent="-285750">
              <a:buFontTx/>
              <a:buChar char="-"/>
              <a:defRPr/>
            </a:pPr>
            <a:r>
              <a:rPr lang="en-GB" dirty="0" smtClean="0"/>
              <a:t>Regional</a:t>
            </a:r>
            <a:r>
              <a:rPr lang="sl-SI" dirty="0" smtClean="0"/>
              <a:t>/</a:t>
            </a:r>
            <a:r>
              <a:rPr lang="sl-SI" dirty="0" err="1" smtClean="0"/>
              <a:t>country</a:t>
            </a:r>
            <a:r>
              <a:rPr lang="en-GB" dirty="0" smtClean="0"/>
              <a:t> </a:t>
            </a:r>
            <a:r>
              <a:rPr lang="en-GB" dirty="0"/>
              <a:t>visits, visiting EIB</a:t>
            </a:r>
            <a:r>
              <a:rPr lang="sl-SI" dirty="0"/>
              <a:t>, EC</a:t>
            </a:r>
            <a:r>
              <a:rPr lang="sl-SI" dirty="0" smtClean="0"/>
              <a:t>…</a:t>
            </a:r>
            <a:endParaRPr lang="en-GB" dirty="0" smtClean="0"/>
          </a:p>
          <a:p>
            <a:pPr>
              <a:defRPr/>
            </a:pPr>
            <a:endParaRPr lang="sl-SI" dirty="0" smtClean="0"/>
          </a:p>
          <a:p>
            <a:pPr>
              <a:defRPr/>
            </a:pPr>
            <a:r>
              <a:rPr lang="sl-SI" dirty="0" smtClean="0"/>
              <a:t>-    </a:t>
            </a:r>
            <a:r>
              <a:rPr lang="en-GB" dirty="0" smtClean="0"/>
              <a:t>Promotion </a:t>
            </a:r>
            <a:r>
              <a:rPr lang="en-GB" dirty="0"/>
              <a:t>and communication: website, brochure</a:t>
            </a:r>
          </a:p>
          <a:p>
            <a:pPr>
              <a:defRPr/>
            </a:pPr>
            <a:endParaRPr lang="en-GB" dirty="0" smtClean="0"/>
          </a:p>
          <a:p>
            <a:pPr marL="273050" indent="-273050">
              <a:defRPr/>
            </a:pPr>
            <a:r>
              <a:rPr lang="en-GB" dirty="0" smtClean="0"/>
              <a:t>-   </a:t>
            </a:r>
            <a:r>
              <a:rPr lang="en-GB" dirty="0"/>
              <a:t>Finalize and confirm strategy and action </a:t>
            </a:r>
            <a:r>
              <a:rPr lang="en-GB" dirty="0" smtClean="0"/>
              <a:t>plan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p</a:t>
            </a:r>
            <a:r>
              <a:rPr lang="en-GB" dirty="0" err="1" smtClean="0"/>
              <a:t>repare</a:t>
            </a:r>
            <a:r>
              <a:rPr lang="en-GB" dirty="0" smtClean="0"/>
              <a:t> a first set of project proposals and financial scenarios for the suggested activities</a:t>
            </a:r>
          </a:p>
          <a:p>
            <a:pPr>
              <a:defRPr/>
            </a:pPr>
            <a:endParaRPr lang="en-GB" dirty="0" smtClean="0"/>
          </a:p>
          <a:p>
            <a:pPr marL="273050" indent="-273050">
              <a:defRPr/>
            </a:pPr>
            <a:r>
              <a:rPr lang="en-GB" dirty="0" smtClean="0"/>
              <a:t>-   Searching for funding opportunities from a range of sector and institutional sources (close watch on possible funding mechanisms such as SHIFT2RAIL, CEF, Horizon 2020, EFSI)</a:t>
            </a:r>
          </a:p>
          <a:p>
            <a:pPr>
              <a:defRPr/>
            </a:pPr>
            <a:endParaRPr lang="en-GB" dirty="0" smtClean="0"/>
          </a:p>
          <a:p>
            <a:pPr marL="285750" indent="-285750">
              <a:buFontTx/>
              <a:buChar char="-"/>
              <a:defRPr/>
            </a:pPr>
            <a:r>
              <a:rPr lang="en-GB" sz="2800" b="1" dirty="0" smtClean="0"/>
              <a:t>All interested are invited to sign the Declaration to join the initiative!  </a:t>
            </a:r>
          </a:p>
          <a:p>
            <a:pPr>
              <a:defRPr/>
            </a:pPr>
            <a:r>
              <a:rPr lang="en-GB" sz="2000" b="1" dirty="0" smtClean="0"/>
              <a:t>     =&gt; For more info please contact: info@seesari.org </a:t>
            </a:r>
          </a:p>
          <a:p>
            <a:pPr algn="ctr">
              <a:defRPr/>
            </a:pPr>
            <a:endParaRPr lang="en-GB" b="1" dirty="0"/>
          </a:p>
          <a:p>
            <a:pPr algn="ctr">
              <a:defRPr/>
            </a:pPr>
            <a:endParaRPr lang="sl-SI" b="1" dirty="0"/>
          </a:p>
        </p:txBody>
      </p:sp>
      <p:pic>
        <p:nvPicPr>
          <p:cNvPr id="8" name="Picture 6" descr="PNG - 24.2 ko - next 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7558" y="181746"/>
            <a:ext cx="1800724" cy="643831"/>
          </a:xfrm>
          <a:prstGeom prst="rect">
            <a:avLst/>
          </a:prstGeom>
          <a:noFill/>
        </p:spPr>
      </p:pic>
      <p:pic>
        <p:nvPicPr>
          <p:cNvPr id="9" name="Picture 4" descr="p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181747"/>
            <a:ext cx="5181601" cy="50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783" y="253313"/>
            <a:ext cx="1586768" cy="44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Predmet 11"/>
          <p:cNvGraphicFramePr>
            <a:graphicFrameLocks noChangeAspect="1"/>
          </p:cNvGraphicFramePr>
          <p:nvPr>
            <p:extLst/>
          </p:nvPr>
        </p:nvGraphicFramePr>
        <p:xfrm>
          <a:off x="192088" y="6475413"/>
          <a:ext cx="20986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9" name="CorelDRAW" r:id="rId6" imgW="2721859" imgH="309394" progId="">
                  <p:embed/>
                </p:oleObj>
              </mc:Choice>
              <mc:Fallback>
                <p:oleObj name="CorelDRAW" r:id="rId6" imgW="2721859" imgH="30939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6475413"/>
                        <a:ext cx="2098675" cy="24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99"/>
          <p:cNvCxnSpPr/>
          <p:nvPr/>
        </p:nvCxnSpPr>
        <p:spPr>
          <a:xfrm flipV="1">
            <a:off x="2495600" y="6573121"/>
            <a:ext cx="8968157" cy="242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93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4294967295"/>
          </p:nvPr>
        </p:nvSpPr>
        <p:spPr>
          <a:xfrm>
            <a:off x="11552935" y="6379404"/>
            <a:ext cx="434380" cy="387433"/>
          </a:xfrm>
          <a:prstGeom prst="rect">
            <a:avLst/>
          </a:prstGeom>
        </p:spPr>
        <p:txBody>
          <a:bodyPr/>
          <a:lstStyle/>
          <a:p>
            <a:fld id="{70C262CF-5CC9-4929-99CD-9F101191856B}" type="slidenum">
              <a:rPr lang="en-GB" smtClean="0"/>
              <a:pPr/>
              <a:t>34</a:t>
            </a:fld>
            <a:endParaRPr lang="en-GB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014" y="-1323528"/>
            <a:ext cx="13916027" cy="877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-600744" y="1052739"/>
            <a:ext cx="13654757" cy="4752529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50000"/>
              </a:spcBef>
            </a:pPr>
            <a:endParaRPr lang="sl-SI" sz="4000" b="1" smtClean="0">
              <a:solidFill>
                <a:srgbClr val="5C5C5C"/>
              </a:solidFill>
            </a:endParaRPr>
          </a:p>
          <a:p>
            <a:pPr lvl="0" algn="ctr">
              <a:spcBef>
                <a:spcPct val="50000"/>
              </a:spcBef>
            </a:pPr>
            <a:endParaRPr lang="en-GB" dirty="0">
              <a:solidFill>
                <a:srgbClr val="5C5C5C"/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263352" y="2071068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Thank you for your attention</a:t>
            </a:r>
            <a:r>
              <a:rPr lang="sl-SI" sz="4000" dirty="0" smtClean="0"/>
              <a:t>.</a:t>
            </a:r>
            <a:endParaRPr lang="en-GB" sz="4000" dirty="0"/>
          </a:p>
        </p:txBody>
      </p:sp>
      <p:sp>
        <p:nvSpPr>
          <p:cNvPr id="12" name="Pravokotnik 10"/>
          <p:cNvSpPr>
            <a:spLocks noChangeArrowheads="1"/>
          </p:cNvSpPr>
          <p:nvPr/>
        </p:nvSpPr>
        <p:spPr bwMode="auto">
          <a:xfrm>
            <a:off x="351743" y="2843325"/>
            <a:ext cx="5422039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sl-SI" altLang="sl-SI" sz="1400" dirty="0" smtClean="0"/>
          </a:p>
          <a:p>
            <a:endParaRPr lang="sl-SI" altLang="sl-SI" sz="1400" dirty="0" smtClean="0"/>
          </a:p>
          <a:p>
            <a:r>
              <a:rPr lang="sl-SI" altLang="sl-SI" sz="1400" dirty="0">
                <a:solidFill>
                  <a:srgbClr val="004080"/>
                </a:solidFill>
                <a:cs typeface="Times New Roman" pitchFamily="18" charset="0"/>
              </a:rPr>
              <a:t>Peter Verlič, </a:t>
            </a:r>
            <a:r>
              <a:rPr lang="sl-SI" sz="1400" dirty="0" err="1">
                <a:solidFill>
                  <a:srgbClr val="004080"/>
                </a:solidFill>
                <a:cs typeface="Times New Roman" pitchFamily="18" charset="0"/>
              </a:rPr>
              <a:t>D.Sc</a:t>
            </a:r>
            <a:r>
              <a:rPr lang="sl-SI" altLang="sl-SI" sz="1400" dirty="0">
                <a:solidFill>
                  <a:srgbClr val="004080"/>
                </a:solidFill>
                <a:cs typeface="Times New Roman" pitchFamily="18" charset="0"/>
              </a:rPr>
              <a:t/>
            </a:r>
            <a:br>
              <a:rPr lang="sl-SI" altLang="sl-SI" sz="1400" dirty="0">
                <a:solidFill>
                  <a:srgbClr val="004080"/>
                </a:solidFill>
                <a:cs typeface="Times New Roman" pitchFamily="18" charset="0"/>
              </a:rPr>
            </a:br>
            <a:r>
              <a:rPr lang="sl-SI" altLang="sl-SI" sz="1400" dirty="0">
                <a:solidFill>
                  <a:srgbClr val="004080"/>
                </a:solidFill>
                <a:cs typeface="Times New Roman" pitchFamily="18" charset="0"/>
              </a:rPr>
              <a:t>Prometni institut Ljubljana d.o.o.</a:t>
            </a:r>
            <a:r>
              <a:rPr lang="sl-SI" altLang="sl-SI" sz="14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br>
              <a:rPr lang="sl-SI" altLang="sl-SI" sz="1400" dirty="0">
                <a:solidFill>
                  <a:srgbClr val="1F497D"/>
                </a:solidFill>
                <a:cs typeface="Times New Roman" pitchFamily="18" charset="0"/>
              </a:rPr>
            </a:br>
            <a:r>
              <a:rPr lang="sl-SI" altLang="sl-SI" sz="1400" dirty="0">
                <a:solidFill>
                  <a:srgbClr val="004080"/>
                </a:solidFill>
                <a:cs typeface="Times New Roman" pitchFamily="18" charset="0"/>
              </a:rPr>
              <a:t>Kolodvorska 11, SI-1000 Ljubljana</a:t>
            </a:r>
            <a:r>
              <a:rPr lang="sl-SI" altLang="sl-SI" sz="14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br>
              <a:rPr lang="sl-SI" altLang="sl-SI" sz="1400" dirty="0">
                <a:solidFill>
                  <a:srgbClr val="1F497D"/>
                </a:solidFill>
                <a:cs typeface="Times New Roman" pitchFamily="18" charset="0"/>
              </a:rPr>
            </a:br>
            <a:r>
              <a:rPr lang="sl-SI" altLang="sl-SI" sz="1400" dirty="0">
                <a:solidFill>
                  <a:srgbClr val="004080"/>
                </a:solidFill>
                <a:cs typeface="Times New Roman" pitchFamily="18" charset="0"/>
              </a:rPr>
              <a:t>Tel.: +38612914623, +38612914626</a:t>
            </a:r>
            <a:r>
              <a:rPr lang="sl-SI" altLang="sl-SI" sz="14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br>
              <a:rPr lang="sl-SI" altLang="sl-SI" sz="1400" dirty="0">
                <a:solidFill>
                  <a:srgbClr val="1F497D"/>
                </a:solidFill>
                <a:cs typeface="Times New Roman" pitchFamily="18" charset="0"/>
              </a:rPr>
            </a:br>
            <a:r>
              <a:rPr lang="sl-SI" altLang="sl-SI" sz="1400" dirty="0" err="1">
                <a:solidFill>
                  <a:srgbClr val="004080"/>
                </a:solidFill>
                <a:cs typeface="Times New Roman" pitchFamily="18" charset="0"/>
              </a:rPr>
              <a:t>Fax</a:t>
            </a:r>
            <a:r>
              <a:rPr lang="sl-SI" altLang="sl-SI" sz="1400" dirty="0">
                <a:solidFill>
                  <a:srgbClr val="004080"/>
                </a:solidFill>
                <a:cs typeface="Times New Roman" pitchFamily="18" charset="0"/>
              </a:rPr>
              <a:t>.:+</a:t>
            </a:r>
            <a:r>
              <a:rPr lang="sl-SI" altLang="sl-SI" sz="1400" dirty="0" smtClean="0">
                <a:solidFill>
                  <a:srgbClr val="004080"/>
                </a:solidFill>
                <a:cs typeface="Times New Roman" pitchFamily="18" charset="0"/>
              </a:rPr>
              <a:t>38612319277</a:t>
            </a:r>
          </a:p>
          <a:p>
            <a:r>
              <a:rPr lang="sl-SI" altLang="sl-SI" sz="1400" dirty="0" err="1" smtClean="0">
                <a:solidFill>
                  <a:srgbClr val="004080"/>
                </a:solidFill>
                <a:cs typeface="Times New Roman" pitchFamily="18" charset="0"/>
                <a:hlinkClick r:id="rId4"/>
              </a:rPr>
              <a:t>www.prometni</a:t>
            </a:r>
            <a:r>
              <a:rPr lang="sl-SI" altLang="sl-SI" sz="1400" dirty="0" smtClean="0">
                <a:solidFill>
                  <a:srgbClr val="004080"/>
                </a:solidFill>
                <a:cs typeface="Times New Roman" pitchFamily="18" charset="0"/>
                <a:hlinkClick r:id="rId4"/>
              </a:rPr>
              <a:t>-</a:t>
            </a:r>
            <a:r>
              <a:rPr lang="sl-SI" altLang="sl-SI" sz="1400" dirty="0" err="1" smtClean="0">
                <a:solidFill>
                  <a:srgbClr val="004080"/>
                </a:solidFill>
                <a:cs typeface="Times New Roman" pitchFamily="18" charset="0"/>
                <a:hlinkClick r:id="rId4"/>
              </a:rPr>
              <a:t>institut.si</a:t>
            </a:r>
            <a:endParaRPr lang="sl-SI" altLang="sl-SI" sz="1400" dirty="0" smtClean="0">
              <a:solidFill>
                <a:srgbClr val="004080"/>
              </a:solidFill>
              <a:cs typeface="Times New Roman" pitchFamily="18" charset="0"/>
            </a:endParaRPr>
          </a:p>
          <a:p>
            <a:r>
              <a:rPr lang="sl-SI" altLang="sl-SI" sz="1400" dirty="0" err="1" smtClean="0">
                <a:solidFill>
                  <a:srgbClr val="004080"/>
                </a:solidFill>
                <a:cs typeface="Times New Roman" pitchFamily="18" charset="0"/>
                <a:hlinkClick r:id="rId5"/>
              </a:rPr>
              <a:t>www.slo</a:t>
            </a:r>
            <a:r>
              <a:rPr lang="sl-SI" altLang="sl-SI" sz="1400" dirty="0" smtClean="0">
                <a:solidFill>
                  <a:srgbClr val="004080"/>
                </a:solidFill>
                <a:cs typeface="Times New Roman" pitchFamily="18" charset="0"/>
                <a:hlinkClick r:id="rId5"/>
              </a:rPr>
              <a:t>-</a:t>
            </a:r>
            <a:r>
              <a:rPr lang="sl-SI" altLang="sl-SI" sz="1400" dirty="0" err="1" smtClean="0">
                <a:solidFill>
                  <a:srgbClr val="004080"/>
                </a:solidFill>
                <a:cs typeface="Times New Roman" pitchFamily="18" charset="0"/>
                <a:hlinkClick r:id="rId5"/>
              </a:rPr>
              <a:t>zeleznice.si</a:t>
            </a:r>
            <a:r>
              <a:rPr lang="sl-SI" altLang="sl-SI" sz="1400" dirty="0" smtClean="0">
                <a:solidFill>
                  <a:srgbClr val="004080"/>
                </a:solidFill>
                <a:cs typeface="Times New Roman" pitchFamily="18" charset="0"/>
              </a:rPr>
              <a:t> </a:t>
            </a:r>
            <a:endParaRPr lang="sl-SI" altLang="sl-SI" dirty="0"/>
          </a:p>
        </p:txBody>
      </p:sp>
      <p:graphicFrame>
        <p:nvGraphicFramePr>
          <p:cNvPr id="13" name="Predm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077857"/>
              </p:ext>
            </p:extLst>
          </p:nvPr>
        </p:nvGraphicFramePr>
        <p:xfrm>
          <a:off x="7015937" y="4861292"/>
          <a:ext cx="4095104" cy="47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1" name="CorelDRAW" r:id="rId6" imgW="2721859" imgH="309394" progId="">
                  <p:embed/>
                </p:oleObj>
              </mc:Choice>
              <mc:Fallback>
                <p:oleObj name="CorelDRAW" r:id="rId6" imgW="2721859" imgH="309394" progId="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5937" y="4861292"/>
                        <a:ext cx="4095104" cy="472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4" descr="pi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145" y="4936206"/>
            <a:ext cx="4085357" cy="39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6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Predmet 9"/>
          <p:cNvGraphicFramePr>
            <a:graphicFrameLocks noChangeAspect="1"/>
          </p:cNvGraphicFramePr>
          <p:nvPr>
            <p:extLst/>
          </p:nvPr>
        </p:nvGraphicFramePr>
        <p:xfrm>
          <a:off x="192088" y="6475413"/>
          <a:ext cx="20986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0" name="CorelDRAW" r:id="rId4" imgW="2721859" imgH="309394" progId="">
                  <p:embed/>
                </p:oleObj>
              </mc:Choice>
              <mc:Fallback>
                <p:oleObj name="CorelDRAW" r:id="rId4" imgW="2721859" imgH="309394" progId="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6475413"/>
                        <a:ext cx="2098675" cy="24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012" y="-6076056"/>
            <a:ext cx="12529392" cy="790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6752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sl-SI" sz="3600" dirty="0"/>
              <a:t/>
            </a:r>
            <a:br>
              <a:rPr lang="sl-SI" sz="3600" dirty="0"/>
            </a:br>
            <a:r>
              <a:rPr lang="en-GB" sz="4000" dirty="0" smtClean="0">
                <a:solidFill>
                  <a:schemeClr val="bg1"/>
                </a:solidFill>
              </a:rPr>
              <a:t>Key Facts of SŽ Group 2014</a:t>
            </a:r>
            <a:r>
              <a:rPr lang="en-GB" sz="3600" dirty="0">
                <a:solidFill>
                  <a:schemeClr val="bg1"/>
                </a:solidFill>
              </a:rPr>
              <a:t/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/>
              <a:t/>
            </a:r>
            <a:br>
              <a:rPr lang="en-GB" sz="3600" dirty="0"/>
            </a:br>
            <a:endParaRPr lang="en-GB" sz="2000" b="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8" name="Grafikon 7"/>
          <p:cNvGraphicFramePr>
            <a:graphicFrameLocks/>
          </p:cNvGraphicFramePr>
          <p:nvPr>
            <p:extLst/>
          </p:nvPr>
        </p:nvGraphicFramePr>
        <p:xfrm>
          <a:off x="5676060" y="3905377"/>
          <a:ext cx="5753720" cy="2667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295068"/>
              </p:ext>
            </p:extLst>
          </p:nvPr>
        </p:nvGraphicFramePr>
        <p:xfrm>
          <a:off x="1783740" y="1268760"/>
          <a:ext cx="4198944" cy="4886692"/>
        </p:xfrm>
        <a:graphic>
          <a:graphicData uri="http://schemas.openxmlformats.org/drawingml/2006/table">
            <a:tbl>
              <a:tblPr firstRow="1" bandRow="1"/>
              <a:tblGrid>
                <a:gridCol w="3100758"/>
                <a:gridCol w="1098186"/>
              </a:tblGrid>
              <a:tr h="37014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b="1" noProof="0" dirty="0" smtClean="0">
                          <a:solidFill>
                            <a:schemeClr val="bg1"/>
                          </a:solidFill>
                        </a:rPr>
                        <a:t>Slovenian Railways</a:t>
                      </a:r>
                      <a:endParaRPr lang="en-GB" sz="18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85417" marR="85417" marT="42708" marB="42708" anchor="b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277931">
                <a:tc gridSpan="2">
                  <a:txBody>
                    <a:bodyPr/>
                    <a:lstStyle/>
                    <a:p>
                      <a:r>
                        <a:rPr lang="sl-SI" sz="1700" b="1" i="1" dirty="0" smtClean="0">
                          <a:solidFill>
                            <a:schemeClr val="bg1"/>
                          </a:solidFill>
                        </a:rPr>
                        <a:t>mio EUR                                                         2014</a:t>
                      </a:r>
                      <a:endParaRPr lang="sl-SI" sz="17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85417" marR="85417" marT="42708" marB="42708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341669">
                <a:tc>
                  <a:txBody>
                    <a:bodyPr/>
                    <a:lstStyle/>
                    <a:p>
                      <a:r>
                        <a:rPr lang="en-GB" sz="1700" b="1" noProof="0" dirty="0" smtClean="0"/>
                        <a:t>Operating</a:t>
                      </a:r>
                      <a:r>
                        <a:rPr lang="en-GB" sz="1700" b="1" baseline="0" noProof="0" dirty="0" smtClean="0"/>
                        <a:t> revenues</a:t>
                      </a:r>
                      <a:endParaRPr lang="en-GB" sz="1700" b="1" noProof="0" dirty="0"/>
                    </a:p>
                  </a:txBody>
                  <a:tcPr marL="85417" marR="85417" marT="42708" marB="42708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700" dirty="0" smtClean="0"/>
                        <a:t>557</a:t>
                      </a:r>
                      <a:r>
                        <a:rPr lang="sl-SI" sz="1700" baseline="0" dirty="0" smtClean="0"/>
                        <a:t>,189</a:t>
                      </a:r>
                      <a:endParaRPr lang="sl-SI" sz="1700" dirty="0"/>
                    </a:p>
                  </a:txBody>
                  <a:tcPr marL="85417" marR="85417" marT="42708" marB="42708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54172">
                <a:tc>
                  <a:txBody>
                    <a:bodyPr/>
                    <a:lstStyle/>
                    <a:p>
                      <a:r>
                        <a:rPr lang="en-GB" sz="1700" noProof="0" dirty="0" smtClean="0"/>
                        <a:t>Transport revenues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700" baseline="0" noProof="0" dirty="0" smtClean="0"/>
                        <a:t>Freight transport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700" baseline="0" noProof="0" dirty="0" smtClean="0"/>
                        <a:t>Passenger transport</a:t>
                      </a:r>
                      <a:endParaRPr lang="en-GB" sz="1700" noProof="0" dirty="0"/>
                    </a:p>
                  </a:txBody>
                  <a:tcPr marL="85417" marR="85417" marT="42708" marB="42708" anchor="b">
                    <a:pattFill prst="pct5">
                      <a:fgClr>
                        <a:schemeClr val="tx1">
                          <a:lumMod val="20000"/>
                          <a:lumOff val="80000"/>
                        </a:schemeClr>
                      </a:fgClr>
                      <a:bgClr>
                        <a:schemeClr val="bg1">
                          <a:lumMod val="9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700" dirty="0" smtClean="0"/>
                        <a:t>196</a:t>
                      </a:r>
                      <a:r>
                        <a:rPr lang="sl-SI" sz="1700" baseline="0" dirty="0" smtClean="0"/>
                        <a:t>,708</a:t>
                      </a:r>
                      <a:endParaRPr lang="sl-SI" sz="1700" dirty="0" smtClean="0"/>
                    </a:p>
                    <a:p>
                      <a:pPr algn="r"/>
                      <a:r>
                        <a:rPr lang="sl-SI" sz="1700" dirty="0" smtClean="0"/>
                        <a:t>159</a:t>
                      </a:r>
                      <a:r>
                        <a:rPr lang="sl-SI" sz="1700" baseline="0" dirty="0" smtClean="0"/>
                        <a:t>,983</a:t>
                      </a:r>
                      <a:endParaRPr lang="sl-SI" sz="1700" dirty="0" smtClean="0"/>
                    </a:p>
                    <a:p>
                      <a:pPr algn="r"/>
                      <a:r>
                        <a:rPr lang="sl-SI" sz="1700" dirty="0" smtClean="0"/>
                        <a:t>36</a:t>
                      </a:r>
                      <a:r>
                        <a:rPr lang="sl-SI" sz="1700" baseline="0" dirty="0" smtClean="0"/>
                        <a:t>,725</a:t>
                      </a:r>
                      <a:endParaRPr lang="sl-SI" sz="1700" dirty="0"/>
                    </a:p>
                  </a:txBody>
                  <a:tcPr marL="85417" marR="85417" marT="42708" marB="42708" anchor="b">
                    <a:pattFill prst="pct5">
                      <a:fgClr>
                        <a:schemeClr val="tx1">
                          <a:lumMod val="20000"/>
                          <a:lumOff val="80000"/>
                        </a:schemeClr>
                      </a:fgClr>
                      <a:bgClr>
                        <a:schemeClr val="bg1">
                          <a:lumMod val="95000"/>
                        </a:schemeClr>
                      </a:bgClr>
                    </a:pattFill>
                  </a:tcPr>
                </a:tc>
              </a:tr>
              <a:tr h="854172">
                <a:tc>
                  <a:txBody>
                    <a:bodyPr/>
                    <a:lstStyle/>
                    <a:p>
                      <a:r>
                        <a:rPr lang="en-GB" sz="1700" noProof="0" dirty="0" smtClean="0"/>
                        <a:t>Revenues from public services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700" noProof="0" dirty="0" smtClean="0"/>
                        <a:t>Passenger transport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700" noProof="0" dirty="0" smtClean="0"/>
                        <a:t>Infrastructure</a:t>
                      </a:r>
                      <a:endParaRPr lang="en-GB" sz="1700" noProof="0" dirty="0"/>
                    </a:p>
                  </a:txBody>
                  <a:tcPr marL="85417" marR="85417" marT="42708" marB="42708" anchor="b">
                    <a:pattFill prst="pct5">
                      <a:fgClr>
                        <a:schemeClr val="tx1">
                          <a:lumMod val="20000"/>
                          <a:lumOff val="80000"/>
                        </a:schemeClr>
                      </a:fgClr>
                      <a:bgClr>
                        <a:schemeClr val="bg1">
                          <a:lumMod val="9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700" dirty="0" smtClean="0"/>
                        <a:t>146</a:t>
                      </a:r>
                      <a:r>
                        <a:rPr lang="sl-SI" sz="1700" baseline="0" dirty="0" smtClean="0"/>
                        <a:t>,332</a:t>
                      </a:r>
                      <a:endParaRPr lang="sl-SI" sz="1700" dirty="0" smtClean="0"/>
                    </a:p>
                    <a:p>
                      <a:pPr algn="r"/>
                      <a:r>
                        <a:rPr lang="sl-SI" sz="1700" dirty="0" smtClean="0"/>
                        <a:t>41</a:t>
                      </a:r>
                      <a:r>
                        <a:rPr lang="sl-SI" sz="1700" baseline="0" dirty="0" smtClean="0"/>
                        <a:t>,380</a:t>
                      </a:r>
                      <a:endParaRPr lang="sl-SI" sz="1700" dirty="0" smtClean="0"/>
                    </a:p>
                    <a:p>
                      <a:pPr algn="r"/>
                      <a:r>
                        <a:rPr lang="sl-SI" sz="1700" dirty="0" smtClean="0"/>
                        <a:t>104</a:t>
                      </a:r>
                      <a:r>
                        <a:rPr lang="sl-SI" sz="1700" baseline="0" dirty="0" smtClean="0"/>
                        <a:t>,952</a:t>
                      </a:r>
                      <a:endParaRPr lang="sl-SI" sz="1700" dirty="0"/>
                    </a:p>
                  </a:txBody>
                  <a:tcPr marL="85417" marR="85417" marT="42708" marB="42708" anchor="b">
                    <a:pattFill prst="pct5">
                      <a:fgClr>
                        <a:schemeClr val="tx1">
                          <a:lumMod val="20000"/>
                          <a:lumOff val="80000"/>
                        </a:schemeClr>
                      </a:fgClr>
                      <a:bgClr>
                        <a:schemeClr val="bg1">
                          <a:lumMod val="95000"/>
                        </a:schemeClr>
                      </a:bgClr>
                    </a:pattFill>
                  </a:tcPr>
                </a:tc>
              </a:tr>
              <a:tr h="379767">
                <a:tc>
                  <a:txBody>
                    <a:bodyPr/>
                    <a:lstStyle/>
                    <a:p>
                      <a:r>
                        <a:rPr lang="en-GB" sz="1700" noProof="0" dirty="0" smtClean="0"/>
                        <a:t>Other operating revenues</a:t>
                      </a:r>
                      <a:endParaRPr lang="en-GB" sz="1700" noProof="0" dirty="0"/>
                    </a:p>
                  </a:txBody>
                  <a:tcPr marL="85417" marR="85417" marT="42708" marB="42708" anchor="b">
                    <a:pattFill prst="pct5">
                      <a:fgClr>
                        <a:schemeClr val="tx1">
                          <a:lumMod val="20000"/>
                          <a:lumOff val="80000"/>
                        </a:schemeClr>
                      </a:fgClr>
                      <a:bgClr>
                        <a:schemeClr val="bg1">
                          <a:lumMod val="9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700" dirty="0" smtClean="0"/>
                        <a:t>214</a:t>
                      </a:r>
                      <a:r>
                        <a:rPr lang="sl-SI" sz="1700" baseline="0" dirty="0" smtClean="0"/>
                        <a:t>,149</a:t>
                      </a:r>
                      <a:endParaRPr lang="sl-SI" sz="1700" dirty="0"/>
                    </a:p>
                  </a:txBody>
                  <a:tcPr marL="85417" marR="85417" marT="42708" marB="42708" anchor="b">
                    <a:pattFill prst="pct5">
                      <a:fgClr>
                        <a:schemeClr val="tx1">
                          <a:lumMod val="20000"/>
                          <a:lumOff val="80000"/>
                        </a:schemeClr>
                      </a:fgClr>
                      <a:bgClr>
                        <a:schemeClr val="bg1">
                          <a:lumMod val="95000"/>
                        </a:schemeClr>
                      </a:bgClr>
                    </a:pattFill>
                  </a:tcPr>
                </a:tc>
              </a:tr>
              <a:tr h="341669">
                <a:tc>
                  <a:txBody>
                    <a:bodyPr/>
                    <a:lstStyle/>
                    <a:p>
                      <a:r>
                        <a:rPr lang="en-GB" sz="1700" b="1" noProof="0" dirty="0" smtClean="0"/>
                        <a:t>Operating</a:t>
                      </a:r>
                      <a:r>
                        <a:rPr lang="en-GB" sz="1700" noProof="0" dirty="0" smtClean="0"/>
                        <a:t> </a:t>
                      </a:r>
                      <a:r>
                        <a:rPr lang="en-GB" sz="1700" b="1" noProof="0" dirty="0" smtClean="0"/>
                        <a:t>expenses</a:t>
                      </a:r>
                      <a:endParaRPr lang="en-GB" sz="1700" b="1" noProof="0" dirty="0"/>
                    </a:p>
                  </a:txBody>
                  <a:tcPr marL="85417" marR="85417" marT="42708" marB="42708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700" dirty="0" smtClean="0"/>
                        <a:t>533</a:t>
                      </a:r>
                      <a:r>
                        <a:rPr lang="sl-SI" sz="1700" baseline="0" dirty="0" smtClean="0"/>
                        <a:t>,024</a:t>
                      </a:r>
                      <a:endParaRPr lang="sl-SI" sz="1700" dirty="0"/>
                    </a:p>
                  </a:txBody>
                  <a:tcPr marL="85417" marR="85417" marT="42708" marB="42708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1669">
                <a:tc gridSpan="2">
                  <a:txBody>
                    <a:bodyPr/>
                    <a:lstStyle/>
                    <a:p>
                      <a:pPr algn="r"/>
                      <a:r>
                        <a:rPr lang="en-GB" sz="1700" b="1" i="1" noProof="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en-GB" sz="1700" b="1" i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85417" marR="85417" marT="42708" marB="42708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341669">
                <a:tc>
                  <a:txBody>
                    <a:bodyPr/>
                    <a:lstStyle/>
                    <a:p>
                      <a:r>
                        <a:rPr lang="en-GB" sz="1700" noProof="0" dirty="0" smtClean="0"/>
                        <a:t>Goods (</a:t>
                      </a:r>
                      <a:r>
                        <a:rPr lang="en-GB" sz="1700" noProof="0" dirty="0" err="1" smtClean="0"/>
                        <a:t>mio</a:t>
                      </a:r>
                      <a:r>
                        <a:rPr lang="en-GB" sz="1700" noProof="0" dirty="0" smtClean="0"/>
                        <a:t> tonnes)</a:t>
                      </a:r>
                      <a:endParaRPr lang="en-GB" sz="1700" noProof="0" dirty="0"/>
                    </a:p>
                  </a:txBody>
                  <a:tcPr marL="85417" marR="85417" marT="42708" marB="42708" anchor="b">
                    <a:pattFill prst="pct5">
                      <a:fgClr>
                        <a:schemeClr val="tx1">
                          <a:lumMod val="20000"/>
                          <a:lumOff val="80000"/>
                        </a:schemeClr>
                      </a:fgClr>
                      <a:bgClr>
                        <a:schemeClr val="bg1">
                          <a:lumMod val="9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700" dirty="0" smtClean="0"/>
                        <a:t>18.8</a:t>
                      </a:r>
                    </a:p>
                  </a:txBody>
                  <a:tcPr marL="85417" marR="85417" marT="42708" marB="42708" anchor="b">
                    <a:pattFill prst="pct5">
                      <a:fgClr>
                        <a:schemeClr val="tx1">
                          <a:lumMod val="20000"/>
                          <a:lumOff val="80000"/>
                        </a:schemeClr>
                      </a:fgClr>
                      <a:bgClr>
                        <a:schemeClr val="bg1">
                          <a:lumMod val="95000"/>
                        </a:schemeClr>
                      </a:bgClr>
                    </a:pattFill>
                  </a:tcPr>
                </a:tc>
              </a:tr>
              <a:tr h="341669">
                <a:tc>
                  <a:txBody>
                    <a:bodyPr/>
                    <a:lstStyle/>
                    <a:p>
                      <a:r>
                        <a:rPr lang="en-GB" sz="1700" noProof="0" dirty="0" smtClean="0"/>
                        <a:t>Passengers (</a:t>
                      </a:r>
                      <a:r>
                        <a:rPr lang="sl-SI" sz="1700" noProof="0" dirty="0" smtClean="0"/>
                        <a:t>mio</a:t>
                      </a:r>
                      <a:r>
                        <a:rPr lang="en-GB" sz="1700" noProof="0" dirty="0" smtClean="0"/>
                        <a:t>) </a:t>
                      </a:r>
                      <a:endParaRPr lang="en-GB" sz="1700" noProof="0" dirty="0"/>
                    </a:p>
                  </a:txBody>
                  <a:tcPr marL="85417" marR="85417" marT="42708" marB="42708" anchor="b">
                    <a:pattFill prst="pct5">
                      <a:fgClr>
                        <a:schemeClr val="tx1">
                          <a:lumMod val="20000"/>
                          <a:lumOff val="80000"/>
                        </a:schemeClr>
                      </a:fgClr>
                      <a:bgClr>
                        <a:schemeClr val="bg1">
                          <a:lumMod val="9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700" dirty="0" smtClean="0"/>
                        <a:t>14.8</a:t>
                      </a:r>
                    </a:p>
                  </a:txBody>
                  <a:tcPr marL="85417" marR="85417" marT="42708" marB="42708" anchor="b">
                    <a:pattFill prst="pct5">
                      <a:fgClr>
                        <a:schemeClr val="tx1">
                          <a:lumMod val="20000"/>
                          <a:lumOff val="80000"/>
                        </a:schemeClr>
                      </a:fgClr>
                      <a:bgClr>
                        <a:schemeClr val="bg1">
                          <a:lumMod val="95000"/>
                        </a:schemeClr>
                      </a:bgClr>
                    </a:pattFill>
                  </a:tcPr>
                </a:tc>
              </a:tr>
              <a:tr h="341669">
                <a:tc>
                  <a:txBody>
                    <a:bodyPr/>
                    <a:lstStyle/>
                    <a:p>
                      <a:r>
                        <a:rPr lang="en-GB" sz="1700" noProof="0" dirty="0" smtClean="0"/>
                        <a:t>Employees</a:t>
                      </a:r>
                      <a:r>
                        <a:rPr lang="sl-SI" sz="1700" noProof="0" dirty="0" smtClean="0"/>
                        <a:t> (31 December)</a:t>
                      </a:r>
                      <a:endParaRPr lang="en-GB" sz="1700" noProof="0" dirty="0"/>
                    </a:p>
                  </a:txBody>
                  <a:tcPr marL="85417" marR="85417" marT="42708" marB="42708" anchor="b">
                    <a:pattFill prst="pct5">
                      <a:fgClr>
                        <a:schemeClr val="tx1">
                          <a:lumMod val="20000"/>
                          <a:lumOff val="80000"/>
                        </a:schemeClr>
                      </a:fgClr>
                      <a:bgClr>
                        <a:schemeClr val="bg1">
                          <a:lumMod val="9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700" dirty="0" smtClean="0"/>
                        <a:t>8,069</a:t>
                      </a:r>
                      <a:endParaRPr lang="sl-SI" sz="1700" dirty="0"/>
                    </a:p>
                  </a:txBody>
                  <a:tcPr marL="85417" marR="85417" marT="42708" marB="42708" anchor="b">
                    <a:pattFill prst="pct5">
                      <a:fgClr>
                        <a:schemeClr val="tx1">
                          <a:lumMod val="20000"/>
                          <a:lumOff val="80000"/>
                        </a:schemeClr>
                      </a:fgClr>
                      <a:bgClr>
                        <a:schemeClr val="bg1">
                          <a:lumMod val="95000"/>
                        </a:schemeClr>
                      </a:bgClr>
                    </a:pattFill>
                  </a:tcPr>
                </a:tc>
              </a:tr>
            </a:tbl>
          </a:graphicData>
        </a:graphic>
      </p:graphicFrame>
      <p:graphicFrame>
        <p:nvGraphicFramePr>
          <p:cNvPr id="12" name="Grafikon 11"/>
          <p:cNvGraphicFramePr>
            <a:graphicFrameLocks/>
          </p:cNvGraphicFramePr>
          <p:nvPr>
            <p:extLst/>
          </p:nvPr>
        </p:nvGraphicFramePr>
        <p:xfrm>
          <a:off x="5735960" y="980728"/>
          <a:ext cx="560280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" name="Grafikon 12"/>
          <p:cNvGraphicFramePr>
            <a:graphicFrameLocks/>
          </p:cNvGraphicFramePr>
          <p:nvPr>
            <p:extLst/>
          </p:nvPr>
        </p:nvGraphicFramePr>
        <p:xfrm>
          <a:off x="5982684" y="3704767"/>
          <a:ext cx="4990144" cy="2855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9" name="Ograda številke diapozitiva 2"/>
          <p:cNvSpPr>
            <a:spLocks noGrp="1"/>
          </p:cNvSpPr>
          <p:nvPr>
            <p:ph type="sldNum" sz="quarter" idx="12"/>
          </p:nvPr>
        </p:nvSpPr>
        <p:spPr>
          <a:xfrm>
            <a:off x="11552935" y="6379404"/>
            <a:ext cx="434380" cy="387433"/>
          </a:xfrm>
        </p:spPr>
        <p:txBody>
          <a:bodyPr/>
          <a:lstStyle/>
          <a:p>
            <a:fld id="{70C262CF-5CC9-4929-99CD-9F101191856B}" type="slidenum">
              <a:rPr lang="en-GB" smtClean="0">
                <a:solidFill>
                  <a:srgbClr val="5C5C5C"/>
                </a:solidFill>
              </a:rPr>
              <a:pPr/>
              <a:t>4</a:t>
            </a:fld>
            <a:endParaRPr lang="en-GB" dirty="0">
              <a:solidFill>
                <a:srgbClr val="5C5C5C"/>
              </a:solidFill>
            </a:endParaRPr>
          </a:p>
        </p:txBody>
      </p:sp>
      <p:cxnSp>
        <p:nvCxnSpPr>
          <p:cNvPr id="14" name="Straight Connector 99"/>
          <p:cNvCxnSpPr/>
          <p:nvPr/>
        </p:nvCxnSpPr>
        <p:spPr>
          <a:xfrm flipV="1">
            <a:off x="2495600" y="6573121"/>
            <a:ext cx="8968157" cy="242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1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7894211" y="2921620"/>
            <a:ext cx="5693946" cy="1513505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012" y="-6076056"/>
            <a:ext cx="12529392" cy="790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Straight Connector 99"/>
          <p:cNvCxnSpPr/>
          <p:nvPr/>
        </p:nvCxnSpPr>
        <p:spPr>
          <a:xfrm flipV="1">
            <a:off x="2495600" y="6573121"/>
            <a:ext cx="8968157" cy="242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>
                <a:solidFill>
                  <a:srgbClr val="5C5C5C"/>
                </a:solidFill>
              </a:rPr>
              <a:pPr/>
              <a:t>5</a:t>
            </a:fld>
            <a:endParaRPr lang="en-GB" dirty="0">
              <a:solidFill>
                <a:srgbClr val="5C5C5C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979200"/>
          </a:xfrm>
        </p:spPr>
        <p:txBody>
          <a:bodyPr>
            <a:normAutofit/>
          </a:bodyPr>
          <a:lstStyle/>
          <a:p>
            <a:pPr algn="ctr"/>
            <a:r>
              <a:rPr lang="sl-SI" sz="4000" dirty="0">
                <a:solidFill>
                  <a:schemeClr val="bg1"/>
                </a:solidFill>
                <a:latin typeface="Calibri"/>
              </a:rPr>
              <a:t> </a:t>
            </a:r>
            <a:r>
              <a:rPr lang="en-GB" sz="4000" dirty="0" smtClean="0">
                <a:solidFill>
                  <a:schemeClr val="bg1"/>
                </a:solidFill>
                <a:latin typeface="Calibri"/>
              </a:rPr>
              <a:t>SŽ Group – </a:t>
            </a:r>
            <a:r>
              <a:rPr lang="sl-SI" sz="4000" dirty="0" err="1" smtClean="0">
                <a:solidFill>
                  <a:schemeClr val="bg1"/>
                </a:solidFill>
                <a:latin typeface="Calibri"/>
              </a:rPr>
              <a:t>Mission</a:t>
            </a:r>
            <a:r>
              <a:rPr lang="sl-SI" sz="4000" dirty="0" smtClean="0">
                <a:solidFill>
                  <a:schemeClr val="bg1"/>
                </a:solidFill>
                <a:latin typeface="Calibri"/>
              </a:rPr>
              <a:t>, </a:t>
            </a:r>
            <a:r>
              <a:rPr lang="sl-SI" sz="4000" dirty="0" err="1" smtClean="0">
                <a:solidFill>
                  <a:schemeClr val="bg1"/>
                </a:solidFill>
                <a:latin typeface="Calibri"/>
              </a:rPr>
              <a:t>Vision</a:t>
            </a:r>
            <a:r>
              <a:rPr lang="sl-SI" sz="4000" dirty="0" smtClean="0">
                <a:solidFill>
                  <a:schemeClr val="bg1"/>
                </a:solidFill>
                <a:latin typeface="Calibri"/>
              </a:rPr>
              <a:t> &amp; </a:t>
            </a:r>
            <a:r>
              <a:rPr lang="sl-SI" sz="4000" dirty="0" err="1" smtClean="0">
                <a:solidFill>
                  <a:schemeClr val="bg1"/>
                </a:solidFill>
                <a:latin typeface="Calibri"/>
              </a:rPr>
              <a:t>Goals</a:t>
            </a:r>
            <a:endParaRPr lang="en-GB" sz="4000" dirty="0">
              <a:solidFill>
                <a:schemeClr val="bg1"/>
              </a:solidFill>
            </a:endParaRPr>
          </a:p>
        </p:txBody>
      </p:sp>
      <p:grpSp>
        <p:nvGrpSpPr>
          <p:cNvPr id="12" name="Group 24"/>
          <p:cNvGrpSpPr/>
          <p:nvPr/>
        </p:nvGrpSpPr>
        <p:grpSpPr>
          <a:xfrm>
            <a:off x="10135092" y="928558"/>
            <a:ext cx="1289500" cy="1420322"/>
            <a:chOff x="7591392" y="285691"/>
            <a:chExt cx="1289500" cy="1420322"/>
          </a:xfrm>
        </p:grpSpPr>
        <p:grpSp>
          <p:nvGrpSpPr>
            <p:cNvPr id="25" name="组合 33"/>
            <p:cNvGrpSpPr/>
            <p:nvPr/>
          </p:nvGrpSpPr>
          <p:grpSpPr>
            <a:xfrm>
              <a:off x="7638143" y="285691"/>
              <a:ext cx="1242749" cy="1420322"/>
              <a:chOff x="2368615" y="2462909"/>
              <a:chExt cx="2474024" cy="2827530"/>
            </a:xfrm>
          </p:grpSpPr>
          <p:sp>
            <p:nvSpPr>
              <p:cNvPr id="27" name="泪滴形 1"/>
              <p:cNvSpPr/>
              <p:nvPr/>
            </p:nvSpPr>
            <p:spPr>
              <a:xfrm rot="8194362">
                <a:off x="2810532" y="3321029"/>
                <a:ext cx="2032107" cy="1969410"/>
              </a:xfrm>
              <a:custGeom>
                <a:avLst/>
                <a:gdLst>
                  <a:gd name="connsiteX0" fmla="*/ 0 w 2232248"/>
                  <a:gd name="connsiteY0" fmla="*/ 1116124 h 2232248"/>
                  <a:gd name="connsiteX1" fmla="*/ 1116124 w 2232248"/>
                  <a:gd name="connsiteY1" fmla="*/ 0 h 2232248"/>
                  <a:gd name="connsiteX2" fmla="*/ 2232248 w 2232248"/>
                  <a:gd name="connsiteY2" fmla="*/ 0 h 2232248"/>
                  <a:gd name="connsiteX3" fmla="*/ 2232248 w 2232248"/>
                  <a:gd name="connsiteY3" fmla="*/ 1116124 h 2232248"/>
                  <a:gd name="connsiteX4" fmla="*/ 1116124 w 2232248"/>
                  <a:gd name="connsiteY4" fmla="*/ 2232248 h 2232248"/>
                  <a:gd name="connsiteX5" fmla="*/ 0 w 2232248"/>
                  <a:gd name="connsiteY5" fmla="*/ 1116124 h 2232248"/>
                  <a:gd name="connsiteX0" fmla="*/ 0 w 2232248"/>
                  <a:gd name="connsiteY0" fmla="*/ 1116124 h 2232248"/>
                  <a:gd name="connsiteX1" fmla="*/ 1116124 w 2232248"/>
                  <a:gd name="connsiteY1" fmla="*/ 0 h 2232248"/>
                  <a:gd name="connsiteX2" fmla="*/ 2232248 w 2232248"/>
                  <a:gd name="connsiteY2" fmla="*/ 0 h 2232248"/>
                  <a:gd name="connsiteX3" fmla="*/ 2232248 w 2232248"/>
                  <a:gd name="connsiteY3" fmla="*/ 1116124 h 2232248"/>
                  <a:gd name="connsiteX4" fmla="*/ 1116124 w 2232248"/>
                  <a:gd name="connsiteY4" fmla="*/ 2232248 h 2232248"/>
                  <a:gd name="connsiteX5" fmla="*/ 0 w 2232248"/>
                  <a:gd name="connsiteY5" fmla="*/ 1116124 h 2232248"/>
                  <a:gd name="connsiteX0" fmla="*/ 0 w 2232248"/>
                  <a:gd name="connsiteY0" fmla="*/ 1116124 h 2232248"/>
                  <a:gd name="connsiteX1" fmla="*/ 1116124 w 2232248"/>
                  <a:gd name="connsiteY1" fmla="*/ 0 h 2232248"/>
                  <a:gd name="connsiteX2" fmla="*/ 2215809 w 2232248"/>
                  <a:gd name="connsiteY2" fmla="*/ 74373 h 2232248"/>
                  <a:gd name="connsiteX3" fmla="*/ 2232248 w 2232248"/>
                  <a:gd name="connsiteY3" fmla="*/ 1116124 h 2232248"/>
                  <a:gd name="connsiteX4" fmla="*/ 1116124 w 2232248"/>
                  <a:gd name="connsiteY4" fmla="*/ 2232248 h 2232248"/>
                  <a:gd name="connsiteX5" fmla="*/ 0 w 2232248"/>
                  <a:gd name="connsiteY5" fmla="*/ 1116124 h 2232248"/>
                  <a:gd name="connsiteX0" fmla="*/ 0 w 2232248"/>
                  <a:gd name="connsiteY0" fmla="*/ 1116124 h 2232248"/>
                  <a:gd name="connsiteX1" fmla="*/ 1116124 w 2232248"/>
                  <a:gd name="connsiteY1" fmla="*/ 0 h 2232248"/>
                  <a:gd name="connsiteX2" fmla="*/ 2215809 w 2232248"/>
                  <a:gd name="connsiteY2" fmla="*/ 74373 h 2232248"/>
                  <a:gd name="connsiteX3" fmla="*/ 2232248 w 2232248"/>
                  <a:gd name="connsiteY3" fmla="*/ 1116124 h 2232248"/>
                  <a:gd name="connsiteX4" fmla="*/ 1116124 w 2232248"/>
                  <a:gd name="connsiteY4" fmla="*/ 2232248 h 2232248"/>
                  <a:gd name="connsiteX5" fmla="*/ 0 w 2232248"/>
                  <a:gd name="connsiteY5" fmla="*/ 1116124 h 2232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32248" h="2232248">
                    <a:moveTo>
                      <a:pt x="0" y="1116124"/>
                    </a:moveTo>
                    <a:cubicBezTo>
                      <a:pt x="0" y="499706"/>
                      <a:pt x="499706" y="0"/>
                      <a:pt x="1116124" y="0"/>
                    </a:cubicBezTo>
                    <a:lnTo>
                      <a:pt x="2215809" y="74373"/>
                    </a:lnTo>
                    <a:cubicBezTo>
                      <a:pt x="1363299" y="358937"/>
                      <a:pt x="2232248" y="744083"/>
                      <a:pt x="2232248" y="1116124"/>
                    </a:cubicBezTo>
                    <a:cubicBezTo>
                      <a:pt x="2232248" y="1732542"/>
                      <a:pt x="1732542" y="2232248"/>
                      <a:pt x="1116124" y="2232248"/>
                    </a:cubicBezTo>
                    <a:cubicBezTo>
                      <a:pt x="499706" y="2232248"/>
                      <a:pt x="0" y="1732542"/>
                      <a:pt x="0" y="11161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ysClr val="windowText" lastClr="000000">
                      <a:lumMod val="65000"/>
                      <a:lumOff val="35000"/>
                      <a:shade val="30000"/>
                      <a:satMod val="115000"/>
                    </a:sysClr>
                  </a:gs>
                  <a:gs pos="77000">
                    <a:sysClr val="windowText" lastClr="000000">
                      <a:lumMod val="65000"/>
                      <a:lumOff val="35000"/>
                      <a:shade val="100000"/>
                      <a:satMod val="115000"/>
                      <a:alpha val="0"/>
                    </a:sysClr>
                  </a:gs>
                </a:gsLst>
                <a:lin ang="8400000" scaled="0"/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isometricOffAxis1Top">
                  <a:rot lat="19138283" lon="19960832" rev="21342385"/>
                </a:camera>
                <a:lightRig rig="threePt" dir="t"/>
              </a:scene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en-US" kern="0" smtClea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8" name="泪滴形 1"/>
              <p:cNvSpPr/>
              <p:nvPr/>
            </p:nvSpPr>
            <p:spPr>
              <a:xfrm rot="8194362">
                <a:off x="2368615" y="2462909"/>
                <a:ext cx="2232250" cy="2232249"/>
              </a:xfrm>
              <a:custGeom>
                <a:avLst/>
                <a:gdLst>
                  <a:gd name="connsiteX0" fmla="*/ 0 w 2232248"/>
                  <a:gd name="connsiteY0" fmla="*/ 1116124 h 2232248"/>
                  <a:gd name="connsiteX1" fmla="*/ 1116124 w 2232248"/>
                  <a:gd name="connsiteY1" fmla="*/ 0 h 2232248"/>
                  <a:gd name="connsiteX2" fmla="*/ 2232248 w 2232248"/>
                  <a:gd name="connsiteY2" fmla="*/ 0 h 2232248"/>
                  <a:gd name="connsiteX3" fmla="*/ 2232248 w 2232248"/>
                  <a:gd name="connsiteY3" fmla="*/ 1116124 h 2232248"/>
                  <a:gd name="connsiteX4" fmla="*/ 1116124 w 2232248"/>
                  <a:gd name="connsiteY4" fmla="*/ 2232248 h 2232248"/>
                  <a:gd name="connsiteX5" fmla="*/ 0 w 2232248"/>
                  <a:gd name="connsiteY5" fmla="*/ 1116124 h 2232248"/>
                  <a:gd name="connsiteX0" fmla="*/ 0 w 2232248"/>
                  <a:gd name="connsiteY0" fmla="*/ 1116124 h 2232248"/>
                  <a:gd name="connsiteX1" fmla="*/ 1116124 w 2232248"/>
                  <a:gd name="connsiteY1" fmla="*/ 0 h 2232248"/>
                  <a:gd name="connsiteX2" fmla="*/ 2232248 w 2232248"/>
                  <a:gd name="connsiteY2" fmla="*/ 0 h 2232248"/>
                  <a:gd name="connsiteX3" fmla="*/ 2232248 w 2232248"/>
                  <a:gd name="connsiteY3" fmla="*/ 1116124 h 2232248"/>
                  <a:gd name="connsiteX4" fmla="*/ 1116124 w 2232248"/>
                  <a:gd name="connsiteY4" fmla="*/ 2232248 h 2232248"/>
                  <a:gd name="connsiteX5" fmla="*/ 0 w 2232248"/>
                  <a:gd name="connsiteY5" fmla="*/ 1116124 h 2232248"/>
                  <a:gd name="connsiteX0" fmla="*/ 0 w 2232248"/>
                  <a:gd name="connsiteY0" fmla="*/ 1116124 h 2232248"/>
                  <a:gd name="connsiteX1" fmla="*/ 1116124 w 2232248"/>
                  <a:gd name="connsiteY1" fmla="*/ 0 h 2232248"/>
                  <a:gd name="connsiteX2" fmla="*/ 2215809 w 2232248"/>
                  <a:gd name="connsiteY2" fmla="*/ 74373 h 2232248"/>
                  <a:gd name="connsiteX3" fmla="*/ 2232248 w 2232248"/>
                  <a:gd name="connsiteY3" fmla="*/ 1116124 h 2232248"/>
                  <a:gd name="connsiteX4" fmla="*/ 1116124 w 2232248"/>
                  <a:gd name="connsiteY4" fmla="*/ 2232248 h 2232248"/>
                  <a:gd name="connsiteX5" fmla="*/ 0 w 2232248"/>
                  <a:gd name="connsiteY5" fmla="*/ 1116124 h 2232248"/>
                  <a:gd name="connsiteX0" fmla="*/ 0 w 2232248"/>
                  <a:gd name="connsiteY0" fmla="*/ 1116124 h 2232248"/>
                  <a:gd name="connsiteX1" fmla="*/ 1116124 w 2232248"/>
                  <a:gd name="connsiteY1" fmla="*/ 0 h 2232248"/>
                  <a:gd name="connsiteX2" fmla="*/ 2215809 w 2232248"/>
                  <a:gd name="connsiteY2" fmla="*/ 74373 h 2232248"/>
                  <a:gd name="connsiteX3" fmla="*/ 2232248 w 2232248"/>
                  <a:gd name="connsiteY3" fmla="*/ 1116124 h 2232248"/>
                  <a:gd name="connsiteX4" fmla="*/ 1116124 w 2232248"/>
                  <a:gd name="connsiteY4" fmla="*/ 2232248 h 2232248"/>
                  <a:gd name="connsiteX5" fmla="*/ 0 w 2232248"/>
                  <a:gd name="connsiteY5" fmla="*/ 1116124 h 2232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32248" h="2232248">
                    <a:moveTo>
                      <a:pt x="0" y="1116124"/>
                    </a:moveTo>
                    <a:cubicBezTo>
                      <a:pt x="0" y="499706"/>
                      <a:pt x="499706" y="0"/>
                      <a:pt x="1116124" y="0"/>
                    </a:cubicBezTo>
                    <a:lnTo>
                      <a:pt x="2215809" y="74373"/>
                    </a:lnTo>
                    <a:cubicBezTo>
                      <a:pt x="1363299" y="358937"/>
                      <a:pt x="2232248" y="744083"/>
                      <a:pt x="2232248" y="1116124"/>
                    </a:cubicBezTo>
                    <a:cubicBezTo>
                      <a:pt x="2232248" y="1732542"/>
                      <a:pt x="1732542" y="2232248"/>
                      <a:pt x="1116124" y="2232248"/>
                    </a:cubicBezTo>
                    <a:cubicBezTo>
                      <a:pt x="499706" y="2232248"/>
                      <a:pt x="0" y="1732542"/>
                      <a:pt x="0" y="111612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241300" sx="104000" sy="104000" algn="ctr" rotWithShape="0">
                  <a:prstClr val="black">
                    <a:alpha val="17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en-US" kern="0" smtClea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9" name="椭圆 36"/>
              <p:cNvSpPr/>
              <p:nvPr/>
            </p:nvSpPr>
            <p:spPr>
              <a:xfrm>
                <a:off x="2549444" y="2636912"/>
                <a:ext cx="1872207" cy="187220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en-US" kern="0" smtClean="0">
                  <a:solidFill>
                    <a:sysClr val="window" lastClr="FFFFFF"/>
                  </a:solidFill>
                </a:endParaRPr>
              </a:p>
            </p:txBody>
          </p:sp>
        </p:grpSp>
        <p:sp>
          <p:nvSpPr>
            <p:cNvPr id="26" name="TextBox 12"/>
            <p:cNvSpPr txBox="1"/>
            <p:nvPr/>
          </p:nvSpPr>
          <p:spPr>
            <a:xfrm rot="2029052" flipH="1">
              <a:off x="7591392" y="678905"/>
              <a:ext cx="11461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>
                <a:defRPr/>
              </a:pPr>
              <a:r>
                <a:rPr lang="en-GB" sz="2000" dirty="0" smtClean="0">
                  <a:solidFill>
                    <a:schemeClr val="bg1"/>
                  </a:solidFill>
                  <a:latin typeface="+mn-lt"/>
                </a:rPr>
                <a:t>Mission</a:t>
              </a:r>
              <a:endParaRPr lang="en-GB" sz="20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3" name="Group 37"/>
          <p:cNvGrpSpPr/>
          <p:nvPr/>
        </p:nvGrpSpPr>
        <p:grpSpPr>
          <a:xfrm>
            <a:off x="9984432" y="2614709"/>
            <a:ext cx="1242343" cy="1390355"/>
            <a:chOff x="6590717" y="1966637"/>
            <a:chExt cx="1242343" cy="1390355"/>
          </a:xfrm>
        </p:grpSpPr>
        <p:grpSp>
          <p:nvGrpSpPr>
            <p:cNvPr id="20" name="组合 38"/>
            <p:cNvGrpSpPr/>
            <p:nvPr/>
          </p:nvGrpSpPr>
          <p:grpSpPr>
            <a:xfrm>
              <a:off x="6590717" y="1966637"/>
              <a:ext cx="1242343" cy="1390355"/>
              <a:chOff x="2369424" y="2522567"/>
              <a:chExt cx="2473215" cy="2767872"/>
            </a:xfrm>
          </p:grpSpPr>
          <p:sp>
            <p:nvSpPr>
              <p:cNvPr id="22" name="泪滴形 1"/>
              <p:cNvSpPr/>
              <p:nvPr/>
            </p:nvSpPr>
            <p:spPr>
              <a:xfrm rot="8194362">
                <a:off x="2810532" y="3321029"/>
                <a:ext cx="2032107" cy="1969410"/>
              </a:xfrm>
              <a:custGeom>
                <a:avLst/>
                <a:gdLst>
                  <a:gd name="connsiteX0" fmla="*/ 0 w 2232248"/>
                  <a:gd name="connsiteY0" fmla="*/ 1116124 h 2232248"/>
                  <a:gd name="connsiteX1" fmla="*/ 1116124 w 2232248"/>
                  <a:gd name="connsiteY1" fmla="*/ 0 h 2232248"/>
                  <a:gd name="connsiteX2" fmla="*/ 2232248 w 2232248"/>
                  <a:gd name="connsiteY2" fmla="*/ 0 h 2232248"/>
                  <a:gd name="connsiteX3" fmla="*/ 2232248 w 2232248"/>
                  <a:gd name="connsiteY3" fmla="*/ 1116124 h 2232248"/>
                  <a:gd name="connsiteX4" fmla="*/ 1116124 w 2232248"/>
                  <a:gd name="connsiteY4" fmla="*/ 2232248 h 2232248"/>
                  <a:gd name="connsiteX5" fmla="*/ 0 w 2232248"/>
                  <a:gd name="connsiteY5" fmla="*/ 1116124 h 2232248"/>
                  <a:gd name="connsiteX0" fmla="*/ 0 w 2232248"/>
                  <a:gd name="connsiteY0" fmla="*/ 1116124 h 2232248"/>
                  <a:gd name="connsiteX1" fmla="*/ 1116124 w 2232248"/>
                  <a:gd name="connsiteY1" fmla="*/ 0 h 2232248"/>
                  <a:gd name="connsiteX2" fmla="*/ 2232248 w 2232248"/>
                  <a:gd name="connsiteY2" fmla="*/ 0 h 2232248"/>
                  <a:gd name="connsiteX3" fmla="*/ 2232248 w 2232248"/>
                  <a:gd name="connsiteY3" fmla="*/ 1116124 h 2232248"/>
                  <a:gd name="connsiteX4" fmla="*/ 1116124 w 2232248"/>
                  <a:gd name="connsiteY4" fmla="*/ 2232248 h 2232248"/>
                  <a:gd name="connsiteX5" fmla="*/ 0 w 2232248"/>
                  <a:gd name="connsiteY5" fmla="*/ 1116124 h 2232248"/>
                  <a:gd name="connsiteX0" fmla="*/ 0 w 2232248"/>
                  <a:gd name="connsiteY0" fmla="*/ 1116124 h 2232248"/>
                  <a:gd name="connsiteX1" fmla="*/ 1116124 w 2232248"/>
                  <a:gd name="connsiteY1" fmla="*/ 0 h 2232248"/>
                  <a:gd name="connsiteX2" fmla="*/ 2215809 w 2232248"/>
                  <a:gd name="connsiteY2" fmla="*/ 74373 h 2232248"/>
                  <a:gd name="connsiteX3" fmla="*/ 2232248 w 2232248"/>
                  <a:gd name="connsiteY3" fmla="*/ 1116124 h 2232248"/>
                  <a:gd name="connsiteX4" fmla="*/ 1116124 w 2232248"/>
                  <a:gd name="connsiteY4" fmla="*/ 2232248 h 2232248"/>
                  <a:gd name="connsiteX5" fmla="*/ 0 w 2232248"/>
                  <a:gd name="connsiteY5" fmla="*/ 1116124 h 2232248"/>
                  <a:gd name="connsiteX0" fmla="*/ 0 w 2232248"/>
                  <a:gd name="connsiteY0" fmla="*/ 1116124 h 2232248"/>
                  <a:gd name="connsiteX1" fmla="*/ 1116124 w 2232248"/>
                  <a:gd name="connsiteY1" fmla="*/ 0 h 2232248"/>
                  <a:gd name="connsiteX2" fmla="*/ 2215809 w 2232248"/>
                  <a:gd name="connsiteY2" fmla="*/ 74373 h 2232248"/>
                  <a:gd name="connsiteX3" fmla="*/ 2232248 w 2232248"/>
                  <a:gd name="connsiteY3" fmla="*/ 1116124 h 2232248"/>
                  <a:gd name="connsiteX4" fmla="*/ 1116124 w 2232248"/>
                  <a:gd name="connsiteY4" fmla="*/ 2232248 h 2232248"/>
                  <a:gd name="connsiteX5" fmla="*/ 0 w 2232248"/>
                  <a:gd name="connsiteY5" fmla="*/ 1116124 h 2232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32248" h="2232248">
                    <a:moveTo>
                      <a:pt x="0" y="1116124"/>
                    </a:moveTo>
                    <a:cubicBezTo>
                      <a:pt x="0" y="499706"/>
                      <a:pt x="499706" y="0"/>
                      <a:pt x="1116124" y="0"/>
                    </a:cubicBezTo>
                    <a:lnTo>
                      <a:pt x="2215809" y="74373"/>
                    </a:lnTo>
                    <a:cubicBezTo>
                      <a:pt x="1363299" y="358937"/>
                      <a:pt x="2232248" y="744083"/>
                      <a:pt x="2232248" y="1116124"/>
                    </a:cubicBezTo>
                    <a:cubicBezTo>
                      <a:pt x="2232248" y="1732542"/>
                      <a:pt x="1732542" y="2232248"/>
                      <a:pt x="1116124" y="2232248"/>
                    </a:cubicBezTo>
                    <a:cubicBezTo>
                      <a:pt x="499706" y="2232248"/>
                      <a:pt x="0" y="1732542"/>
                      <a:pt x="0" y="11161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ysClr val="windowText" lastClr="000000">
                      <a:lumMod val="65000"/>
                      <a:lumOff val="35000"/>
                      <a:shade val="30000"/>
                      <a:satMod val="115000"/>
                    </a:sysClr>
                  </a:gs>
                  <a:gs pos="77000">
                    <a:sysClr val="windowText" lastClr="000000">
                      <a:lumMod val="65000"/>
                      <a:lumOff val="35000"/>
                      <a:shade val="100000"/>
                      <a:satMod val="115000"/>
                      <a:alpha val="0"/>
                    </a:sysClr>
                  </a:gs>
                </a:gsLst>
                <a:lin ang="8400000" scaled="0"/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isometricOffAxis1Top">
                  <a:rot lat="19138283" lon="19960832" rev="21342385"/>
                </a:camera>
                <a:lightRig rig="threePt" dir="t"/>
              </a:scene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en-US" kern="0" smtClea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3" name="泪滴形 1"/>
              <p:cNvSpPr/>
              <p:nvPr/>
            </p:nvSpPr>
            <p:spPr>
              <a:xfrm rot="8194362">
                <a:off x="2369424" y="2522567"/>
                <a:ext cx="2232248" cy="2232248"/>
              </a:xfrm>
              <a:custGeom>
                <a:avLst/>
                <a:gdLst>
                  <a:gd name="connsiteX0" fmla="*/ 0 w 2232248"/>
                  <a:gd name="connsiteY0" fmla="*/ 1116124 h 2232248"/>
                  <a:gd name="connsiteX1" fmla="*/ 1116124 w 2232248"/>
                  <a:gd name="connsiteY1" fmla="*/ 0 h 2232248"/>
                  <a:gd name="connsiteX2" fmla="*/ 2232248 w 2232248"/>
                  <a:gd name="connsiteY2" fmla="*/ 0 h 2232248"/>
                  <a:gd name="connsiteX3" fmla="*/ 2232248 w 2232248"/>
                  <a:gd name="connsiteY3" fmla="*/ 1116124 h 2232248"/>
                  <a:gd name="connsiteX4" fmla="*/ 1116124 w 2232248"/>
                  <a:gd name="connsiteY4" fmla="*/ 2232248 h 2232248"/>
                  <a:gd name="connsiteX5" fmla="*/ 0 w 2232248"/>
                  <a:gd name="connsiteY5" fmla="*/ 1116124 h 2232248"/>
                  <a:gd name="connsiteX0" fmla="*/ 0 w 2232248"/>
                  <a:gd name="connsiteY0" fmla="*/ 1116124 h 2232248"/>
                  <a:gd name="connsiteX1" fmla="*/ 1116124 w 2232248"/>
                  <a:gd name="connsiteY1" fmla="*/ 0 h 2232248"/>
                  <a:gd name="connsiteX2" fmla="*/ 2232248 w 2232248"/>
                  <a:gd name="connsiteY2" fmla="*/ 0 h 2232248"/>
                  <a:gd name="connsiteX3" fmla="*/ 2232248 w 2232248"/>
                  <a:gd name="connsiteY3" fmla="*/ 1116124 h 2232248"/>
                  <a:gd name="connsiteX4" fmla="*/ 1116124 w 2232248"/>
                  <a:gd name="connsiteY4" fmla="*/ 2232248 h 2232248"/>
                  <a:gd name="connsiteX5" fmla="*/ 0 w 2232248"/>
                  <a:gd name="connsiteY5" fmla="*/ 1116124 h 2232248"/>
                  <a:gd name="connsiteX0" fmla="*/ 0 w 2232248"/>
                  <a:gd name="connsiteY0" fmla="*/ 1116124 h 2232248"/>
                  <a:gd name="connsiteX1" fmla="*/ 1116124 w 2232248"/>
                  <a:gd name="connsiteY1" fmla="*/ 0 h 2232248"/>
                  <a:gd name="connsiteX2" fmla="*/ 2215809 w 2232248"/>
                  <a:gd name="connsiteY2" fmla="*/ 74373 h 2232248"/>
                  <a:gd name="connsiteX3" fmla="*/ 2232248 w 2232248"/>
                  <a:gd name="connsiteY3" fmla="*/ 1116124 h 2232248"/>
                  <a:gd name="connsiteX4" fmla="*/ 1116124 w 2232248"/>
                  <a:gd name="connsiteY4" fmla="*/ 2232248 h 2232248"/>
                  <a:gd name="connsiteX5" fmla="*/ 0 w 2232248"/>
                  <a:gd name="connsiteY5" fmla="*/ 1116124 h 2232248"/>
                  <a:gd name="connsiteX0" fmla="*/ 0 w 2232248"/>
                  <a:gd name="connsiteY0" fmla="*/ 1116124 h 2232248"/>
                  <a:gd name="connsiteX1" fmla="*/ 1116124 w 2232248"/>
                  <a:gd name="connsiteY1" fmla="*/ 0 h 2232248"/>
                  <a:gd name="connsiteX2" fmla="*/ 2215809 w 2232248"/>
                  <a:gd name="connsiteY2" fmla="*/ 74373 h 2232248"/>
                  <a:gd name="connsiteX3" fmla="*/ 2232248 w 2232248"/>
                  <a:gd name="connsiteY3" fmla="*/ 1116124 h 2232248"/>
                  <a:gd name="connsiteX4" fmla="*/ 1116124 w 2232248"/>
                  <a:gd name="connsiteY4" fmla="*/ 2232248 h 2232248"/>
                  <a:gd name="connsiteX5" fmla="*/ 0 w 2232248"/>
                  <a:gd name="connsiteY5" fmla="*/ 1116124 h 2232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32248" h="2232248">
                    <a:moveTo>
                      <a:pt x="0" y="1116124"/>
                    </a:moveTo>
                    <a:cubicBezTo>
                      <a:pt x="0" y="499706"/>
                      <a:pt x="499706" y="0"/>
                      <a:pt x="1116124" y="0"/>
                    </a:cubicBezTo>
                    <a:lnTo>
                      <a:pt x="2215809" y="74373"/>
                    </a:lnTo>
                    <a:cubicBezTo>
                      <a:pt x="1363299" y="358937"/>
                      <a:pt x="2232248" y="744083"/>
                      <a:pt x="2232248" y="1116124"/>
                    </a:cubicBezTo>
                    <a:cubicBezTo>
                      <a:pt x="2232248" y="1732542"/>
                      <a:pt x="1732542" y="2232248"/>
                      <a:pt x="1116124" y="2232248"/>
                    </a:cubicBezTo>
                    <a:cubicBezTo>
                      <a:pt x="499706" y="2232248"/>
                      <a:pt x="0" y="1732542"/>
                      <a:pt x="0" y="1116124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241300" sx="104000" sy="104000" algn="ctr" rotWithShape="0">
                  <a:prstClr val="black">
                    <a:alpha val="17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en-US" kern="0" smtClean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4" name="椭圆 41"/>
              <p:cNvSpPr/>
              <p:nvPr/>
            </p:nvSpPr>
            <p:spPr>
              <a:xfrm>
                <a:off x="2549444" y="2636912"/>
                <a:ext cx="1872208" cy="1872208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en-US" kern="0" smtClean="0">
                  <a:solidFill>
                    <a:sysClr val="window" lastClr="FFFFFF"/>
                  </a:solidFill>
                </a:endParaRPr>
              </a:p>
            </p:txBody>
          </p:sp>
        </p:grpSp>
        <p:sp>
          <p:nvSpPr>
            <p:cNvPr id="21" name="TextBox 17"/>
            <p:cNvSpPr txBox="1"/>
            <p:nvPr/>
          </p:nvSpPr>
          <p:spPr>
            <a:xfrm rot="1701029" flipH="1">
              <a:off x="6685985" y="2321366"/>
              <a:ext cx="952526" cy="363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2200" dirty="0">
                  <a:solidFill>
                    <a:sysClr val="window" lastClr="FFFFFF"/>
                  </a:solidFill>
                  <a:latin typeface="Calibri"/>
                  <a:cs typeface="Times New Roman" pitchFamily="18" charset="0"/>
                </a:rPr>
                <a:t>Vision</a:t>
              </a:r>
              <a:endParaRPr lang="en-US" altLang="zh-CN" sz="2200" dirty="0" smtClean="0">
                <a:solidFill>
                  <a:sysClr val="window" lastClr="FFFFFF"/>
                </a:solidFill>
                <a:latin typeface="Calibri"/>
                <a:cs typeface="Times New Roman" pitchFamily="18" charset="0"/>
              </a:endParaRPr>
            </a:p>
          </p:txBody>
        </p:sp>
      </p:grpSp>
      <p:grpSp>
        <p:nvGrpSpPr>
          <p:cNvPr id="14" name="Group 40"/>
          <p:cNvGrpSpPr/>
          <p:nvPr/>
        </p:nvGrpSpPr>
        <p:grpSpPr>
          <a:xfrm>
            <a:off x="10470281" y="4414909"/>
            <a:ext cx="1242343" cy="1390355"/>
            <a:chOff x="6428494" y="4054869"/>
            <a:chExt cx="1242343" cy="1390355"/>
          </a:xfrm>
        </p:grpSpPr>
        <p:grpSp>
          <p:nvGrpSpPr>
            <p:cNvPr id="15" name="组合 43"/>
            <p:cNvGrpSpPr/>
            <p:nvPr/>
          </p:nvGrpSpPr>
          <p:grpSpPr>
            <a:xfrm>
              <a:off x="6428494" y="4054869"/>
              <a:ext cx="1242343" cy="1390355"/>
              <a:chOff x="2369424" y="2522567"/>
              <a:chExt cx="2473215" cy="2767872"/>
            </a:xfrm>
          </p:grpSpPr>
          <p:sp>
            <p:nvSpPr>
              <p:cNvPr id="17" name="泪滴形 1"/>
              <p:cNvSpPr/>
              <p:nvPr/>
            </p:nvSpPr>
            <p:spPr>
              <a:xfrm rot="8194362">
                <a:off x="2810532" y="3321029"/>
                <a:ext cx="2032107" cy="1969410"/>
              </a:xfrm>
              <a:custGeom>
                <a:avLst/>
                <a:gdLst>
                  <a:gd name="connsiteX0" fmla="*/ 0 w 2232248"/>
                  <a:gd name="connsiteY0" fmla="*/ 1116124 h 2232248"/>
                  <a:gd name="connsiteX1" fmla="*/ 1116124 w 2232248"/>
                  <a:gd name="connsiteY1" fmla="*/ 0 h 2232248"/>
                  <a:gd name="connsiteX2" fmla="*/ 2232248 w 2232248"/>
                  <a:gd name="connsiteY2" fmla="*/ 0 h 2232248"/>
                  <a:gd name="connsiteX3" fmla="*/ 2232248 w 2232248"/>
                  <a:gd name="connsiteY3" fmla="*/ 1116124 h 2232248"/>
                  <a:gd name="connsiteX4" fmla="*/ 1116124 w 2232248"/>
                  <a:gd name="connsiteY4" fmla="*/ 2232248 h 2232248"/>
                  <a:gd name="connsiteX5" fmla="*/ 0 w 2232248"/>
                  <a:gd name="connsiteY5" fmla="*/ 1116124 h 2232248"/>
                  <a:gd name="connsiteX0" fmla="*/ 0 w 2232248"/>
                  <a:gd name="connsiteY0" fmla="*/ 1116124 h 2232248"/>
                  <a:gd name="connsiteX1" fmla="*/ 1116124 w 2232248"/>
                  <a:gd name="connsiteY1" fmla="*/ 0 h 2232248"/>
                  <a:gd name="connsiteX2" fmla="*/ 2232248 w 2232248"/>
                  <a:gd name="connsiteY2" fmla="*/ 0 h 2232248"/>
                  <a:gd name="connsiteX3" fmla="*/ 2232248 w 2232248"/>
                  <a:gd name="connsiteY3" fmla="*/ 1116124 h 2232248"/>
                  <a:gd name="connsiteX4" fmla="*/ 1116124 w 2232248"/>
                  <a:gd name="connsiteY4" fmla="*/ 2232248 h 2232248"/>
                  <a:gd name="connsiteX5" fmla="*/ 0 w 2232248"/>
                  <a:gd name="connsiteY5" fmla="*/ 1116124 h 2232248"/>
                  <a:gd name="connsiteX0" fmla="*/ 0 w 2232248"/>
                  <a:gd name="connsiteY0" fmla="*/ 1116124 h 2232248"/>
                  <a:gd name="connsiteX1" fmla="*/ 1116124 w 2232248"/>
                  <a:gd name="connsiteY1" fmla="*/ 0 h 2232248"/>
                  <a:gd name="connsiteX2" fmla="*/ 2215809 w 2232248"/>
                  <a:gd name="connsiteY2" fmla="*/ 74373 h 2232248"/>
                  <a:gd name="connsiteX3" fmla="*/ 2232248 w 2232248"/>
                  <a:gd name="connsiteY3" fmla="*/ 1116124 h 2232248"/>
                  <a:gd name="connsiteX4" fmla="*/ 1116124 w 2232248"/>
                  <a:gd name="connsiteY4" fmla="*/ 2232248 h 2232248"/>
                  <a:gd name="connsiteX5" fmla="*/ 0 w 2232248"/>
                  <a:gd name="connsiteY5" fmla="*/ 1116124 h 2232248"/>
                  <a:gd name="connsiteX0" fmla="*/ 0 w 2232248"/>
                  <a:gd name="connsiteY0" fmla="*/ 1116124 h 2232248"/>
                  <a:gd name="connsiteX1" fmla="*/ 1116124 w 2232248"/>
                  <a:gd name="connsiteY1" fmla="*/ 0 h 2232248"/>
                  <a:gd name="connsiteX2" fmla="*/ 2215809 w 2232248"/>
                  <a:gd name="connsiteY2" fmla="*/ 74373 h 2232248"/>
                  <a:gd name="connsiteX3" fmla="*/ 2232248 w 2232248"/>
                  <a:gd name="connsiteY3" fmla="*/ 1116124 h 2232248"/>
                  <a:gd name="connsiteX4" fmla="*/ 1116124 w 2232248"/>
                  <a:gd name="connsiteY4" fmla="*/ 2232248 h 2232248"/>
                  <a:gd name="connsiteX5" fmla="*/ 0 w 2232248"/>
                  <a:gd name="connsiteY5" fmla="*/ 1116124 h 2232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32248" h="2232248">
                    <a:moveTo>
                      <a:pt x="0" y="1116124"/>
                    </a:moveTo>
                    <a:cubicBezTo>
                      <a:pt x="0" y="499706"/>
                      <a:pt x="499706" y="0"/>
                      <a:pt x="1116124" y="0"/>
                    </a:cubicBezTo>
                    <a:lnTo>
                      <a:pt x="2215809" y="74373"/>
                    </a:lnTo>
                    <a:cubicBezTo>
                      <a:pt x="1363299" y="358937"/>
                      <a:pt x="2232248" y="744083"/>
                      <a:pt x="2232248" y="1116124"/>
                    </a:cubicBezTo>
                    <a:cubicBezTo>
                      <a:pt x="2232248" y="1732542"/>
                      <a:pt x="1732542" y="2232248"/>
                      <a:pt x="1116124" y="2232248"/>
                    </a:cubicBezTo>
                    <a:cubicBezTo>
                      <a:pt x="499706" y="2232248"/>
                      <a:pt x="0" y="1732542"/>
                      <a:pt x="0" y="11161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ysClr val="windowText" lastClr="000000">
                      <a:lumMod val="65000"/>
                      <a:lumOff val="35000"/>
                      <a:shade val="30000"/>
                      <a:satMod val="115000"/>
                    </a:sysClr>
                  </a:gs>
                  <a:gs pos="77000">
                    <a:sysClr val="windowText" lastClr="000000">
                      <a:lumMod val="65000"/>
                      <a:lumOff val="35000"/>
                      <a:shade val="100000"/>
                      <a:satMod val="115000"/>
                      <a:alpha val="0"/>
                    </a:sysClr>
                  </a:gs>
                </a:gsLst>
                <a:lin ang="8400000" scaled="0"/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isometricOffAxis1Top">
                  <a:rot lat="19138283" lon="19960832" rev="21342385"/>
                </a:camera>
                <a:lightRig rig="threePt" dir="t"/>
              </a:scene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en-US" kern="0" smtClea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8" name="泪滴形 1"/>
              <p:cNvSpPr/>
              <p:nvPr/>
            </p:nvSpPr>
            <p:spPr>
              <a:xfrm rot="8194362">
                <a:off x="2369424" y="2522567"/>
                <a:ext cx="2232248" cy="2232248"/>
              </a:xfrm>
              <a:custGeom>
                <a:avLst/>
                <a:gdLst>
                  <a:gd name="connsiteX0" fmla="*/ 0 w 2232248"/>
                  <a:gd name="connsiteY0" fmla="*/ 1116124 h 2232248"/>
                  <a:gd name="connsiteX1" fmla="*/ 1116124 w 2232248"/>
                  <a:gd name="connsiteY1" fmla="*/ 0 h 2232248"/>
                  <a:gd name="connsiteX2" fmla="*/ 2232248 w 2232248"/>
                  <a:gd name="connsiteY2" fmla="*/ 0 h 2232248"/>
                  <a:gd name="connsiteX3" fmla="*/ 2232248 w 2232248"/>
                  <a:gd name="connsiteY3" fmla="*/ 1116124 h 2232248"/>
                  <a:gd name="connsiteX4" fmla="*/ 1116124 w 2232248"/>
                  <a:gd name="connsiteY4" fmla="*/ 2232248 h 2232248"/>
                  <a:gd name="connsiteX5" fmla="*/ 0 w 2232248"/>
                  <a:gd name="connsiteY5" fmla="*/ 1116124 h 2232248"/>
                  <a:gd name="connsiteX0" fmla="*/ 0 w 2232248"/>
                  <a:gd name="connsiteY0" fmla="*/ 1116124 h 2232248"/>
                  <a:gd name="connsiteX1" fmla="*/ 1116124 w 2232248"/>
                  <a:gd name="connsiteY1" fmla="*/ 0 h 2232248"/>
                  <a:gd name="connsiteX2" fmla="*/ 2232248 w 2232248"/>
                  <a:gd name="connsiteY2" fmla="*/ 0 h 2232248"/>
                  <a:gd name="connsiteX3" fmla="*/ 2232248 w 2232248"/>
                  <a:gd name="connsiteY3" fmla="*/ 1116124 h 2232248"/>
                  <a:gd name="connsiteX4" fmla="*/ 1116124 w 2232248"/>
                  <a:gd name="connsiteY4" fmla="*/ 2232248 h 2232248"/>
                  <a:gd name="connsiteX5" fmla="*/ 0 w 2232248"/>
                  <a:gd name="connsiteY5" fmla="*/ 1116124 h 2232248"/>
                  <a:gd name="connsiteX0" fmla="*/ 0 w 2232248"/>
                  <a:gd name="connsiteY0" fmla="*/ 1116124 h 2232248"/>
                  <a:gd name="connsiteX1" fmla="*/ 1116124 w 2232248"/>
                  <a:gd name="connsiteY1" fmla="*/ 0 h 2232248"/>
                  <a:gd name="connsiteX2" fmla="*/ 2215809 w 2232248"/>
                  <a:gd name="connsiteY2" fmla="*/ 74373 h 2232248"/>
                  <a:gd name="connsiteX3" fmla="*/ 2232248 w 2232248"/>
                  <a:gd name="connsiteY3" fmla="*/ 1116124 h 2232248"/>
                  <a:gd name="connsiteX4" fmla="*/ 1116124 w 2232248"/>
                  <a:gd name="connsiteY4" fmla="*/ 2232248 h 2232248"/>
                  <a:gd name="connsiteX5" fmla="*/ 0 w 2232248"/>
                  <a:gd name="connsiteY5" fmla="*/ 1116124 h 2232248"/>
                  <a:gd name="connsiteX0" fmla="*/ 0 w 2232248"/>
                  <a:gd name="connsiteY0" fmla="*/ 1116124 h 2232248"/>
                  <a:gd name="connsiteX1" fmla="*/ 1116124 w 2232248"/>
                  <a:gd name="connsiteY1" fmla="*/ 0 h 2232248"/>
                  <a:gd name="connsiteX2" fmla="*/ 2215809 w 2232248"/>
                  <a:gd name="connsiteY2" fmla="*/ 74373 h 2232248"/>
                  <a:gd name="connsiteX3" fmla="*/ 2232248 w 2232248"/>
                  <a:gd name="connsiteY3" fmla="*/ 1116124 h 2232248"/>
                  <a:gd name="connsiteX4" fmla="*/ 1116124 w 2232248"/>
                  <a:gd name="connsiteY4" fmla="*/ 2232248 h 2232248"/>
                  <a:gd name="connsiteX5" fmla="*/ 0 w 2232248"/>
                  <a:gd name="connsiteY5" fmla="*/ 1116124 h 2232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32248" h="2232248">
                    <a:moveTo>
                      <a:pt x="0" y="1116124"/>
                    </a:moveTo>
                    <a:cubicBezTo>
                      <a:pt x="0" y="499706"/>
                      <a:pt x="499706" y="0"/>
                      <a:pt x="1116124" y="0"/>
                    </a:cubicBezTo>
                    <a:lnTo>
                      <a:pt x="2215809" y="74373"/>
                    </a:lnTo>
                    <a:cubicBezTo>
                      <a:pt x="1363299" y="358937"/>
                      <a:pt x="2232248" y="744083"/>
                      <a:pt x="2232248" y="1116124"/>
                    </a:cubicBezTo>
                    <a:cubicBezTo>
                      <a:pt x="2232248" y="1732542"/>
                      <a:pt x="1732542" y="2232248"/>
                      <a:pt x="1116124" y="2232248"/>
                    </a:cubicBezTo>
                    <a:cubicBezTo>
                      <a:pt x="499706" y="2232248"/>
                      <a:pt x="0" y="1732542"/>
                      <a:pt x="0" y="111612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241300" sx="104000" sy="104000" algn="ctr" rotWithShape="0">
                  <a:prstClr val="black">
                    <a:alpha val="17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en-US" kern="0" smtClea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9" name="椭圆 46"/>
              <p:cNvSpPr/>
              <p:nvPr/>
            </p:nvSpPr>
            <p:spPr>
              <a:xfrm>
                <a:off x="2549444" y="2636912"/>
                <a:ext cx="1872208" cy="1872208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en-US" kern="0" smtClean="0">
                  <a:solidFill>
                    <a:sysClr val="window" lastClr="FFFFFF"/>
                  </a:solidFill>
                </a:endParaRPr>
              </a:p>
            </p:txBody>
          </p:sp>
        </p:grpSp>
        <p:sp>
          <p:nvSpPr>
            <p:cNvPr id="16" name="TextBox 22"/>
            <p:cNvSpPr txBox="1"/>
            <p:nvPr/>
          </p:nvSpPr>
          <p:spPr>
            <a:xfrm rot="1701029" flipH="1">
              <a:off x="6522410" y="4387747"/>
              <a:ext cx="921172" cy="395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2400" dirty="0" smtClean="0">
                  <a:solidFill>
                    <a:schemeClr val="bg1"/>
                  </a:solidFill>
                  <a:latin typeface="Calibri"/>
                  <a:cs typeface="Times New Roman" pitchFamily="18" charset="0"/>
                </a:rPr>
                <a:t>Goals</a:t>
              </a:r>
              <a:endParaRPr lang="en-US" altLang="zh-CN" sz="2400" dirty="0">
                <a:solidFill>
                  <a:schemeClr val="bg1"/>
                </a:solidFill>
                <a:latin typeface="Calibri"/>
                <a:cs typeface="Times New Roman" pitchFamily="18" charset="0"/>
              </a:endParaRPr>
            </a:p>
          </p:txBody>
        </p:sp>
      </p:grpSp>
      <p:sp>
        <p:nvSpPr>
          <p:cNvPr id="38" name="TextBox 36"/>
          <p:cNvSpPr txBox="1"/>
          <p:nvPr/>
        </p:nvSpPr>
        <p:spPr>
          <a:xfrm>
            <a:off x="263352" y="1631457"/>
            <a:ext cx="1791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Mission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491459" y="1578817"/>
            <a:ext cx="7390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1600" dirty="0" smtClean="0">
                <a:solidFill>
                  <a:srgbClr val="5C5C5C"/>
                </a:solidFill>
              </a:rPr>
              <a:t> </a:t>
            </a:r>
            <a:r>
              <a:rPr lang="en-US" sz="1600" dirty="0" smtClean="0">
                <a:solidFill>
                  <a:srgbClr val="5C5C5C"/>
                </a:solidFill>
              </a:rPr>
              <a:t>Providing </a:t>
            </a:r>
            <a:r>
              <a:rPr lang="en-US" sz="1600" dirty="0">
                <a:solidFill>
                  <a:srgbClr val="5C5C5C"/>
                </a:solidFill>
              </a:rPr>
              <a:t>transport and logistics services in freight and passenger </a:t>
            </a:r>
            <a:r>
              <a:rPr lang="en-US" sz="1600" dirty="0" smtClean="0">
                <a:solidFill>
                  <a:srgbClr val="5C5C5C"/>
                </a:solidFill>
              </a:rPr>
              <a:t>transport</a:t>
            </a:r>
            <a:endParaRPr lang="en-US" sz="1600" dirty="0">
              <a:solidFill>
                <a:srgbClr val="5C5C5C"/>
              </a:solidFill>
            </a:endParaRP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C5C5C"/>
                </a:solidFill>
              </a:rPr>
              <a:t> Managing public rail infrastructure and traffic </a:t>
            </a:r>
            <a:r>
              <a:rPr lang="en-US" sz="1600" dirty="0" smtClean="0">
                <a:solidFill>
                  <a:srgbClr val="5C5C5C"/>
                </a:solidFill>
              </a:rPr>
              <a:t>management</a:t>
            </a:r>
            <a:endParaRPr lang="en-US" sz="1600" dirty="0">
              <a:solidFill>
                <a:srgbClr val="5C5C5C"/>
              </a:solidFill>
            </a:endParaRP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C5C5C"/>
                </a:solidFill>
              </a:rPr>
              <a:t> </a:t>
            </a:r>
            <a:r>
              <a:rPr lang="en-US" sz="1600" dirty="0" smtClean="0">
                <a:solidFill>
                  <a:srgbClr val="5C5C5C"/>
                </a:solidFill>
              </a:rPr>
              <a:t>Providing </a:t>
            </a:r>
            <a:r>
              <a:rPr lang="en-US" sz="1600" dirty="0">
                <a:solidFill>
                  <a:srgbClr val="5C5C5C"/>
                </a:solidFill>
              </a:rPr>
              <a:t>quality and efficient services to economy and promoting the mobility </a:t>
            </a:r>
            <a:r>
              <a:rPr lang="en-US" sz="1600" dirty="0" smtClean="0">
                <a:solidFill>
                  <a:srgbClr val="5C5C5C"/>
                </a:solidFill>
              </a:rPr>
              <a:t>of</a:t>
            </a:r>
            <a:endParaRPr lang="sl-SI" sz="1600" dirty="0" smtClean="0">
              <a:solidFill>
                <a:srgbClr val="5C5C5C"/>
              </a:solidFill>
            </a:endParaRPr>
          </a:p>
          <a:p>
            <a:pPr lvl="0">
              <a:buClr>
                <a:schemeClr val="accent1"/>
              </a:buClr>
            </a:pPr>
            <a:r>
              <a:rPr lang="sl-SI" sz="1600" dirty="0" smtClean="0">
                <a:solidFill>
                  <a:srgbClr val="5C5C5C"/>
                </a:solidFill>
              </a:rPr>
              <a:t>       </a:t>
            </a:r>
            <a:r>
              <a:rPr lang="en-US" sz="1600" dirty="0" smtClean="0">
                <a:solidFill>
                  <a:srgbClr val="5C5C5C"/>
                </a:solidFill>
              </a:rPr>
              <a:t>population in a safe, reliable and environmentally-friendly manner</a:t>
            </a:r>
            <a:endParaRPr lang="en-GB" sz="1600" dirty="0">
              <a:solidFill>
                <a:srgbClr val="5C5C5C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3352" y="4259368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accent3"/>
                </a:solidFill>
              </a:rPr>
              <a:t>Goals</a:t>
            </a:r>
            <a:endParaRPr lang="en-GB" sz="3600" b="1" dirty="0">
              <a:solidFill>
                <a:schemeClr val="accent3"/>
              </a:solidFill>
            </a:endParaRPr>
          </a:p>
        </p:txBody>
      </p:sp>
      <p:sp>
        <p:nvSpPr>
          <p:cNvPr id="40" name="Pravokotnik 39"/>
          <p:cNvSpPr/>
          <p:nvPr/>
        </p:nvSpPr>
        <p:spPr>
          <a:xfrm>
            <a:off x="1559496" y="3984859"/>
            <a:ext cx="83228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accent3"/>
              </a:buClr>
              <a:defRPr/>
            </a:pPr>
            <a:r>
              <a:rPr lang="en-GB" sz="1600" dirty="0" smtClean="0"/>
              <a:t>Our </a:t>
            </a:r>
            <a:r>
              <a:rPr lang="en-GB" sz="1600" dirty="0"/>
              <a:t>goals for the target region for freight and passenger services in Central and South-East Europe:</a:t>
            </a:r>
          </a:p>
          <a:p>
            <a:pPr marL="285750" lvl="0" indent="-2857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 Increasing the rail freight market share on Corridor V and </a:t>
            </a:r>
            <a:r>
              <a:rPr lang="en-GB" sz="1600" dirty="0" smtClean="0"/>
              <a:t>X</a:t>
            </a:r>
            <a:endParaRPr lang="en-GB" sz="1600" dirty="0"/>
          </a:p>
          <a:p>
            <a:pPr marL="285750" lvl="0" indent="-2857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 Becoming the biggest provider of passenger services in Slovenian integrated public </a:t>
            </a:r>
            <a:r>
              <a:rPr lang="en-GB" sz="1600" dirty="0" smtClean="0"/>
              <a:t>transport</a:t>
            </a:r>
            <a:endParaRPr lang="en-GB" sz="1600" dirty="0"/>
          </a:p>
          <a:p>
            <a:pPr marL="285750" lvl="0" indent="-2857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 Providing efficient and reliable management of public rail </a:t>
            </a:r>
            <a:r>
              <a:rPr lang="en-GB" sz="1600" dirty="0" smtClean="0"/>
              <a:t>infrastructure </a:t>
            </a:r>
            <a:endParaRPr lang="en-GB" sz="1600" dirty="0"/>
          </a:p>
          <a:p>
            <a:pPr marL="285750" lvl="0" indent="-2857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 Developing and expanding freight and passenger </a:t>
            </a:r>
            <a:r>
              <a:rPr lang="en-GB" sz="1600" dirty="0" smtClean="0"/>
              <a:t>terminals </a:t>
            </a:r>
            <a:endParaRPr lang="en-GB" sz="1600" dirty="0"/>
          </a:p>
          <a:p>
            <a:pPr marL="285750" lvl="0" indent="-2857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 Becoming the leading constructing and engineering company in the area of rail </a:t>
            </a:r>
            <a:r>
              <a:rPr lang="en-GB" sz="1600" dirty="0" smtClean="0"/>
              <a:t>infrastructure</a:t>
            </a:r>
            <a:endParaRPr lang="en-GB" sz="1600" dirty="0"/>
          </a:p>
          <a:p>
            <a:pPr marL="285750" lvl="0" indent="-2857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 Developing efficient supporting services within the SŽ </a:t>
            </a:r>
            <a:r>
              <a:rPr lang="en-GB" sz="1600" dirty="0" smtClean="0"/>
              <a:t>Group</a:t>
            </a:r>
            <a:endParaRPr lang="en-GB" sz="1600" dirty="0"/>
          </a:p>
        </p:txBody>
      </p:sp>
      <p:sp>
        <p:nvSpPr>
          <p:cNvPr id="36" name="TextBox 36"/>
          <p:cNvSpPr txBox="1"/>
          <p:nvPr/>
        </p:nvSpPr>
        <p:spPr>
          <a:xfrm>
            <a:off x="263352" y="2926112"/>
            <a:ext cx="1388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accent2"/>
                </a:solidFill>
              </a:rPr>
              <a:t>Vision</a:t>
            </a:r>
            <a:endParaRPr lang="en-GB" sz="3600" b="1" dirty="0">
              <a:solidFill>
                <a:schemeClr val="accent2"/>
              </a:solidFill>
            </a:endParaRPr>
          </a:p>
        </p:txBody>
      </p:sp>
      <p:sp>
        <p:nvSpPr>
          <p:cNvPr id="41" name="Rectangle 38"/>
          <p:cNvSpPr/>
          <p:nvPr/>
        </p:nvSpPr>
        <p:spPr>
          <a:xfrm>
            <a:off x="2042105" y="2759548"/>
            <a:ext cx="79423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sl-SI" sz="1400" dirty="0" smtClean="0">
                <a:solidFill>
                  <a:srgbClr val="5C5C5C"/>
                </a:solidFill>
              </a:rPr>
              <a:t>  </a:t>
            </a:r>
            <a:r>
              <a:rPr lang="en-GB" sz="1600" dirty="0" smtClean="0">
                <a:solidFill>
                  <a:srgbClr val="5C5C5C"/>
                </a:solidFill>
              </a:rPr>
              <a:t>Becoming </a:t>
            </a:r>
            <a:r>
              <a:rPr lang="en-GB" sz="1600" dirty="0">
                <a:solidFill>
                  <a:srgbClr val="5C5C5C"/>
                </a:solidFill>
              </a:rPr>
              <a:t>an important regional transport operator and provider of </a:t>
            </a:r>
            <a:r>
              <a:rPr lang="en-GB" sz="1600" dirty="0" smtClean="0">
                <a:solidFill>
                  <a:srgbClr val="5C5C5C"/>
                </a:solidFill>
              </a:rPr>
              <a:t>integrated</a:t>
            </a:r>
            <a:endParaRPr lang="sl-SI" sz="1600" dirty="0" smtClean="0">
              <a:solidFill>
                <a:srgbClr val="5C5C5C"/>
              </a:solidFill>
            </a:endParaRPr>
          </a:p>
          <a:p>
            <a:pPr lvl="0">
              <a:buClr>
                <a:schemeClr val="accent2"/>
              </a:buClr>
            </a:pPr>
            <a:r>
              <a:rPr lang="sl-SI" sz="1600" dirty="0" smtClean="0">
                <a:solidFill>
                  <a:srgbClr val="5C5C5C"/>
                </a:solidFill>
              </a:rPr>
              <a:t>      </a:t>
            </a:r>
            <a:r>
              <a:rPr lang="en-GB" sz="1600" dirty="0" smtClean="0">
                <a:solidFill>
                  <a:srgbClr val="5C5C5C"/>
                </a:solidFill>
              </a:rPr>
              <a:t>logistics services </a:t>
            </a:r>
            <a:r>
              <a:rPr lang="en-GB" sz="1600" dirty="0">
                <a:solidFill>
                  <a:srgbClr val="5C5C5C"/>
                </a:solidFill>
              </a:rPr>
              <a:t>in Central and</a:t>
            </a:r>
            <a:r>
              <a:rPr lang="sl-SI" sz="1600" dirty="0">
                <a:solidFill>
                  <a:srgbClr val="5C5C5C"/>
                </a:solidFill>
              </a:rPr>
              <a:t> </a:t>
            </a:r>
            <a:r>
              <a:rPr lang="en-GB" sz="1600" dirty="0">
                <a:solidFill>
                  <a:srgbClr val="5C5C5C"/>
                </a:solidFill>
              </a:rPr>
              <a:t>South-East </a:t>
            </a:r>
            <a:r>
              <a:rPr lang="en-GB" sz="1600" dirty="0" smtClean="0">
                <a:solidFill>
                  <a:srgbClr val="5C5C5C"/>
                </a:solidFill>
              </a:rPr>
              <a:t>Europe</a:t>
            </a:r>
            <a:endParaRPr lang="en-GB" sz="1600" dirty="0">
              <a:solidFill>
                <a:srgbClr val="5C5C5C"/>
              </a:solidFill>
            </a:endParaRPr>
          </a:p>
          <a:p>
            <a:pPr marL="171450" lvl="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C5C5C"/>
                </a:solidFill>
              </a:rPr>
              <a:t> </a:t>
            </a:r>
            <a:r>
              <a:rPr lang="sl-SI" sz="1600" dirty="0" smtClean="0">
                <a:solidFill>
                  <a:srgbClr val="5C5C5C"/>
                </a:solidFill>
              </a:rPr>
              <a:t> </a:t>
            </a:r>
            <a:r>
              <a:rPr lang="en-GB" sz="1600" dirty="0" smtClean="0">
                <a:solidFill>
                  <a:srgbClr val="5C5C5C"/>
                </a:solidFill>
              </a:rPr>
              <a:t>Becoming </a:t>
            </a:r>
            <a:r>
              <a:rPr lang="en-GB" sz="1600" dirty="0">
                <a:solidFill>
                  <a:srgbClr val="5C5C5C"/>
                </a:solidFill>
              </a:rPr>
              <a:t>a key provider of passenger services in Slovenian integrated public </a:t>
            </a:r>
            <a:r>
              <a:rPr lang="en-GB" sz="1600" dirty="0" smtClean="0">
                <a:solidFill>
                  <a:srgbClr val="5C5C5C"/>
                </a:solidFill>
              </a:rPr>
              <a:t>transport</a:t>
            </a:r>
            <a:endParaRPr lang="en-GB" sz="1600" dirty="0">
              <a:solidFill>
                <a:srgbClr val="5C5C5C"/>
              </a:solidFill>
            </a:endParaRPr>
          </a:p>
          <a:p>
            <a:pPr marL="171450" lvl="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C5C5C"/>
                </a:solidFill>
              </a:rPr>
              <a:t> </a:t>
            </a:r>
            <a:r>
              <a:rPr lang="sl-SI" sz="1600" dirty="0" smtClean="0">
                <a:solidFill>
                  <a:srgbClr val="5C5C5C"/>
                </a:solidFill>
              </a:rPr>
              <a:t> </a:t>
            </a:r>
            <a:r>
              <a:rPr lang="en-GB" sz="1600" dirty="0" smtClean="0">
                <a:solidFill>
                  <a:srgbClr val="5C5C5C"/>
                </a:solidFill>
              </a:rPr>
              <a:t>Managing </a:t>
            </a:r>
            <a:r>
              <a:rPr lang="en-GB" sz="1600" dirty="0">
                <a:solidFill>
                  <a:srgbClr val="5C5C5C"/>
                </a:solidFill>
              </a:rPr>
              <a:t>and maintaining modern, reliable and safe public rail </a:t>
            </a:r>
            <a:r>
              <a:rPr lang="en-GB" sz="1600" dirty="0" smtClean="0">
                <a:solidFill>
                  <a:srgbClr val="5C5C5C"/>
                </a:solidFill>
              </a:rPr>
              <a:t>infrastructure</a:t>
            </a:r>
            <a:endParaRPr lang="en-GB" sz="1600" dirty="0">
              <a:solidFill>
                <a:srgbClr val="5C5C5C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14287" y="1071567"/>
            <a:ext cx="12258675" cy="676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graphicFrame>
        <p:nvGraphicFramePr>
          <p:cNvPr id="2" name="Predmet 1"/>
          <p:cNvGraphicFramePr>
            <a:graphicFrameLocks noChangeAspect="1"/>
          </p:cNvGraphicFramePr>
          <p:nvPr>
            <p:extLst/>
          </p:nvPr>
        </p:nvGraphicFramePr>
        <p:xfrm>
          <a:off x="192088" y="6475413"/>
          <a:ext cx="20986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2" name="CorelDRAW" r:id="rId5" imgW="2721859" imgH="309394" progId="">
                  <p:embed/>
                </p:oleObj>
              </mc:Choice>
              <mc:Fallback>
                <p:oleObj name="CorelDRAW" r:id="rId5" imgW="2721859" imgH="309394" progId="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6475413"/>
                        <a:ext cx="2098675" cy="24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359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012" y="-6076056"/>
            <a:ext cx="12529392" cy="790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"/>
            <a:ext cx="12191999" cy="9792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+mn-lt"/>
              </a:rPr>
              <a:t>SŽ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Group</a:t>
            </a:r>
            <a:r>
              <a:rPr lang="sl-SI" dirty="0" smtClean="0">
                <a:solidFill>
                  <a:schemeClr val="bg1"/>
                </a:solidFill>
                <a:latin typeface="+mn-lt"/>
              </a:rPr>
              <a:t> –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Strategic</a:t>
            </a:r>
            <a:r>
              <a:rPr lang="sl-SI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Pillars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552935" y="6379404"/>
            <a:ext cx="434380" cy="387433"/>
          </a:xfrm>
          <a:prstGeom prst="rect">
            <a:avLst/>
          </a:prstGeom>
        </p:spPr>
        <p:txBody>
          <a:bodyPr/>
          <a:lstStyle/>
          <a:p>
            <a:pPr algn="ctr"/>
            <a:fld id="{70C262CF-5CC9-4929-99CD-9F101191856B}" type="slidenum">
              <a:rPr lang="en-GB" sz="1600" smtClean="0">
                <a:solidFill>
                  <a:srgbClr val="5C5C5C"/>
                </a:solidFill>
              </a:rPr>
              <a:pPr algn="ctr"/>
              <a:t>6</a:t>
            </a:fld>
            <a:endParaRPr lang="en-GB" sz="1600" dirty="0">
              <a:solidFill>
                <a:srgbClr val="5C5C5C"/>
              </a:solidFill>
            </a:endParaRPr>
          </a:p>
        </p:txBody>
      </p:sp>
      <p:graphicFrame>
        <p:nvGraphicFramePr>
          <p:cNvPr id="6" name="Predmet 5"/>
          <p:cNvGraphicFramePr>
            <a:graphicFrameLocks noChangeAspect="1"/>
          </p:cNvGraphicFramePr>
          <p:nvPr>
            <p:extLst/>
          </p:nvPr>
        </p:nvGraphicFramePr>
        <p:xfrm>
          <a:off x="191344" y="6475908"/>
          <a:ext cx="20986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5" name="CorelDRAW" r:id="rId22" imgW="2721859" imgH="309394" progId="">
                  <p:embed/>
                </p:oleObj>
              </mc:Choice>
              <mc:Fallback>
                <p:oleObj name="CorelDRAW" r:id="rId22" imgW="2721859" imgH="309394" progId="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344" y="6475908"/>
                        <a:ext cx="2098675" cy="24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5" name="Straight Connector 99"/>
          <p:cNvCxnSpPr/>
          <p:nvPr/>
        </p:nvCxnSpPr>
        <p:spPr>
          <a:xfrm>
            <a:off x="2495600" y="6597352"/>
            <a:ext cx="9001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76903" y="1852046"/>
            <a:ext cx="677333" cy="12318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rot="10800000" vert="eaVert" lIns="0" rIns="0" bIns="44450" anchor="ctr"/>
          <a:lstStyle/>
          <a:p>
            <a:pPr algn="ctr" eaLnBrk="0" hangingPunct="0">
              <a:lnSpc>
                <a:spcPct val="90000"/>
              </a:lnSpc>
            </a:pPr>
            <a:r>
              <a:rPr lang="sl-SI" sz="1100" b="1" dirty="0" smtClean="0"/>
              <a:t>LOGISTICS &amp; MOBILITY</a:t>
            </a:r>
            <a:endParaRPr lang="en-US" sz="1100" b="1" dirty="0"/>
          </a:p>
        </p:txBody>
      </p:sp>
      <p:sp>
        <p:nvSpPr>
          <p:cNvPr id="47" name="Rectangle 1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885097" y="1852045"/>
            <a:ext cx="677333" cy="1278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rot="10800000" vert="eaVert" lIns="0" rIns="0" bIns="44450" anchor="ctr"/>
          <a:lstStyle/>
          <a:p>
            <a:pPr algn="ctr" eaLnBrk="0" hangingPunct="0">
              <a:lnSpc>
                <a:spcPct val="90000"/>
              </a:lnSpc>
            </a:pPr>
            <a:r>
              <a:rPr lang="sl-SI" sz="1100" b="1" dirty="0" smtClean="0"/>
              <a:t>CONSTRUCTION</a:t>
            </a:r>
            <a:endParaRPr lang="en-US" sz="1100" b="1" dirty="0"/>
          </a:p>
        </p:txBody>
      </p:sp>
      <p:sp>
        <p:nvSpPr>
          <p:cNvPr id="62" name="AutoShap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33965" y="1012951"/>
            <a:ext cx="6437745" cy="747021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144000" anchor="ctr" anchorCtr="0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  <a:buClrTx/>
            </a:pPr>
            <a:r>
              <a:rPr lang="en-GB" b="1" i="0" dirty="0" smtClean="0">
                <a:solidFill>
                  <a:schemeClr val="bg1"/>
                </a:solidFill>
              </a:rPr>
              <a:t>SŽ Group</a:t>
            </a: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  <a:buClrTx/>
            </a:pPr>
            <a:endParaRPr lang="en-GB" sz="1200" b="1" i="0" dirty="0" smtClean="0">
              <a:solidFill>
                <a:schemeClr val="bg1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  <a:buClrTx/>
            </a:pPr>
            <a:r>
              <a:rPr lang="en-GB" sz="1400" b="1" dirty="0" smtClean="0">
                <a:solidFill>
                  <a:schemeClr val="bg1"/>
                </a:solidFill>
              </a:rPr>
              <a:t>STRATEGIC ACTIVITIES</a:t>
            </a:r>
            <a:endParaRPr lang="en-GB" sz="1400" b="1" i="0" dirty="0" smtClean="0">
              <a:solidFill>
                <a:schemeClr val="bg1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  <a:buClrTx/>
            </a:pPr>
            <a:r>
              <a:rPr lang="sl-SI" sz="1200" b="1" i="0" dirty="0" smtClean="0"/>
              <a:t> </a:t>
            </a:r>
            <a:endParaRPr lang="en-US" sz="1200" b="1" i="0" dirty="0"/>
          </a:p>
        </p:txBody>
      </p:sp>
      <p:sp>
        <p:nvSpPr>
          <p:cNvPr id="6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88003" y="1759971"/>
            <a:ext cx="855133" cy="920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  <a:buClrTx/>
            </a:pPr>
            <a:endParaRPr lang="en-US" b="1" i="0" dirty="0">
              <a:solidFill>
                <a:schemeClr val="accent1"/>
              </a:solidFill>
            </a:endParaRPr>
          </a:p>
        </p:txBody>
      </p:sp>
      <p:sp>
        <p:nvSpPr>
          <p:cNvPr id="6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796197" y="1759971"/>
            <a:ext cx="855133" cy="920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  <a:buClrTx/>
            </a:pPr>
            <a:endParaRPr lang="en-US" b="1" i="0" dirty="0"/>
          </a:p>
        </p:txBody>
      </p:sp>
      <p:sp>
        <p:nvSpPr>
          <p:cNvPr id="68" name="Rectangle 2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23423" y="3543300"/>
            <a:ext cx="1748285" cy="16687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lnSpc>
                <a:spcPct val="7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</a:pPr>
            <a:endParaRPr lang="sl-SI" sz="200" b="1" dirty="0" smtClean="0"/>
          </a:p>
          <a:p>
            <a:pPr eaLnBrk="0" hangingPunct="0">
              <a:lnSpc>
                <a:spcPct val="7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</a:pPr>
            <a:r>
              <a:rPr lang="en-GB" sz="1100" b="1" dirty="0" smtClean="0"/>
              <a:t>Freight transport</a:t>
            </a:r>
          </a:p>
          <a:p>
            <a:pPr eaLnBrk="0" hangingPunct="0">
              <a:lnSpc>
                <a:spcPct val="7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</a:pPr>
            <a:r>
              <a:rPr lang="en-GB" sz="1100" dirty="0" smtClean="0"/>
              <a:t>Rail cargo</a:t>
            </a:r>
          </a:p>
          <a:p>
            <a:pPr eaLnBrk="0" hangingPunct="0">
              <a:lnSpc>
                <a:spcPct val="7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</a:pPr>
            <a:r>
              <a:rPr lang="en-GB" sz="1100" dirty="0" smtClean="0"/>
              <a:t>Logistic</a:t>
            </a:r>
            <a:r>
              <a:rPr lang="sl-SI" sz="1100" dirty="0"/>
              <a:t>s</a:t>
            </a:r>
            <a:endParaRPr lang="en-GB" sz="1100" dirty="0" smtClean="0"/>
          </a:p>
          <a:p>
            <a:pPr eaLnBrk="0" hangingPunct="0">
              <a:lnSpc>
                <a:spcPct val="7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</a:pPr>
            <a:endParaRPr lang="en-GB" sz="600" b="1" dirty="0" smtClean="0"/>
          </a:p>
          <a:p>
            <a:pPr eaLnBrk="0" hangingPunct="0">
              <a:lnSpc>
                <a:spcPct val="7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</a:pPr>
            <a:r>
              <a:rPr lang="en-GB" sz="1100" b="1" dirty="0" smtClean="0"/>
              <a:t>Passenger transport</a:t>
            </a:r>
          </a:p>
          <a:p>
            <a:pPr eaLnBrk="0" hangingPunct="0">
              <a:lnSpc>
                <a:spcPct val="7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</a:pPr>
            <a:r>
              <a:rPr lang="en-GB" sz="1100" dirty="0" smtClean="0"/>
              <a:t>Rail</a:t>
            </a:r>
          </a:p>
          <a:p>
            <a:pPr eaLnBrk="0" hangingPunct="0">
              <a:lnSpc>
                <a:spcPct val="7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</a:pPr>
            <a:r>
              <a:rPr lang="en-GB" sz="1100" dirty="0" smtClean="0"/>
              <a:t>Bus</a:t>
            </a:r>
          </a:p>
          <a:p>
            <a:pPr eaLnBrk="0" hangingPunct="0">
              <a:lnSpc>
                <a:spcPct val="7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</a:pPr>
            <a:endParaRPr lang="en-GB" sz="600" b="1" dirty="0" smtClean="0"/>
          </a:p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defRPr/>
            </a:pPr>
            <a:r>
              <a:rPr lang="en-GB" sz="1100" b="1" dirty="0" smtClean="0"/>
              <a:t>Traction and technical wagon services</a:t>
            </a:r>
          </a:p>
          <a:p>
            <a:pPr ea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</a:pPr>
            <a:r>
              <a:rPr lang="sl-SI" sz="900" b="1" dirty="0" smtClean="0"/>
              <a:t> </a:t>
            </a:r>
            <a:endParaRPr lang="sl-SI" sz="900" b="1" dirty="0"/>
          </a:p>
          <a:p>
            <a:pPr ea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</a:pPr>
            <a:endParaRPr lang="sl-SI" sz="900" b="1" dirty="0" smtClean="0"/>
          </a:p>
        </p:txBody>
      </p:sp>
      <p:sp>
        <p:nvSpPr>
          <p:cNvPr id="69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67550" y="3088382"/>
            <a:ext cx="855133" cy="920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  <a:buClrTx/>
            </a:pPr>
            <a:endParaRPr lang="en-US" b="1" i="0" dirty="0"/>
          </a:p>
        </p:txBody>
      </p:sp>
      <p:sp>
        <p:nvSpPr>
          <p:cNvPr id="70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543741" y="1759971"/>
            <a:ext cx="853016" cy="920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  <a:buClrTx/>
            </a:pPr>
            <a:endParaRPr lang="en-US" b="1" i="0" dirty="0"/>
          </a:p>
        </p:txBody>
      </p:sp>
      <p:sp>
        <p:nvSpPr>
          <p:cNvPr id="71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625450" y="1859666"/>
            <a:ext cx="677333" cy="12165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rot="10800000" vert="eaVert" lIns="0" rIns="0" bIns="44450" anchor="ctr"/>
          <a:lstStyle/>
          <a:p>
            <a:pPr algn="ctr">
              <a:lnSpc>
                <a:spcPct val="90000"/>
              </a:lnSpc>
            </a:pPr>
            <a:r>
              <a:rPr lang="sl-SI" sz="1100" b="1" dirty="0"/>
              <a:t>JŽI / IJPP</a:t>
            </a:r>
            <a:endParaRPr lang="en-US" sz="1100" b="1" dirty="0"/>
          </a:p>
          <a:p>
            <a:pPr algn="ctr" eaLnBrk="0" hangingPunct="0">
              <a:lnSpc>
                <a:spcPct val="90000"/>
              </a:lnSpc>
            </a:pPr>
            <a:r>
              <a:rPr lang="sl-SI" sz="1100" b="1" dirty="0" smtClean="0"/>
              <a:t>MANAGEMENT</a:t>
            </a:r>
          </a:p>
        </p:txBody>
      </p:sp>
      <p:sp>
        <p:nvSpPr>
          <p:cNvPr id="72" name="Rectangle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533010" y="3083851"/>
            <a:ext cx="855133" cy="920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  <a:buClrTx/>
            </a:pPr>
            <a:endParaRPr lang="en-US" b="1" i="0" dirty="0"/>
          </a:p>
        </p:txBody>
      </p:sp>
      <p:sp>
        <p:nvSpPr>
          <p:cNvPr id="73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796197" y="3103223"/>
            <a:ext cx="855133" cy="920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  <a:buClrTx/>
            </a:pPr>
            <a:endParaRPr lang="en-US" b="1" i="0" dirty="0"/>
          </a:p>
        </p:txBody>
      </p:sp>
      <p:sp>
        <p:nvSpPr>
          <p:cNvPr id="74" name="Rectangle 2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408807" y="3543906"/>
            <a:ext cx="2485048" cy="14514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</a:pPr>
            <a:endParaRPr lang="sl-SI" sz="200" b="1" dirty="0" smtClean="0"/>
          </a:p>
          <a:p>
            <a:pPr ea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</a:pPr>
            <a:r>
              <a:rPr lang="en-GB" sz="1100" b="1" dirty="0" smtClean="0"/>
              <a:t>Construction and renewals</a:t>
            </a:r>
          </a:p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defRPr/>
            </a:pPr>
            <a:r>
              <a:rPr lang="en-GB" sz="1100" dirty="0" smtClean="0"/>
              <a:t>Rail infrastructure</a:t>
            </a:r>
          </a:p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defRPr/>
            </a:pPr>
            <a:r>
              <a:rPr lang="en-GB" sz="1100" dirty="0" smtClean="0"/>
              <a:t>Civil engineering works</a:t>
            </a:r>
          </a:p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defRPr/>
            </a:pPr>
            <a:r>
              <a:rPr lang="en-GB" sz="1100" dirty="0" smtClean="0"/>
              <a:t>Building works</a:t>
            </a:r>
          </a:p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defRPr/>
            </a:pPr>
            <a:endParaRPr lang="en-GB" sz="600" dirty="0" smtClean="0"/>
          </a:p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defRPr/>
            </a:pPr>
            <a:r>
              <a:rPr lang="en-GB" sz="1100" b="1" dirty="0" smtClean="0"/>
              <a:t>Construction planning</a:t>
            </a:r>
            <a:endParaRPr lang="en-GB" sz="1100" b="1" dirty="0"/>
          </a:p>
        </p:txBody>
      </p:sp>
      <p:sp>
        <p:nvSpPr>
          <p:cNvPr id="75" name="Rectangle 2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83760" y="3543907"/>
            <a:ext cx="2011680" cy="10509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defRPr/>
            </a:pPr>
            <a:endParaRPr lang="sl-SI" sz="200" b="1" dirty="0" smtClean="0"/>
          </a:p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defRPr/>
            </a:pPr>
            <a:r>
              <a:rPr lang="en-GB" sz="1050" b="1" dirty="0" smtClean="0"/>
              <a:t>Management of Public Rail Infrastructure – JŽI </a:t>
            </a:r>
          </a:p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defRPr/>
            </a:pPr>
            <a:endParaRPr lang="en-GB" sz="600" b="1" dirty="0" smtClean="0"/>
          </a:p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defRPr/>
            </a:pPr>
            <a:r>
              <a:rPr lang="en-GB" sz="1050" b="1" dirty="0" smtClean="0"/>
              <a:t>Management of Integrated Public Passenger Transport System – IJPP</a:t>
            </a:r>
          </a:p>
        </p:txBody>
      </p:sp>
      <p:sp>
        <p:nvSpPr>
          <p:cNvPr id="76" name="Freeform 21"/>
          <p:cNvSpPr>
            <a:spLocks/>
          </p:cNvSpPr>
          <p:nvPr>
            <p:custDataLst>
              <p:tags r:id="rId15"/>
            </p:custDataLst>
          </p:nvPr>
        </p:nvSpPr>
        <p:spPr bwMode="auto">
          <a:xfrm flipH="1">
            <a:off x="4817010" y="3174161"/>
            <a:ext cx="1310324" cy="369139"/>
          </a:xfrm>
          <a:custGeom>
            <a:avLst/>
            <a:gdLst>
              <a:gd name="T0" fmla="*/ 524834 w 1971"/>
              <a:gd name="T1" fmla="*/ 6350 h 323"/>
              <a:gd name="T2" fmla="*/ 3336925 w 1971"/>
              <a:gd name="T3" fmla="*/ 512762 h 323"/>
              <a:gd name="T4" fmla="*/ 1342558 w 1971"/>
              <a:gd name="T5" fmla="*/ 512762 h 323"/>
              <a:gd name="T6" fmla="*/ 0 w 1971"/>
              <a:gd name="T7" fmla="*/ 0 h 323"/>
              <a:gd name="T8" fmla="*/ 0 60000 65536"/>
              <a:gd name="T9" fmla="*/ 0 60000 65536"/>
              <a:gd name="T10" fmla="*/ 0 60000 65536"/>
              <a:gd name="T11" fmla="*/ 0 60000 65536"/>
              <a:gd name="T12" fmla="*/ 0 w 1971"/>
              <a:gd name="T13" fmla="*/ 0 h 323"/>
              <a:gd name="T14" fmla="*/ 1971 w 1971"/>
              <a:gd name="T15" fmla="*/ 323 h 3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71" h="323">
                <a:moveTo>
                  <a:pt x="310" y="4"/>
                </a:moveTo>
                <a:lnTo>
                  <a:pt x="1971" y="323"/>
                </a:lnTo>
                <a:lnTo>
                  <a:pt x="793" y="323"/>
                </a:lnTo>
                <a:lnTo>
                  <a:pt x="0" y="0"/>
                </a:lnTo>
              </a:path>
            </a:pathLst>
          </a:custGeom>
          <a:solidFill>
            <a:schemeClr val="tx2">
              <a:lumMod val="60000"/>
              <a:lumOff val="40000"/>
              <a:alpha val="50195"/>
            </a:scheme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77" name="Freeform 21"/>
          <p:cNvSpPr>
            <a:spLocks/>
          </p:cNvSpPr>
          <p:nvPr>
            <p:custDataLst>
              <p:tags r:id="rId16"/>
            </p:custDataLst>
          </p:nvPr>
        </p:nvSpPr>
        <p:spPr bwMode="auto">
          <a:xfrm flipH="1">
            <a:off x="2373223" y="3175437"/>
            <a:ext cx="1318638" cy="367863"/>
          </a:xfrm>
          <a:custGeom>
            <a:avLst/>
            <a:gdLst>
              <a:gd name="T0" fmla="*/ 524834 w 1971"/>
              <a:gd name="T1" fmla="*/ 6350 h 323"/>
              <a:gd name="T2" fmla="*/ 3336925 w 1971"/>
              <a:gd name="T3" fmla="*/ 512762 h 323"/>
              <a:gd name="T4" fmla="*/ 1342558 w 1971"/>
              <a:gd name="T5" fmla="*/ 512762 h 323"/>
              <a:gd name="T6" fmla="*/ 0 w 1971"/>
              <a:gd name="T7" fmla="*/ 0 h 323"/>
              <a:gd name="T8" fmla="*/ 0 60000 65536"/>
              <a:gd name="T9" fmla="*/ 0 60000 65536"/>
              <a:gd name="T10" fmla="*/ 0 60000 65536"/>
              <a:gd name="T11" fmla="*/ 0 60000 65536"/>
              <a:gd name="T12" fmla="*/ 0 w 1971"/>
              <a:gd name="T13" fmla="*/ 0 h 323"/>
              <a:gd name="T14" fmla="*/ 1971 w 1971"/>
              <a:gd name="T15" fmla="*/ 323 h 3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71" h="323">
                <a:moveTo>
                  <a:pt x="310" y="4"/>
                </a:moveTo>
                <a:lnTo>
                  <a:pt x="1971" y="323"/>
                </a:lnTo>
                <a:lnTo>
                  <a:pt x="793" y="323"/>
                </a:lnTo>
                <a:lnTo>
                  <a:pt x="0" y="0"/>
                </a:lnTo>
              </a:path>
            </a:pathLst>
          </a:custGeom>
          <a:solidFill>
            <a:schemeClr val="tx2">
              <a:lumMod val="60000"/>
              <a:lumOff val="40000"/>
              <a:alpha val="50195"/>
            </a:scheme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78" name="Freeform 21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8103494" y="3192133"/>
            <a:ext cx="1111925" cy="351167"/>
          </a:xfrm>
          <a:custGeom>
            <a:avLst/>
            <a:gdLst>
              <a:gd name="T0" fmla="*/ 524834 w 1971"/>
              <a:gd name="T1" fmla="*/ 6350 h 323"/>
              <a:gd name="T2" fmla="*/ 3336925 w 1971"/>
              <a:gd name="T3" fmla="*/ 512762 h 323"/>
              <a:gd name="T4" fmla="*/ 1342558 w 1971"/>
              <a:gd name="T5" fmla="*/ 512762 h 323"/>
              <a:gd name="T6" fmla="*/ 0 w 1971"/>
              <a:gd name="T7" fmla="*/ 0 h 323"/>
              <a:gd name="T8" fmla="*/ 0 60000 65536"/>
              <a:gd name="T9" fmla="*/ 0 60000 65536"/>
              <a:gd name="T10" fmla="*/ 0 60000 65536"/>
              <a:gd name="T11" fmla="*/ 0 60000 65536"/>
              <a:gd name="T12" fmla="*/ 0 w 1971"/>
              <a:gd name="T13" fmla="*/ 0 h 323"/>
              <a:gd name="T14" fmla="*/ 1971 w 1971"/>
              <a:gd name="T15" fmla="*/ 323 h 3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71" h="323">
                <a:moveTo>
                  <a:pt x="310" y="4"/>
                </a:moveTo>
                <a:lnTo>
                  <a:pt x="1971" y="323"/>
                </a:lnTo>
                <a:lnTo>
                  <a:pt x="793" y="323"/>
                </a:lnTo>
                <a:lnTo>
                  <a:pt x="0" y="0"/>
                </a:lnTo>
              </a:path>
            </a:pathLst>
          </a:custGeom>
          <a:solidFill>
            <a:schemeClr val="tx2">
              <a:lumMod val="60000"/>
              <a:lumOff val="40000"/>
              <a:alpha val="50195"/>
            </a:scheme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79" name="Rectangle 1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5400000">
            <a:off x="2539942" y="4943000"/>
            <a:ext cx="713788" cy="17497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rot="10800000" vert="eaVert" lIns="0" rIns="0" bIns="44450" anchor="ctr"/>
          <a:lstStyle/>
          <a:p>
            <a:pPr algn="ctr" eaLnBrk="0" hangingPunct="0">
              <a:lnSpc>
                <a:spcPct val="90000"/>
              </a:lnSpc>
            </a:pPr>
            <a:r>
              <a:rPr lang="sl-SI" sz="1100" b="1" dirty="0" smtClean="0"/>
              <a:t>GROUP FUNCTIONS &amp; SERVICES</a:t>
            </a:r>
            <a:endParaRPr lang="en-US" sz="1100" b="1" dirty="0"/>
          </a:p>
        </p:txBody>
      </p:sp>
      <p:sp>
        <p:nvSpPr>
          <p:cNvPr id="80" name="Rectangle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22490" y="5433060"/>
            <a:ext cx="4771365" cy="7696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</a:pPr>
            <a:r>
              <a:rPr lang="en-GB" sz="1000" b="1" dirty="0" smtClean="0"/>
              <a:t>Business support functions</a:t>
            </a:r>
          </a:p>
          <a:p>
            <a:pPr ea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</a:pPr>
            <a:r>
              <a:rPr lang="en-GB" sz="1000" b="1" dirty="0" smtClean="0"/>
              <a:t>Real estate management</a:t>
            </a:r>
          </a:p>
          <a:p>
            <a:pPr ea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</a:pPr>
            <a:r>
              <a:rPr lang="en-GB" sz="1000" b="1" dirty="0" smtClean="0"/>
              <a:t>Building maintenance, cleaning services and security</a:t>
            </a:r>
          </a:p>
          <a:p>
            <a:pPr ea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</a:pPr>
            <a:r>
              <a:rPr lang="en-GB" sz="1000" b="1" dirty="0" smtClean="0"/>
              <a:t>Research and development</a:t>
            </a:r>
          </a:p>
          <a:p>
            <a:pPr ea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</a:pPr>
            <a:endParaRPr lang="en-US" sz="900" b="1" dirty="0"/>
          </a:p>
        </p:txBody>
      </p:sp>
      <p:sp>
        <p:nvSpPr>
          <p:cNvPr id="81" name="Desna puščica 80"/>
          <p:cNvSpPr/>
          <p:nvPr/>
        </p:nvSpPr>
        <p:spPr>
          <a:xfrm>
            <a:off x="4043135" y="5657849"/>
            <a:ext cx="673100" cy="16002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23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53472" y="-6371550"/>
            <a:ext cx="20441683" cy="153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>
                <a:solidFill>
                  <a:srgbClr val="5C5C5C"/>
                </a:solidFill>
              </a:rPr>
              <a:pPr/>
              <a:t>7</a:t>
            </a:fld>
            <a:endParaRPr lang="en-GB" dirty="0">
              <a:solidFill>
                <a:srgbClr val="5C5C5C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284" y="-6102409"/>
            <a:ext cx="12529392" cy="790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Predmet 1"/>
          <p:cNvGraphicFramePr>
            <a:graphicFrameLocks noChangeAspect="1"/>
          </p:cNvGraphicFramePr>
          <p:nvPr>
            <p:extLst/>
          </p:nvPr>
        </p:nvGraphicFramePr>
        <p:xfrm>
          <a:off x="192088" y="6475413"/>
          <a:ext cx="20986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6" name="CorelDRAW" r:id="rId5" imgW="2721859" imgH="309394" progId="">
                  <p:embed/>
                </p:oleObj>
              </mc:Choice>
              <mc:Fallback>
                <p:oleObj name="CorelDRAW" r:id="rId5" imgW="2721859" imgH="309394" progId="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6475413"/>
                        <a:ext cx="2098675" cy="24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99"/>
          <p:cNvCxnSpPr/>
          <p:nvPr/>
        </p:nvCxnSpPr>
        <p:spPr>
          <a:xfrm flipV="1">
            <a:off x="2495600" y="6573121"/>
            <a:ext cx="8968157" cy="242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avokotnik 6"/>
          <p:cNvSpPr/>
          <p:nvPr/>
        </p:nvSpPr>
        <p:spPr>
          <a:xfrm>
            <a:off x="-1200" y="170224"/>
            <a:ext cx="1219320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sl-SI" sz="3200" kern="0" dirty="0" smtClean="0">
                <a:solidFill>
                  <a:srgbClr val="FFFFFF"/>
                </a:solidFill>
                <a:latin typeface="Calibri"/>
                <a:cs typeface="+mn-cs"/>
              </a:rPr>
              <a:t>SŽ Group – Regional Operator on the Crossroad of European Corridors</a:t>
            </a:r>
            <a:endParaRPr lang="en-GB" sz="3200" kern="0" dirty="0" smtClean="0">
              <a:solidFill>
                <a:srgbClr val="FFFFFF"/>
              </a:solidFill>
              <a:latin typeface="Calibri"/>
              <a:cs typeface="+mn-cs"/>
            </a:endParaRPr>
          </a:p>
        </p:txBody>
      </p:sp>
      <p:grpSp>
        <p:nvGrpSpPr>
          <p:cNvPr id="81" name="Skupina 80"/>
          <p:cNvGrpSpPr/>
          <p:nvPr/>
        </p:nvGrpSpPr>
        <p:grpSpPr>
          <a:xfrm>
            <a:off x="8373029" y="1638547"/>
            <a:ext cx="3409317" cy="3775807"/>
            <a:chOff x="8519331" y="1484784"/>
            <a:chExt cx="3409317" cy="3775807"/>
          </a:xfrm>
        </p:grpSpPr>
        <p:sp>
          <p:nvSpPr>
            <p:cNvPr id="5" name="PoljeZBesedilom 4"/>
            <p:cNvSpPr txBox="1"/>
            <p:nvPr/>
          </p:nvSpPr>
          <p:spPr>
            <a:xfrm>
              <a:off x="8519331" y="1484784"/>
              <a:ext cx="32817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2000" dirty="0" smtClean="0">
                  <a:solidFill>
                    <a:srgbClr val="5C5C5C"/>
                  </a:solidFill>
                  <a:latin typeface="Calibri"/>
                  <a:cs typeface="+mn-cs"/>
                </a:rPr>
                <a:t>Baltic-Adriatic Corridor RFC 5</a:t>
              </a:r>
              <a:endParaRPr lang="en-GB" sz="2000" dirty="0">
                <a:solidFill>
                  <a:srgbClr val="5C5C5C"/>
                </a:solidFill>
                <a:latin typeface="Calibri"/>
                <a:cs typeface="+mn-cs"/>
              </a:endParaRPr>
            </a:p>
          </p:txBody>
        </p:sp>
        <p:sp>
          <p:nvSpPr>
            <p:cNvPr id="6" name="PoljeZBesedilom 5"/>
            <p:cNvSpPr txBox="1"/>
            <p:nvPr/>
          </p:nvSpPr>
          <p:spPr>
            <a:xfrm>
              <a:off x="8519331" y="4614260"/>
              <a:ext cx="26642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sl-SI" dirty="0" smtClean="0">
                  <a:solidFill>
                    <a:srgbClr val="5C5C5C"/>
                  </a:solidFill>
                  <a:latin typeface="Calibri"/>
                  <a:cs typeface="+mn-cs"/>
                </a:rPr>
                <a:t>Alpine-</a:t>
              </a:r>
              <a:r>
                <a:rPr lang="sl-SI" dirty="0" err="1" smtClean="0">
                  <a:solidFill>
                    <a:srgbClr val="5C5C5C"/>
                  </a:solidFill>
                  <a:latin typeface="Calibri"/>
                  <a:cs typeface="+mn-cs"/>
                </a:rPr>
                <a:t>Western</a:t>
              </a:r>
              <a:r>
                <a:rPr lang="sl-SI" dirty="0" smtClean="0">
                  <a:solidFill>
                    <a:srgbClr val="5C5C5C"/>
                  </a:solidFill>
                  <a:latin typeface="Calibri"/>
                  <a:cs typeface="+mn-cs"/>
                </a:rPr>
                <a:t> Balkan </a:t>
              </a:r>
              <a:r>
                <a:rPr lang="sl-SI" dirty="0" err="1" smtClean="0">
                  <a:solidFill>
                    <a:srgbClr val="5C5C5C"/>
                  </a:solidFill>
                  <a:latin typeface="Calibri"/>
                  <a:cs typeface="+mn-cs"/>
                </a:rPr>
                <a:t>Corridor</a:t>
              </a:r>
              <a:endParaRPr lang="en-GB" dirty="0">
                <a:solidFill>
                  <a:srgbClr val="5C5C5C"/>
                </a:solidFill>
                <a:latin typeface="Calibri"/>
                <a:cs typeface="+mn-cs"/>
              </a:endParaRPr>
            </a:p>
          </p:txBody>
        </p:sp>
        <p:sp>
          <p:nvSpPr>
            <p:cNvPr id="8" name="PoljeZBesedilom 7"/>
            <p:cNvSpPr txBox="1"/>
            <p:nvPr/>
          </p:nvSpPr>
          <p:spPr>
            <a:xfrm>
              <a:off x="8519331" y="3059213"/>
              <a:ext cx="3409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2000" dirty="0" smtClean="0">
                  <a:solidFill>
                    <a:srgbClr val="5C5C5C"/>
                  </a:solidFill>
                  <a:latin typeface="Calibri"/>
                  <a:cs typeface="+mn-cs"/>
                </a:rPr>
                <a:t>Mediterranean Corridor RFC 6</a:t>
              </a:r>
              <a:endParaRPr lang="en-GB" sz="2000" dirty="0">
                <a:solidFill>
                  <a:srgbClr val="5C5C5C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16" name="椭圆 10"/>
          <p:cNvSpPr/>
          <p:nvPr/>
        </p:nvSpPr>
        <p:spPr>
          <a:xfrm>
            <a:off x="7800518" y="1677134"/>
            <a:ext cx="383714" cy="383714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1"/>
            <a:tileRect/>
          </a:gradFill>
          <a:ln w="28575">
            <a:gradFill flip="none" rotWithShape="1">
              <a:gsLst>
                <a:gs pos="0">
                  <a:schemeClr val="accent1"/>
                </a:gs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0"/>
              <a:tileRect/>
            </a:gradFill>
          </a:ln>
          <a:effectLst>
            <a:outerShdw blurRad="228600" dist="101600" dir="2700000" algn="tl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椭圆 10"/>
          <p:cNvSpPr/>
          <p:nvPr/>
        </p:nvSpPr>
        <p:spPr>
          <a:xfrm>
            <a:off x="7800518" y="3223320"/>
            <a:ext cx="382231" cy="382231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2700000" scaled="1"/>
            <a:tileRect/>
          </a:gradFill>
          <a:ln w="28575">
            <a:gradFill flip="none" rotWithShape="1">
              <a:gsLst>
                <a:gs pos="0">
                  <a:srgbClr val="FED255"/>
                </a:gs>
                <a:gs pos="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3500000" scaled="0"/>
              <a:tileRect/>
            </a:gradFill>
          </a:ln>
          <a:effectLst>
            <a:outerShdw blurRad="228600" dist="101600" dir="2700000" algn="tl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椭圆 10"/>
          <p:cNvSpPr/>
          <p:nvPr/>
        </p:nvSpPr>
        <p:spPr>
          <a:xfrm>
            <a:off x="7800518" y="4768023"/>
            <a:ext cx="378381" cy="378381"/>
          </a:xfrm>
          <a:prstGeom prst="ellipse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 w="28575">
            <a:gradFill flip="none" rotWithShape="1">
              <a:gsLst>
                <a:gs pos="0">
                  <a:srgbClr val="FED255"/>
                </a:gs>
                <a:gs pos="0">
                  <a:schemeClr val="accent5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3500000" scaled="0"/>
              <a:tileRect/>
            </a:gradFill>
          </a:ln>
          <a:effectLst>
            <a:outerShdw blurRad="228600" dist="101600" dir="2700000" algn="tl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0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številke diapozitiva 2"/>
          <p:cNvSpPr>
            <a:spLocks noGrp="1"/>
          </p:cNvSpPr>
          <p:nvPr>
            <p:ph type="sldNum" sz="quarter" idx="4294967295"/>
          </p:nvPr>
        </p:nvSpPr>
        <p:spPr>
          <a:xfrm>
            <a:off x="11552935" y="6379404"/>
            <a:ext cx="434380" cy="387433"/>
          </a:xfrm>
          <a:prstGeom prst="rect">
            <a:avLst/>
          </a:prstGeom>
        </p:spPr>
        <p:txBody>
          <a:bodyPr/>
          <a:lstStyle/>
          <a:p>
            <a:fld id="{70C262CF-5CC9-4929-99CD-9F101191856B}" type="slidenum">
              <a:rPr lang="en-GB" sz="1600" smtClean="0">
                <a:solidFill>
                  <a:srgbClr val="5C5C5C"/>
                </a:solidFill>
              </a:rPr>
              <a:pPr/>
              <a:t>8</a:t>
            </a:fld>
            <a:endParaRPr lang="en-GB" sz="1600" dirty="0">
              <a:solidFill>
                <a:srgbClr val="5C5C5C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284" y="-6102409"/>
            <a:ext cx="12529392" cy="790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Predmet 1"/>
          <p:cNvGraphicFramePr>
            <a:graphicFrameLocks noChangeAspect="1"/>
          </p:cNvGraphicFramePr>
          <p:nvPr>
            <p:extLst/>
          </p:nvPr>
        </p:nvGraphicFramePr>
        <p:xfrm>
          <a:off x="192088" y="6475413"/>
          <a:ext cx="20986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2" name="CorelDRAW" r:id="rId4" imgW="2721859" imgH="309394" progId="">
                  <p:embed/>
                </p:oleObj>
              </mc:Choice>
              <mc:Fallback>
                <p:oleObj name="CorelDRAW" r:id="rId4" imgW="2721859" imgH="309394" progId="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6475413"/>
                        <a:ext cx="2098675" cy="24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99"/>
          <p:cNvCxnSpPr/>
          <p:nvPr/>
        </p:nvCxnSpPr>
        <p:spPr>
          <a:xfrm flipV="1">
            <a:off x="2495600" y="6573121"/>
            <a:ext cx="8968157" cy="242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Naslov 1"/>
          <p:cNvSpPr>
            <a:spLocks noGrp="1"/>
          </p:cNvSpPr>
          <p:nvPr>
            <p:ph type="title"/>
          </p:nvPr>
        </p:nvSpPr>
        <p:spPr>
          <a:xfrm>
            <a:off x="0" y="-27384"/>
            <a:ext cx="12193200" cy="979200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sl-SI" dirty="0" smtClean="0">
                <a:solidFill>
                  <a:schemeClr val="bg1"/>
                </a:solidFill>
                <a:latin typeface="+mn-lt"/>
              </a:rPr>
              <a:t>Key Facts of SŽ Rail Network</a:t>
            </a:r>
          </a:p>
        </p:txBody>
      </p:sp>
      <p:sp>
        <p:nvSpPr>
          <p:cNvPr id="16" name="PoljeZBesedilom 12"/>
          <p:cNvSpPr txBox="1">
            <a:spLocks noChangeArrowheads="1"/>
          </p:cNvSpPr>
          <p:nvPr/>
        </p:nvSpPr>
        <p:spPr bwMode="auto">
          <a:xfrm>
            <a:off x="9193496" y="5303530"/>
            <a:ext cx="115097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sl-SI" sz="1800" dirty="0" smtClean="0"/>
              <a:t>	</a:t>
            </a:r>
            <a:r>
              <a:rPr lang="en-GB" altLang="sl-SI" sz="1200" dirty="0" smtClean="0">
                <a:solidFill>
                  <a:schemeClr val="tx2"/>
                </a:solidFill>
              </a:rPr>
              <a:t>double  track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sl-SI" sz="800" dirty="0" smtClean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sl-SI" sz="1200" dirty="0" smtClean="0">
                <a:solidFill>
                  <a:schemeClr val="tx2"/>
                </a:solidFill>
              </a:rPr>
              <a:t>single  track</a:t>
            </a:r>
            <a:endParaRPr lang="en-GB" altLang="sl-SI" sz="1200" dirty="0">
              <a:solidFill>
                <a:schemeClr val="tx2"/>
              </a:solidFill>
            </a:endParaRPr>
          </a:p>
        </p:txBody>
      </p:sp>
      <p:sp>
        <p:nvSpPr>
          <p:cNvPr id="17" name="Ograda vsebine 2"/>
          <p:cNvSpPr txBox="1">
            <a:spLocks/>
          </p:cNvSpPr>
          <p:nvPr/>
        </p:nvSpPr>
        <p:spPr>
          <a:xfrm>
            <a:off x="8400256" y="1196752"/>
            <a:ext cx="2742140" cy="45259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sl-SI" sz="1600" b="1" dirty="0"/>
              <a:t>Line </a:t>
            </a:r>
            <a:r>
              <a:rPr lang="en-GB" sz="1600" b="1" dirty="0" smtClean="0"/>
              <a:t>length:</a:t>
            </a:r>
            <a:endParaRPr lang="en-GB" sz="1600" b="1" dirty="0"/>
          </a:p>
          <a:p>
            <a:pPr>
              <a:buFontTx/>
              <a:buNone/>
              <a:defRPr/>
            </a:pPr>
            <a:r>
              <a:rPr lang="en-GB" sz="1600" dirty="0"/>
              <a:t>Total	</a:t>
            </a:r>
            <a:r>
              <a:rPr lang="sl-SI" sz="1600" dirty="0"/>
              <a:t> </a:t>
            </a:r>
            <a:r>
              <a:rPr lang="sl-SI" sz="1600" dirty="0" smtClean="0"/>
              <a:t>                </a:t>
            </a:r>
            <a:r>
              <a:rPr lang="en-GB" sz="1600" dirty="0" smtClean="0"/>
              <a:t>1</a:t>
            </a:r>
            <a:r>
              <a:rPr lang="sl-SI" sz="1600" dirty="0" smtClean="0"/>
              <a:t>,</a:t>
            </a:r>
            <a:r>
              <a:rPr lang="en-GB" sz="1600" dirty="0" smtClean="0"/>
              <a:t>207</a:t>
            </a:r>
            <a:r>
              <a:rPr lang="sl-SI" sz="1600" dirty="0" smtClean="0"/>
              <a:t> </a:t>
            </a:r>
            <a:r>
              <a:rPr lang="en-GB" sz="1600" dirty="0" smtClean="0"/>
              <a:t>km</a:t>
            </a:r>
            <a:endParaRPr lang="en-GB" sz="1600" dirty="0"/>
          </a:p>
          <a:p>
            <a:pPr>
              <a:buFontTx/>
              <a:buNone/>
              <a:defRPr/>
            </a:pPr>
            <a:r>
              <a:rPr lang="en-GB" sz="1600" dirty="0" smtClean="0"/>
              <a:t>Double-track  </a:t>
            </a:r>
            <a:r>
              <a:rPr lang="en-GB" sz="1600" dirty="0"/>
              <a:t>	</a:t>
            </a:r>
            <a:r>
              <a:rPr lang="sl-SI" sz="1600" dirty="0" smtClean="0"/>
              <a:t> </a:t>
            </a:r>
            <a:r>
              <a:rPr lang="en-GB" sz="1600" dirty="0" smtClean="0"/>
              <a:t>330 </a:t>
            </a:r>
            <a:r>
              <a:rPr lang="en-GB" sz="1600" dirty="0"/>
              <a:t>km</a:t>
            </a:r>
          </a:p>
          <a:p>
            <a:pPr>
              <a:buFontTx/>
              <a:buNone/>
              <a:defRPr/>
            </a:pPr>
            <a:r>
              <a:rPr lang="en-GB" sz="1600" dirty="0"/>
              <a:t>Single-track   	</a:t>
            </a:r>
            <a:r>
              <a:rPr lang="sl-SI" sz="1600" dirty="0" smtClean="0"/>
              <a:t> </a:t>
            </a:r>
            <a:r>
              <a:rPr lang="en-GB" sz="1600" dirty="0" smtClean="0"/>
              <a:t>877 </a:t>
            </a:r>
            <a:r>
              <a:rPr lang="en-GB" sz="1600" dirty="0"/>
              <a:t>km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1600" dirty="0"/>
              <a:t>Electrified	</a:t>
            </a:r>
            <a:r>
              <a:rPr lang="sl-SI" sz="1600" dirty="0" smtClean="0"/>
              <a:t>(3kV DC)</a:t>
            </a:r>
            <a:r>
              <a:rPr lang="en-GB" sz="1600" dirty="0"/>
              <a:t>	</a:t>
            </a:r>
            <a:r>
              <a:rPr lang="sl-SI" sz="1600" dirty="0" smtClean="0"/>
              <a:t> 503 </a:t>
            </a:r>
            <a:r>
              <a:rPr lang="sl-SI" sz="1600" dirty="0"/>
              <a:t>km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l-SI" sz="16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1600" dirty="0" smtClean="0"/>
              <a:t>Corridor RFC 6	 365 km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1600" dirty="0" smtClean="0"/>
              <a:t>Corridor RFC 5	 337 km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16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1600" b="1" dirty="0" smtClean="0"/>
              <a:t>Number of: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1600" dirty="0" smtClean="0"/>
              <a:t>Rail Freight Stations	       105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1600" dirty="0" smtClean="0"/>
              <a:t>Rail Passenger Stations      115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1600" dirty="0" smtClean="0"/>
              <a:t>Railroad Crossings	       </a:t>
            </a:r>
            <a:r>
              <a:rPr lang="sl-SI" sz="1600" dirty="0" smtClean="0"/>
              <a:t>888</a:t>
            </a:r>
            <a:endParaRPr lang="sl-SI" sz="1600" dirty="0"/>
          </a:p>
          <a:p>
            <a:pPr>
              <a:defRPr/>
            </a:pPr>
            <a:endParaRPr lang="sl-SI" dirty="0"/>
          </a:p>
        </p:txBody>
      </p:sp>
      <p:cxnSp>
        <p:nvCxnSpPr>
          <p:cNvPr id="18" name="Raven povezovalnik 17"/>
          <p:cNvCxnSpPr/>
          <p:nvPr/>
        </p:nvCxnSpPr>
        <p:spPr>
          <a:xfrm>
            <a:off x="8472264" y="5734417"/>
            <a:ext cx="647700" cy="0"/>
          </a:xfrm>
          <a:prstGeom prst="line">
            <a:avLst/>
          </a:prstGeom>
          <a:ln w="444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ovezovalnik 18"/>
          <p:cNvCxnSpPr/>
          <p:nvPr/>
        </p:nvCxnSpPr>
        <p:spPr>
          <a:xfrm>
            <a:off x="8472264" y="6052532"/>
            <a:ext cx="647700" cy="0"/>
          </a:xfrm>
          <a:prstGeom prst="line">
            <a:avLst/>
          </a:prstGeom>
          <a:ln w="4445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57" name="Picture 2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" t="5389" r="5435" b="7677"/>
          <a:stretch/>
        </p:blipFill>
        <p:spPr bwMode="auto">
          <a:xfrm>
            <a:off x="1181073" y="1317872"/>
            <a:ext cx="6816383" cy="484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74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številke diapozitiva 2"/>
          <p:cNvSpPr>
            <a:spLocks noGrp="1"/>
          </p:cNvSpPr>
          <p:nvPr>
            <p:ph type="sldNum" sz="quarter" idx="4294967295"/>
          </p:nvPr>
        </p:nvSpPr>
        <p:spPr>
          <a:xfrm>
            <a:off x="11552935" y="6379404"/>
            <a:ext cx="434380" cy="387433"/>
          </a:xfrm>
        </p:spPr>
        <p:txBody>
          <a:bodyPr/>
          <a:lstStyle/>
          <a:p>
            <a:fld id="{70C262CF-5CC9-4929-99CD-9F101191856B}" type="slidenum">
              <a:rPr lang="en-GB" smtClean="0">
                <a:solidFill>
                  <a:srgbClr val="5C5C5C"/>
                </a:solidFill>
              </a:rPr>
              <a:pPr/>
              <a:t>9</a:t>
            </a:fld>
            <a:endParaRPr lang="en-GB" dirty="0">
              <a:solidFill>
                <a:srgbClr val="5C5C5C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284" y="-6102409"/>
            <a:ext cx="12529392" cy="790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Predmet 1"/>
          <p:cNvGraphicFramePr>
            <a:graphicFrameLocks noChangeAspect="1"/>
          </p:cNvGraphicFramePr>
          <p:nvPr>
            <p:extLst/>
          </p:nvPr>
        </p:nvGraphicFramePr>
        <p:xfrm>
          <a:off x="192088" y="6475413"/>
          <a:ext cx="20986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9" name="CorelDRAW" r:id="rId4" imgW="2721859" imgH="309394" progId="">
                  <p:embed/>
                </p:oleObj>
              </mc:Choice>
              <mc:Fallback>
                <p:oleObj name="CorelDRAW" r:id="rId4" imgW="2721859" imgH="309394" progId="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6475413"/>
                        <a:ext cx="2098675" cy="24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99"/>
          <p:cNvCxnSpPr/>
          <p:nvPr/>
        </p:nvCxnSpPr>
        <p:spPr>
          <a:xfrm flipV="1">
            <a:off x="2495600" y="6573121"/>
            <a:ext cx="8968157" cy="242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072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Planned Increases of Line Capacity (in %)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PoljeZBesedilom 25"/>
          <p:cNvSpPr txBox="1"/>
          <p:nvPr/>
        </p:nvSpPr>
        <p:spPr>
          <a:xfrm>
            <a:off x="8400256" y="4852317"/>
            <a:ext cx="2918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Track sections where the increase of </a:t>
            </a:r>
            <a:r>
              <a:rPr lang="sl-SI" sz="1400" dirty="0" err="1" smtClean="0"/>
              <a:t>capacity</a:t>
            </a:r>
            <a:r>
              <a:rPr lang="sl-SI" sz="1400" dirty="0" smtClean="0"/>
              <a:t> </a:t>
            </a:r>
            <a:r>
              <a:rPr lang="en-GB" sz="1400" dirty="0" smtClean="0"/>
              <a:t>is necessary:</a:t>
            </a:r>
          </a:p>
          <a:p>
            <a:r>
              <a:rPr lang="en-GB" sz="1400" dirty="0" smtClean="0"/>
              <a:t>                up to 20%</a:t>
            </a:r>
          </a:p>
          <a:p>
            <a:r>
              <a:rPr lang="en-GB" sz="1400" dirty="0" smtClean="0"/>
              <a:t>                20</a:t>
            </a:r>
            <a:r>
              <a:rPr lang="sl-SI" sz="1400" dirty="0" smtClean="0"/>
              <a:t>% - </a:t>
            </a:r>
            <a:r>
              <a:rPr lang="en-GB" sz="1400" dirty="0" smtClean="0"/>
              <a:t>40%</a:t>
            </a:r>
          </a:p>
          <a:p>
            <a:r>
              <a:rPr lang="en-GB" sz="1400" dirty="0" smtClean="0"/>
              <a:t>                more than 40%</a:t>
            </a:r>
          </a:p>
          <a:p>
            <a:r>
              <a:rPr lang="en-GB" sz="1400" dirty="0" smtClean="0"/>
              <a:t>                adequate </a:t>
            </a:r>
            <a:r>
              <a:rPr lang="sl-SI" sz="1400" dirty="0" err="1" smtClean="0"/>
              <a:t>capacity</a:t>
            </a:r>
            <a:endParaRPr lang="en-GB" sz="1400" dirty="0"/>
          </a:p>
        </p:txBody>
      </p:sp>
      <p:grpSp>
        <p:nvGrpSpPr>
          <p:cNvPr id="5" name="Group 27"/>
          <p:cNvGrpSpPr>
            <a:grpSpLocks noChangeAspect="1"/>
          </p:cNvGrpSpPr>
          <p:nvPr/>
        </p:nvGrpSpPr>
        <p:grpSpPr bwMode="auto">
          <a:xfrm>
            <a:off x="8503468" y="5373216"/>
            <a:ext cx="517525" cy="720725"/>
            <a:chOff x="5291" y="3294"/>
            <a:chExt cx="326" cy="454"/>
          </a:xfrm>
        </p:grpSpPr>
        <p:sp>
          <p:nvSpPr>
            <p:cNvPr id="6" name="AutoShape 26"/>
            <p:cNvSpPr>
              <a:spLocks noChangeAspect="1" noChangeArrowheads="1" noTextEdit="1"/>
            </p:cNvSpPr>
            <p:nvPr/>
          </p:nvSpPr>
          <p:spPr bwMode="auto">
            <a:xfrm>
              <a:off x="5291" y="3294"/>
              <a:ext cx="326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7" name="Line 28"/>
            <p:cNvSpPr>
              <a:spLocks noChangeShapeType="1"/>
            </p:cNvSpPr>
            <p:nvPr/>
          </p:nvSpPr>
          <p:spPr bwMode="auto">
            <a:xfrm>
              <a:off x="5289" y="3315"/>
              <a:ext cx="326" cy="0"/>
            </a:xfrm>
            <a:prstGeom prst="line">
              <a:avLst/>
            </a:prstGeom>
            <a:noFill/>
            <a:ln w="444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8" name="Freeform 29"/>
            <p:cNvSpPr>
              <a:spLocks/>
            </p:cNvSpPr>
            <p:nvPr/>
          </p:nvSpPr>
          <p:spPr bwMode="auto">
            <a:xfrm>
              <a:off x="5289" y="3734"/>
              <a:ext cx="326" cy="0"/>
            </a:xfrm>
            <a:custGeom>
              <a:avLst/>
              <a:gdLst>
                <a:gd name="T0" fmla="*/ 0 w 326"/>
                <a:gd name="T1" fmla="*/ 326 w 326"/>
                <a:gd name="T2" fmla="*/ 0 w 3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26">
                  <a:moveTo>
                    <a:pt x="0" y="0"/>
                  </a:moveTo>
                  <a:lnTo>
                    <a:pt x="3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9" name="Line 30"/>
            <p:cNvSpPr>
              <a:spLocks noChangeShapeType="1"/>
            </p:cNvSpPr>
            <p:nvPr/>
          </p:nvSpPr>
          <p:spPr bwMode="auto">
            <a:xfrm>
              <a:off x="5289" y="3734"/>
              <a:ext cx="326" cy="0"/>
            </a:xfrm>
            <a:prstGeom prst="line">
              <a:avLst/>
            </a:prstGeom>
            <a:noFill/>
            <a:ln w="444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0" name="Freeform 31"/>
            <p:cNvSpPr>
              <a:spLocks/>
            </p:cNvSpPr>
            <p:nvPr/>
          </p:nvSpPr>
          <p:spPr bwMode="auto">
            <a:xfrm>
              <a:off x="5289" y="3597"/>
              <a:ext cx="326" cy="0"/>
            </a:xfrm>
            <a:custGeom>
              <a:avLst/>
              <a:gdLst>
                <a:gd name="T0" fmla="*/ 0 w 326"/>
                <a:gd name="T1" fmla="*/ 326 w 326"/>
                <a:gd name="T2" fmla="*/ 0 w 3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26">
                  <a:moveTo>
                    <a:pt x="0" y="0"/>
                  </a:moveTo>
                  <a:lnTo>
                    <a:pt x="3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1" name="Line 32"/>
            <p:cNvSpPr>
              <a:spLocks noChangeShapeType="1"/>
            </p:cNvSpPr>
            <p:nvPr/>
          </p:nvSpPr>
          <p:spPr bwMode="auto">
            <a:xfrm>
              <a:off x="5289" y="3597"/>
              <a:ext cx="326" cy="0"/>
            </a:xfrm>
            <a:prstGeom prst="line">
              <a:avLst/>
            </a:prstGeom>
            <a:noFill/>
            <a:ln w="444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2" name="Freeform 33"/>
            <p:cNvSpPr>
              <a:spLocks/>
            </p:cNvSpPr>
            <p:nvPr/>
          </p:nvSpPr>
          <p:spPr bwMode="auto">
            <a:xfrm>
              <a:off x="5289" y="3449"/>
              <a:ext cx="326" cy="0"/>
            </a:xfrm>
            <a:custGeom>
              <a:avLst/>
              <a:gdLst>
                <a:gd name="T0" fmla="*/ 0 w 326"/>
                <a:gd name="T1" fmla="*/ 326 w 326"/>
                <a:gd name="T2" fmla="*/ 0 w 3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26">
                  <a:moveTo>
                    <a:pt x="0" y="0"/>
                  </a:moveTo>
                  <a:lnTo>
                    <a:pt x="3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3" name="Line 34"/>
            <p:cNvSpPr>
              <a:spLocks noChangeShapeType="1"/>
            </p:cNvSpPr>
            <p:nvPr/>
          </p:nvSpPr>
          <p:spPr bwMode="auto">
            <a:xfrm>
              <a:off x="5289" y="3449"/>
              <a:ext cx="326" cy="0"/>
            </a:xfrm>
            <a:prstGeom prst="line">
              <a:avLst/>
            </a:prstGeom>
            <a:noFill/>
            <a:ln w="44450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</p:grpSp>
      <p:pic>
        <p:nvPicPr>
          <p:cNvPr id="46118" name="Picture 3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" t="9357" r="4265" b="6751"/>
          <a:stretch/>
        </p:blipFill>
        <p:spPr bwMode="auto">
          <a:xfrm>
            <a:off x="1055440" y="1323615"/>
            <a:ext cx="7056784" cy="484168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28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bH_wQOiUmTNLUz1cBZu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Bgm2AJ9USCOtKsl2keU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Bgm2AJ9USCOtKsl2keU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LUsJNA4EeHZxE.qy2p9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LUsJNA4EeHZxE.qy2p9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Rm5W.NOzEmQxjkPQaWrE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Rm5W.NOzEmQxjkPQaWrE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Rm5W.NOzEmQxjkPQaWrE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sIkMAckEyXRFL17Xs8a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LUsJNA4EeHZxE.qy2p9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MYtVdqG0mstNhFrXfDn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jOO16x1TUCOXLdCWtIS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Bgm2AJ9USCOtKsl2keU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96fB0TyUu6HCgi00W1t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LUsJNA4EeHZxE.qy2p9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Bgm2AJ9USCOtKsl2keU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ZD.lCkSU.Z0nDIYRD.7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sIkMAckEyXRFL17Xs8ag"/>
</p:tagLst>
</file>

<file path=ppt/theme/theme1.xml><?xml version="1.0" encoding="utf-8"?>
<a:theme xmlns:a="http://schemas.openxmlformats.org/drawingml/2006/main" name="Office Theme">
  <a:themeElements>
    <a:clrScheme name="Custom 50">
      <a:dk1>
        <a:srgbClr val="5C5C5C"/>
      </a:dk1>
      <a:lt1>
        <a:srgbClr val="FFFFFF"/>
      </a:lt1>
      <a:dk2>
        <a:srgbClr val="3F3F3F"/>
      </a:dk2>
      <a:lt2>
        <a:srgbClr val="FCFCFC"/>
      </a:lt2>
      <a:accent1>
        <a:srgbClr val="0A5064"/>
      </a:accent1>
      <a:accent2>
        <a:srgbClr val="0F7895"/>
      </a:accent2>
      <a:accent3>
        <a:srgbClr val="15A1C8"/>
      </a:accent3>
      <a:accent4>
        <a:srgbClr val="62CFEE"/>
      </a:accent4>
      <a:accent5>
        <a:srgbClr val="96DFF4"/>
      </a:accent5>
      <a:accent6>
        <a:srgbClr val="CAEFF9"/>
      </a:accent6>
      <a:hlink>
        <a:srgbClr val="0563C1"/>
      </a:hlink>
      <a:folHlink>
        <a:srgbClr val="954F72"/>
      </a:folHlink>
    </a:clrScheme>
    <a:fontScheme name="Custom 12">
      <a:majorFont>
        <a:latin typeface="La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Ž Group General presentation">
  <a:themeElements>
    <a:clrScheme name="thang 4">
      <a:dk1>
        <a:srgbClr val="5C5C5C"/>
      </a:dk1>
      <a:lt1>
        <a:srgbClr val="FFFFFF"/>
      </a:lt1>
      <a:dk2>
        <a:srgbClr val="3F3F3F"/>
      </a:dk2>
      <a:lt2>
        <a:srgbClr val="FCFCFC"/>
      </a:lt2>
      <a:accent1>
        <a:srgbClr val="15A1C8"/>
      </a:accent1>
      <a:accent2>
        <a:srgbClr val="099480"/>
      </a:accent2>
      <a:accent3>
        <a:srgbClr val="7DBC2D"/>
      </a:accent3>
      <a:accent4>
        <a:srgbClr val="EEA81D"/>
      </a:accent4>
      <a:accent5>
        <a:srgbClr val="E23761"/>
      </a:accent5>
      <a:accent6>
        <a:srgbClr val="9234A6"/>
      </a:accent6>
      <a:hlink>
        <a:srgbClr val="0563C1"/>
      </a:hlink>
      <a:folHlink>
        <a:srgbClr val="954F72"/>
      </a:folHlink>
    </a:clrScheme>
    <a:fontScheme name="Custom 12">
      <a:majorFont>
        <a:latin typeface="Lato"/>
        <a:ea typeface=""/>
        <a:cs typeface=""/>
      </a:majorFont>
      <a:minorFont>
        <a:latin typeface="Calibri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Ž Group General presentation">
  <a:themeElements>
    <a:clrScheme name="thang 4">
      <a:dk1>
        <a:srgbClr val="5C5C5C"/>
      </a:dk1>
      <a:lt1>
        <a:srgbClr val="FFFFFF"/>
      </a:lt1>
      <a:dk2>
        <a:srgbClr val="3F3F3F"/>
      </a:dk2>
      <a:lt2>
        <a:srgbClr val="FCFCFC"/>
      </a:lt2>
      <a:accent1>
        <a:srgbClr val="15A1C8"/>
      </a:accent1>
      <a:accent2>
        <a:srgbClr val="099480"/>
      </a:accent2>
      <a:accent3>
        <a:srgbClr val="7DBC2D"/>
      </a:accent3>
      <a:accent4>
        <a:srgbClr val="EEA81D"/>
      </a:accent4>
      <a:accent5>
        <a:srgbClr val="E23761"/>
      </a:accent5>
      <a:accent6>
        <a:srgbClr val="9234A6"/>
      </a:accent6>
      <a:hlink>
        <a:srgbClr val="0563C1"/>
      </a:hlink>
      <a:folHlink>
        <a:srgbClr val="954F72"/>
      </a:folHlink>
    </a:clrScheme>
    <a:fontScheme name="Custom 12">
      <a:majorFont>
        <a:latin typeface="Lato"/>
        <a:ea typeface=""/>
        <a:cs typeface=""/>
      </a:majorFont>
      <a:minorFont>
        <a:latin typeface="Calibri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50">
    <a:dk1>
      <a:srgbClr val="5C5C5C"/>
    </a:dk1>
    <a:lt1>
      <a:srgbClr val="FFFFFF"/>
    </a:lt1>
    <a:dk2>
      <a:srgbClr val="3F3F3F"/>
    </a:dk2>
    <a:lt2>
      <a:srgbClr val="FCFCFC"/>
    </a:lt2>
    <a:accent1>
      <a:srgbClr val="0A5064"/>
    </a:accent1>
    <a:accent2>
      <a:srgbClr val="0F7895"/>
    </a:accent2>
    <a:accent3>
      <a:srgbClr val="15A1C8"/>
    </a:accent3>
    <a:accent4>
      <a:srgbClr val="62CFEE"/>
    </a:accent4>
    <a:accent5>
      <a:srgbClr val="96DFF4"/>
    </a:accent5>
    <a:accent6>
      <a:srgbClr val="CAEFF9"/>
    </a:accent6>
    <a:hlink>
      <a:srgbClr val="0563C1"/>
    </a:hlink>
    <a:folHlink>
      <a:srgbClr val="954F72"/>
    </a:folHlink>
  </a:clrScheme>
  <a:fontScheme name="Custom 12">
    <a:majorFont>
      <a:latin typeface="Lato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50">
    <a:dk1>
      <a:srgbClr val="5C5C5C"/>
    </a:dk1>
    <a:lt1>
      <a:srgbClr val="FFFFFF"/>
    </a:lt1>
    <a:dk2>
      <a:srgbClr val="3F3F3F"/>
    </a:dk2>
    <a:lt2>
      <a:srgbClr val="FCFCFC"/>
    </a:lt2>
    <a:accent1>
      <a:srgbClr val="0A5064"/>
    </a:accent1>
    <a:accent2>
      <a:srgbClr val="0F7895"/>
    </a:accent2>
    <a:accent3>
      <a:srgbClr val="15A1C8"/>
    </a:accent3>
    <a:accent4>
      <a:srgbClr val="62CFEE"/>
    </a:accent4>
    <a:accent5>
      <a:srgbClr val="96DFF4"/>
    </a:accent5>
    <a:accent6>
      <a:srgbClr val="CAEFF9"/>
    </a:accent6>
    <a:hlink>
      <a:srgbClr val="0563C1"/>
    </a:hlink>
    <a:folHlink>
      <a:srgbClr val="954F72"/>
    </a:folHlink>
  </a:clrScheme>
  <a:fontScheme name="Custom 12">
    <a:majorFont>
      <a:latin typeface="Lato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14108</TotalTime>
  <Words>2663</Words>
  <Application>Microsoft Office PowerPoint</Application>
  <PresentationFormat>Po meri</PresentationFormat>
  <Paragraphs>651</Paragraphs>
  <Slides>34</Slides>
  <Notes>17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34</vt:i4>
      </vt:variant>
    </vt:vector>
  </HeadingPairs>
  <TitlesOfParts>
    <vt:vector size="38" baseType="lpstr">
      <vt:lpstr>Office Theme</vt:lpstr>
      <vt:lpstr>SŽ Group General presentation</vt:lpstr>
      <vt:lpstr>1_SŽ Group General presentation</vt:lpstr>
      <vt:lpstr>CorelDRAW</vt:lpstr>
      <vt:lpstr>PowerPointova predstavitev</vt:lpstr>
      <vt:lpstr>Slovenian Railway Sector</vt:lpstr>
      <vt:lpstr>Structure of SŽ Group</vt:lpstr>
      <vt:lpstr> Key Facts of SŽ Group 2014  </vt:lpstr>
      <vt:lpstr> SŽ Group – Mission, Vision &amp; Goals</vt:lpstr>
      <vt:lpstr>SŽ Group – Strategic Pillars</vt:lpstr>
      <vt:lpstr>PowerPointova predstavitev</vt:lpstr>
      <vt:lpstr>Key Facts of SŽ Rail Network</vt:lpstr>
      <vt:lpstr>Planned Increases of Line Capacity (in %)</vt:lpstr>
      <vt:lpstr>PowerPointova predstavitev</vt:lpstr>
      <vt:lpstr>PowerPointova predstavitev</vt:lpstr>
      <vt:lpstr>PowerPointova predstavitev</vt:lpstr>
      <vt:lpstr>Primary Activities of SŽ-Cargo</vt:lpstr>
      <vt:lpstr>Key Facts of SŽ-Cargo</vt:lpstr>
      <vt:lpstr>PowerPointova predstavitev</vt:lpstr>
      <vt:lpstr>Key Facts of SŽ-Passenger</vt:lpstr>
      <vt:lpstr>Market Situation of SŽ-Passenger</vt:lpstr>
      <vt:lpstr>Strategic Plan of SŽ-Passenger</vt:lpstr>
      <vt:lpstr>PowerPointova predstavitev</vt:lpstr>
      <vt:lpstr>Huge Rail Investments in  SEE Countries needed   One single “Future European Railway System”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Thanh Binh</dc:creator>
  <cp:lastModifiedBy>Verlič Peter</cp:lastModifiedBy>
  <cp:revision>742</cp:revision>
  <cp:lastPrinted>2015-06-02T06:28:25Z</cp:lastPrinted>
  <dcterms:created xsi:type="dcterms:W3CDTF">2015-03-19T05:35:21Z</dcterms:created>
  <dcterms:modified xsi:type="dcterms:W3CDTF">2016-03-02T14:52:59Z</dcterms:modified>
</cp:coreProperties>
</file>