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5"/>
    <p:sldMasterId id="2147483748" r:id="rId6"/>
  </p:sldMasterIdLst>
  <p:notesMasterIdLst>
    <p:notesMasterId r:id="rId20"/>
  </p:notesMasterIdLst>
  <p:handoutMasterIdLst>
    <p:handoutMasterId r:id="rId21"/>
  </p:handoutMasterIdLst>
  <p:sldIdLst>
    <p:sldId id="294" r:id="rId7"/>
    <p:sldId id="306" r:id="rId8"/>
    <p:sldId id="307" r:id="rId9"/>
    <p:sldId id="308" r:id="rId10"/>
    <p:sldId id="309" r:id="rId11"/>
    <p:sldId id="295" r:id="rId12"/>
    <p:sldId id="304" r:id="rId13"/>
    <p:sldId id="310" r:id="rId14"/>
    <p:sldId id="311" r:id="rId15"/>
    <p:sldId id="297" r:id="rId16"/>
    <p:sldId id="314" r:id="rId17"/>
    <p:sldId id="300" r:id="rId18"/>
    <p:sldId id="257" r:id="rId19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A3AAA6-E747-4B80-AD9E-9B5B48542BD8}">
          <p14:sldIdLst>
            <p14:sldId id="294"/>
            <p14:sldId id="306"/>
            <p14:sldId id="307"/>
            <p14:sldId id="308"/>
            <p14:sldId id="309"/>
            <p14:sldId id="295"/>
            <p14:sldId id="304"/>
            <p14:sldId id="310"/>
            <p14:sldId id="311"/>
            <p14:sldId id="297"/>
            <p14:sldId id="314"/>
          </p14:sldIdLst>
        </p14:section>
        <p14:section name="Untitled Section" id="{D6E826BF-0CA3-4120-A5BF-0AF53A2E5C4F}">
          <p14:sldIdLst>
            <p14:sldId id="300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F1D"/>
    <a:srgbClr val="313231"/>
    <a:srgbClr val="B2B3B2"/>
    <a:srgbClr val="8D8E8D"/>
    <a:srgbClr val="6D6E6D"/>
    <a:srgbClr val="474746"/>
    <a:srgbClr val="2C0604"/>
    <a:srgbClr val="500B11"/>
    <a:srgbClr val="740D18"/>
    <a:srgbClr val="C0C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1" autoAdjust="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EF746-05AC-DA43-A83D-83C7A8F96E0E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E7A99-1F18-E94D-806E-1214B9ABBC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82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92CE5-D04B-4E4F-9918-BF43FE892825}" type="datetimeFigureOut">
              <a:rPr lang="sl-SI"/>
              <a:pPr/>
              <a:t>28.3.2017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6F055-7FA5-5D44-A931-C12ECDE0FDC3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5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622" y="2911747"/>
            <a:ext cx="5517025" cy="2810723"/>
          </a:xfrm>
          <a:prstGeom prst="rect">
            <a:avLst/>
          </a:prstGeom>
        </p:spPr>
        <p:txBody>
          <a:bodyPr/>
          <a:lstStyle>
            <a:lvl1pPr algn="l">
              <a:lnSpc>
                <a:spcPts val="5500"/>
              </a:lnSpc>
              <a:defRPr sz="5600" b="1" i="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pic>
        <p:nvPicPr>
          <p:cNvPr id="7" name="Picture 6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92" y="6077727"/>
            <a:ext cx="1740225" cy="2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96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2F1-2CED-4211-84EF-E61B4977A425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089A-4E4A-4495-8E55-6CD68E7559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98518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2F1-2CED-4211-84EF-E61B4977A425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089A-4E4A-4495-8E55-6CD68E75599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80786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2F1-2CED-4211-84EF-E61B4977A425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089A-4E4A-4495-8E55-6CD68E7559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169189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2F1-2CED-4211-84EF-E61B4977A425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089A-4E4A-4495-8E55-6CD68E75599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04102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52F1-2CED-4211-84EF-E61B4977A425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089A-4E4A-4495-8E55-6CD68E7559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88290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6013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3249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alphaModFix amt="75000"/>
          </a:blip>
          <a:stretch>
            <a:fillRect/>
          </a:stretch>
        </p:blipFill>
        <p:spPr>
          <a:xfrm>
            <a:off x="1539844" y="1977493"/>
            <a:ext cx="4088989" cy="2922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540" y="2082519"/>
            <a:ext cx="3736621" cy="166398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800"/>
              </a:lnSpc>
              <a:defRPr sz="4200" b="1">
                <a:solidFill>
                  <a:srgbClr val="000000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9705" y="3887611"/>
            <a:ext cx="3715456" cy="7690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8606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gorenje_grou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33362" y="4586631"/>
            <a:ext cx="3735388" cy="189981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49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65" y="809107"/>
            <a:ext cx="6864808" cy="1058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427163" y="2315882"/>
            <a:ext cx="6864710" cy="3862668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800" b="1">
                <a:solidFill>
                  <a:srgbClr val="000000"/>
                </a:solidFill>
              </a:defRPr>
            </a:lvl1pPr>
            <a:lvl2pPr marL="742950" indent="-285750">
              <a:buFont typeface="Arial"/>
              <a:buChar char="•"/>
              <a:defRPr sz="2200" b="1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4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8675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65" y="809107"/>
            <a:ext cx="6864808" cy="1058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427163" y="2315882"/>
            <a:ext cx="6864710" cy="3862668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800" b="1">
                <a:solidFill>
                  <a:srgbClr val="000000"/>
                </a:solidFill>
              </a:defRPr>
            </a:lvl1pPr>
            <a:lvl2pPr marL="742950" indent="-285750">
              <a:buFont typeface="Arial"/>
              <a:buChar char="•"/>
              <a:defRPr sz="2200" b="1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06452" y="6446596"/>
            <a:ext cx="1925638" cy="162927"/>
          </a:xfrm>
          <a:prstGeom prst="rect">
            <a:avLst/>
          </a:prstGeom>
        </p:spPr>
        <p:txBody>
          <a:bodyPr vert="horz"/>
          <a:lstStyle>
            <a:lvl1pPr marL="0" indent="0" rtl="0">
              <a:buNone/>
              <a:defRPr lang="en-US" sz="1200" b="1" i="0" u="none" strike="noStrike" baseline="30000" smtClean="0"/>
            </a:lvl1pPr>
          </a:lstStyle>
          <a:p>
            <a:pPr rtl="0"/>
            <a:r>
              <a:rPr lang="en-US" sz="1200" b="1" i="0" u="none" strike="noStrike" baseline="30000" dirty="0" err="1" smtClean="0">
                <a:solidFill>
                  <a:srgbClr val="000000"/>
                </a:solidFill>
                <a:latin typeface="HelveticaNeue-Bold"/>
              </a:rPr>
              <a:t>www.gorenjegroup.com</a:t>
            </a:r>
            <a:endParaRPr lang="en-US" sz="1200" b="1" i="0" u="none" strike="noStrike" baseline="30000" dirty="0" smtClean="0">
              <a:solidFill>
                <a:srgbClr val="000000"/>
              </a:solidFill>
              <a:latin typeface="HelveticaNeue-Bold"/>
            </a:endParaRPr>
          </a:p>
        </p:txBody>
      </p:sp>
    </p:spTree>
    <p:extLst>
      <p:ext uri="{BB962C8B-B14F-4D97-AF65-F5344CB8AC3E}">
        <p14:creationId xmlns:p14="http://schemas.microsoft.com/office/powerpoint/2010/main" val="428599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renje_gro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65" y="809107"/>
            <a:ext cx="6864808" cy="1058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427163" y="2315882"/>
            <a:ext cx="6864710" cy="3862668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800" b="1">
                <a:solidFill>
                  <a:srgbClr val="000000"/>
                </a:solidFill>
              </a:defRPr>
            </a:lvl1pPr>
            <a:lvl2pPr marL="742950" indent="-285750">
              <a:buFont typeface="Arial"/>
              <a:buChar char="•"/>
              <a:defRPr sz="2200" b="1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80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65" y="817301"/>
            <a:ext cx="6864808" cy="1058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427163" y="2315882"/>
            <a:ext cx="6864710" cy="3862668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800" b="1">
                <a:solidFill>
                  <a:srgbClr val="000000"/>
                </a:solidFill>
              </a:defRPr>
            </a:lvl1pPr>
            <a:lvl2pPr marL="742950" indent="-285750">
              <a:buFont typeface="Arial"/>
              <a:buChar char="•"/>
              <a:defRPr sz="2200" b="1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8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renje_gro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65" y="809107"/>
            <a:ext cx="6864808" cy="1058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427163" y="2315882"/>
            <a:ext cx="6864710" cy="3862668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800" b="1">
                <a:solidFill>
                  <a:srgbClr val="000000"/>
                </a:solidFill>
              </a:defRPr>
            </a:lvl1pPr>
            <a:lvl2pPr marL="742950" indent="-285750">
              <a:buFont typeface="Arial"/>
              <a:buChar char="•"/>
              <a:defRPr sz="2200" b="1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96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705" y="3046759"/>
            <a:ext cx="4495207" cy="103967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400" b="1" baseline="0">
                <a:solidFill>
                  <a:srgbClr val="000000"/>
                </a:solidFill>
              </a:defRPr>
            </a:lvl1pPr>
          </a:lstStyle>
          <a:p>
            <a:r>
              <a:rPr lang="sl-SI" dirty="0" smtClean="0"/>
              <a:t>Chapter name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8606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85700" y="4333499"/>
            <a:ext cx="4494212" cy="1463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Chapter subtitle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8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65" y="809107"/>
            <a:ext cx="6864808" cy="1058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408113" y="2370108"/>
            <a:ext cx="6883400" cy="38623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  <a:p>
            <a:pPr lvl="4"/>
            <a:r>
              <a:rPr lang="sl-SI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0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8" name="Media Placeholder 7"/>
          <p:cNvSpPr>
            <a:spLocks noGrp="1"/>
          </p:cNvSpPr>
          <p:nvPr>
            <p:ph type="media" sz="quarter" idx="10"/>
          </p:nvPr>
        </p:nvSpPr>
        <p:spPr>
          <a:xfrm>
            <a:off x="4479925" y="2286533"/>
            <a:ext cx="4664075" cy="38830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27065" y="809107"/>
            <a:ext cx="6864808" cy="1058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427163" y="2139137"/>
            <a:ext cx="2776127" cy="4030421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800" b="1">
                <a:solidFill>
                  <a:srgbClr val="000000"/>
                </a:solidFill>
              </a:defRPr>
            </a:lvl1pPr>
            <a:lvl2pPr marL="742950" indent="-285750">
              <a:buFont typeface="Arial"/>
              <a:buChar char="•"/>
              <a:defRPr sz="2200" b="1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8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>
          <a:xfrm>
            <a:off x="6107113" y="2203450"/>
            <a:ext cx="3038475" cy="19272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Media Placeholder 12"/>
          <p:cNvSpPr>
            <a:spLocks noGrp="1"/>
          </p:cNvSpPr>
          <p:nvPr>
            <p:ph type="media" sz="quarter" idx="14"/>
          </p:nvPr>
        </p:nvSpPr>
        <p:spPr>
          <a:xfrm>
            <a:off x="6107113" y="4235450"/>
            <a:ext cx="3038475" cy="19272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27065" y="809107"/>
            <a:ext cx="6864808" cy="1058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427163" y="2056581"/>
            <a:ext cx="4373869" cy="4112977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800" b="1">
                <a:solidFill>
                  <a:srgbClr val="000000"/>
                </a:solidFill>
              </a:defRPr>
            </a:lvl1pPr>
            <a:lvl2pPr marL="742950" indent="-285750">
              <a:buFont typeface="Arial"/>
              <a:buChar char="•"/>
              <a:defRPr sz="2200" b="1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37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>
          <a:xfrm>
            <a:off x="3411679" y="2203450"/>
            <a:ext cx="5733910" cy="357299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27065" y="809107"/>
            <a:ext cx="6864808" cy="1058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427163" y="2056581"/>
            <a:ext cx="1801095" cy="3785419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800" b="1">
                <a:solidFill>
                  <a:srgbClr val="000000"/>
                </a:solidFill>
              </a:defRPr>
            </a:lvl1pPr>
            <a:lvl2pPr marL="742950" indent="-285750">
              <a:buFont typeface="Arial"/>
              <a:buChar char="•"/>
              <a:defRPr sz="2200" b="1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4602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alphaModFix amt="75000"/>
          </a:blip>
          <a:stretch>
            <a:fillRect/>
          </a:stretch>
        </p:blipFill>
        <p:spPr>
          <a:xfrm>
            <a:off x="1539844" y="1977493"/>
            <a:ext cx="4088989" cy="2922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540" y="2082519"/>
            <a:ext cx="3736621" cy="166398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800"/>
              </a:lnSpc>
              <a:defRPr sz="4200" b="1">
                <a:solidFill>
                  <a:srgbClr val="000000"/>
                </a:solidFill>
              </a:defRPr>
            </a:lvl1pPr>
          </a:lstStyle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9705" y="3887611"/>
            <a:ext cx="3715456" cy="7690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</a:p>
        </p:txBody>
      </p:sp>
      <p:pic>
        <p:nvPicPr>
          <p:cNvPr id="11" name="Picture 10" descr="gorenje_grou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33362" y="4586631"/>
            <a:ext cx="3735388" cy="189981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705" y="3046759"/>
            <a:ext cx="4495207" cy="103967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baseline="0">
                <a:solidFill>
                  <a:srgbClr val="000000"/>
                </a:solidFill>
              </a:defRPr>
            </a:lvl1pPr>
          </a:lstStyle>
          <a:p>
            <a:r>
              <a:rPr lang="sl-SI" dirty="0" smtClean="0"/>
              <a:t>Chapter name</a:t>
            </a:r>
            <a:endParaRPr lang="en-US" dirty="0"/>
          </a:p>
        </p:txBody>
      </p:sp>
      <p:pic>
        <p:nvPicPr>
          <p:cNvPr id="4" name="Picture 3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85700" y="4333499"/>
            <a:ext cx="4494212" cy="1463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Chapter subtitle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56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65" y="809107"/>
            <a:ext cx="6864808" cy="1058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427163" y="2315882"/>
            <a:ext cx="6864710" cy="3862668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800" b="1">
                <a:solidFill>
                  <a:srgbClr val="000000"/>
                </a:solidFill>
              </a:defRPr>
            </a:lvl1pPr>
            <a:lvl2pPr marL="742950" indent="-285750">
              <a:buFont typeface="Arial"/>
              <a:buChar char="•"/>
              <a:defRPr sz="2200" b="1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0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renje_gro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8430627-6C5E-C746-96D6-66E3951FD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3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411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695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17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05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982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985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03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 descr="gorenje_group.png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19" name="Oval 18"/>
          <p:cNvSpPr/>
          <p:nvPr userDrawn="1"/>
        </p:nvSpPr>
        <p:spPr>
          <a:xfrm>
            <a:off x="379906" y="6443517"/>
            <a:ext cx="181440" cy="1814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662" r:id="rId24"/>
    <p:sldLayoutId id="2147483653" r:id="rId25"/>
    <p:sldLayoutId id="2147483660" r:id="rId26"/>
    <p:sldLayoutId id="2147483661" r:id="rId27"/>
    <p:sldLayoutId id="2147483659" r:id="rId28"/>
    <p:sldLayoutId id="2147483654" r:id="rId29"/>
    <p:sldLayoutId id="2147483655" r:id="rId30"/>
    <p:sldLayoutId id="2147483656" r:id="rId31"/>
    <p:sldLayoutId id="2147483657" r:id="rId3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7" y="9053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alphaModFix amt="75000"/>
          </a:blip>
          <a:stretch>
            <a:fillRect/>
          </a:stretch>
        </p:blipFill>
        <p:spPr>
          <a:xfrm>
            <a:off x="705535" y="3927199"/>
            <a:ext cx="7175353" cy="25421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9053"/>
            <a:ext cx="9144000" cy="8606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gorenje_group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1133725" y="4009941"/>
            <a:ext cx="6860238" cy="2380982"/>
          </a:xfrm>
        </p:spPr>
        <p:txBody>
          <a:bodyPr/>
          <a:lstStyle/>
          <a:p>
            <a:r>
              <a:rPr lang="sl-SI" sz="3600" dirty="0" smtClean="0"/>
              <a:t>N</a:t>
            </a:r>
            <a:r>
              <a:rPr lang="en-US" sz="3600" dirty="0" err="1" smtClean="0"/>
              <a:t>ano</a:t>
            </a:r>
            <a:r>
              <a:rPr lang="en-US" sz="3600" dirty="0" smtClean="0"/>
              <a:t> </a:t>
            </a:r>
            <a:r>
              <a:rPr lang="en-US" sz="3600" dirty="0"/>
              <a:t>materials </a:t>
            </a:r>
            <a:r>
              <a:rPr lang="sl-SI" sz="3600" dirty="0" smtClean="0"/>
              <a:t>and </a:t>
            </a:r>
            <a:r>
              <a:rPr lang="en-US" sz="3600" dirty="0" smtClean="0"/>
              <a:t>industrial</a:t>
            </a:r>
            <a:r>
              <a:rPr lang="sl-SI" sz="3600" dirty="0" smtClean="0"/>
              <a:t> </a:t>
            </a:r>
            <a:r>
              <a:rPr lang="sl-SI" sz="3600" dirty="0" err="1" smtClean="0"/>
              <a:t>production</a:t>
            </a:r>
            <a:r>
              <a:rPr lang="sl-SI" sz="3600" dirty="0" smtClean="0"/>
              <a:t> </a:t>
            </a:r>
            <a:r>
              <a:rPr lang="sl-SI" sz="3600" dirty="0" err="1" smtClean="0"/>
              <a:t>of</a:t>
            </a:r>
            <a:r>
              <a:rPr lang="sl-SI" sz="3600" dirty="0" smtClean="0"/>
              <a:t> Gorenje large </a:t>
            </a:r>
            <a:r>
              <a:rPr lang="sl-SI" sz="3600" dirty="0" err="1" smtClean="0"/>
              <a:t>domestic</a:t>
            </a:r>
            <a:r>
              <a:rPr lang="sl-SI" sz="3600" dirty="0" smtClean="0"/>
              <a:t> </a:t>
            </a:r>
            <a:r>
              <a:rPr lang="sl-SI" sz="3600" dirty="0" err="1" smtClean="0"/>
              <a:t>appliances</a:t>
            </a:r>
            <a:endParaRPr lang="en-US" sz="3600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33725" y="5791150"/>
            <a:ext cx="3715456" cy="319799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Dr. Aleš Mihelič &amp; Boštjan Bavec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113172" y="6183206"/>
            <a:ext cx="3735388" cy="189981"/>
          </a:xfrm>
        </p:spPr>
        <p:txBody>
          <a:bodyPr/>
          <a:lstStyle/>
          <a:p>
            <a:r>
              <a:rPr lang="sl-SI" dirty="0" err="1" smtClean="0"/>
              <a:t>Brussels</a:t>
            </a:r>
            <a:r>
              <a:rPr lang="en-GB" dirty="0" smtClean="0"/>
              <a:t>, </a:t>
            </a:r>
            <a:r>
              <a:rPr lang="sl-SI" dirty="0" err="1" smtClean="0"/>
              <a:t>March</a:t>
            </a:r>
            <a:r>
              <a:rPr lang="sl-SI" dirty="0" smtClean="0"/>
              <a:t> 201</a:t>
            </a:r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4" y="3683724"/>
            <a:ext cx="4232366" cy="3174275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862149" y="817301"/>
            <a:ext cx="7429724" cy="1058777"/>
          </a:xfrm>
        </p:spPr>
        <p:txBody>
          <a:bodyPr/>
          <a:lstStyle/>
          <a:p>
            <a:r>
              <a:rPr lang="en-US" dirty="0" smtClean="0"/>
              <a:t>Main advantages why to use </a:t>
            </a:r>
            <a:r>
              <a:rPr lang="en-US" dirty="0" err="1" smtClean="0"/>
              <a:t>nano</a:t>
            </a:r>
            <a:r>
              <a:rPr lang="en-US" dirty="0" smtClean="0"/>
              <a:t> material in home appliance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62149" y="2315882"/>
            <a:ext cx="7429724" cy="386266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Nano</a:t>
            </a:r>
            <a:r>
              <a:rPr lang="en-US" dirty="0" smtClean="0"/>
              <a:t> material allow to achieve amazing things;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antibacterial protection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self-cleaning effect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surfaces can make them water- and residue-repellent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resistant to ultraviolet or infrared light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good corrosion protection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different color visibly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anti wear protection and scratch-resistant </a:t>
            </a:r>
          </a:p>
          <a:p>
            <a:pPr marL="457200" indent="-457200">
              <a:buFontTx/>
              <a:buChar char="-"/>
            </a:pPr>
            <a:r>
              <a:rPr lang="en-US" dirty="0" err="1" smtClean="0"/>
              <a:t>antifog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en-US" dirty="0" smtClean="0"/>
              <a:t>energy reflection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229704" y="6350886"/>
            <a:ext cx="475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430627-6C5E-C746-96D6-66E3951FDD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5535" y="817301"/>
            <a:ext cx="7586338" cy="1058777"/>
          </a:xfrm>
        </p:spPr>
        <p:txBody>
          <a:bodyPr/>
          <a:lstStyle/>
          <a:p>
            <a:r>
              <a:rPr lang="en-US" sz="2800" dirty="0" smtClean="0"/>
              <a:t>Where would be most visible advantage w</a:t>
            </a:r>
            <a:r>
              <a:rPr lang="sl-SI" sz="2800" dirty="0" err="1" smtClean="0"/>
              <a:t>ith</a:t>
            </a:r>
            <a:r>
              <a:rPr lang="en-US" sz="2800" dirty="0" smtClean="0"/>
              <a:t> build</a:t>
            </a:r>
            <a:r>
              <a:rPr lang="sl-SI" sz="2800" dirty="0" smtClean="0"/>
              <a:t> </a:t>
            </a:r>
            <a:r>
              <a:rPr lang="en-US" sz="2800" dirty="0" smtClean="0"/>
              <a:t>in nanomaterial</a:t>
            </a:r>
            <a:r>
              <a:rPr lang="sl-SI" sz="2800" dirty="0" smtClean="0"/>
              <a:t>s</a:t>
            </a:r>
            <a:endParaRPr lang="sl-SI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5535" y="1876077"/>
            <a:ext cx="7586338" cy="475114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sl-SI" sz="2000" dirty="0" smtClean="0"/>
              <a:t>L</a:t>
            </a:r>
            <a:r>
              <a:rPr lang="en-US" sz="2000" dirty="0" err="1" smtClean="0"/>
              <a:t>ess</a:t>
            </a:r>
            <a:r>
              <a:rPr lang="en-US" sz="2000" dirty="0" smtClean="0"/>
              <a:t> energy consumptions we could achieve higher energy level A+++… </a:t>
            </a:r>
          </a:p>
          <a:p>
            <a:pPr marL="457200" indent="-457200">
              <a:buFontTx/>
              <a:buChar char="-"/>
            </a:pPr>
            <a:r>
              <a:rPr lang="sl-SI" sz="2000" dirty="0" err="1" smtClean="0"/>
              <a:t>Anti</a:t>
            </a:r>
            <a:r>
              <a:rPr lang="sl-SI" sz="2000" dirty="0" smtClean="0"/>
              <a:t>/L</a:t>
            </a:r>
            <a:r>
              <a:rPr lang="en-US" sz="2000" dirty="0" err="1" smtClean="0"/>
              <a:t>ess</a:t>
            </a:r>
            <a:r>
              <a:rPr lang="en-US" sz="2000" dirty="0" smtClean="0"/>
              <a:t> bacteria</a:t>
            </a:r>
          </a:p>
          <a:p>
            <a:pPr marL="457200" indent="-457200">
              <a:buFontTx/>
              <a:buChar char="-"/>
            </a:pPr>
            <a:r>
              <a:rPr lang="sl-SI" sz="2000" dirty="0"/>
              <a:t>L</a:t>
            </a:r>
            <a:r>
              <a:rPr lang="en-US" sz="2000" dirty="0" err="1" smtClean="0"/>
              <a:t>ess</a:t>
            </a:r>
            <a:r>
              <a:rPr lang="en-US" sz="2000" dirty="0" smtClean="0"/>
              <a:t> material in appliance</a:t>
            </a:r>
            <a:r>
              <a:rPr lang="sl-SI" sz="2000" dirty="0" smtClean="0"/>
              <a:t>s</a:t>
            </a:r>
            <a:r>
              <a:rPr lang="en-US" sz="2000" dirty="0" smtClean="0"/>
              <a:t> (lower weight)</a:t>
            </a:r>
          </a:p>
          <a:p>
            <a:pPr marL="457200" indent="-457200">
              <a:buFontTx/>
              <a:buChar char="-"/>
            </a:pPr>
            <a:r>
              <a:rPr lang="sl-SI" sz="2000" dirty="0"/>
              <a:t>M</a:t>
            </a:r>
            <a:r>
              <a:rPr lang="en-US" sz="2000" dirty="0" smtClean="0"/>
              <a:t>ore resistant to scratch (we would be able to sell coking appliance w</a:t>
            </a:r>
            <a:r>
              <a:rPr lang="sl-SI" sz="2000" dirty="0" err="1" smtClean="0"/>
              <a:t>ithout</a:t>
            </a:r>
            <a:r>
              <a:rPr lang="en-US" sz="2000" dirty="0" smtClean="0"/>
              <a:t> enamels </a:t>
            </a:r>
          </a:p>
          <a:p>
            <a:pPr marL="457200" indent="-457200">
              <a:buFontTx/>
              <a:buChar char="-"/>
            </a:pPr>
            <a:r>
              <a:rPr lang="sl-SI" sz="2000" dirty="0" err="1"/>
              <a:t>O</a:t>
            </a:r>
            <a:r>
              <a:rPr lang="sl-SI" sz="2000" dirty="0" err="1" smtClean="0"/>
              <a:t>leofobic</a:t>
            </a:r>
            <a:r>
              <a:rPr lang="sl-SI" sz="2000" dirty="0" smtClean="0"/>
              <a:t> </a:t>
            </a:r>
            <a:r>
              <a:rPr lang="sl-SI" sz="2000" dirty="0" err="1" smtClean="0"/>
              <a:t>materials</a:t>
            </a:r>
            <a:r>
              <a:rPr lang="sl-SI" sz="2000" dirty="0" smtClean="0"/>
              <a:t> - </a:t>
            </a:r>
            <a:r>
              <a:rPr lang="en-US" sz="2000" dirty="0" smtClean="0"/>
              <a:t>almost </a:t>
            </a:r>
            <a:r>
              <a:rPr lang="en-US" sz="2000" dirty="0"/>
              <a:t>no need to clean </a:t>
            </a:r>
          </a:p>
          <a:p>
            <a:pPr marL="457200" indent="-457200">
              <a:buFontTx/>
              <a:buChar char="-"/>
            </a:pPr>
            <a:r>
              <a:rPr lang="sl-SI" sz="2000" dirty="0" err="1" smtClean="0"/>
              <a:t>Feel</a:t>
            </a:r>
            <a:r>
              <a:rPr lang="sl-SI" sz="2000" dirty="0" smtClean="0"/>
              <a:t> like metal </a:t>
            </a:r>
            <a:r>
              <a:rPr lang="sl-SI" sz="2000" dirty="0" err="1" smtClean="0"/>
              <a:t>plastic</a:t>
            </a:r>
            <a:endParaRPr lang="sl-SI" sz="2000" dirty="0" smtClean="0"/>
          </a:p>
          <a:p>
            <a:pPr marL="457200" indent="-457200">
              <a:buFontTx/>
              <a:buChar char="-"/>
            </a:pPr>
            <a:r>
              <a:rPr lang="sl-SI" sz="2000" dirty="0" err="1" smtClean="0"/>
              <a:t>Innovative</a:t>
            </a:r>
            <a:r>
              <a:rPr lang="sl-SI" sz="2000" dirty="0" smtClean="0"/>
              <a:t> </a:t>
            </a:r>
            <a:r>
              <a:rPr lang="sl-SI" sz="2000" dirty="0" err="1" smtClean="0"/>
              <a:t>displays</a:t>
            </a:r>
            <a:endParaRPr lang="sl-SI" sz="2000" dirty="0" smtClean="0"/>
          </a:p>
          <a:p>
            <a:pPr marL="457200" indent="-457200">
              <a:buFontTx/>
              <a:buChar char="-"/>
            </a:pPr>
            <a:r>
              <a:rPr lang="en-US" sz="2000" dirty="0" smtClean="0"/>
              <a:t>…</a:t>
            </a:r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2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7065" y="817301"/>
            <a:ext cx="6864808" cy="1498581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main </a:t>
            </a:r>
            <a:r>
              <a:rPr lang="en-US" sz="2400" dirty="0" smtClean="0"/>
              <a:t>problem</a:t>
            </a:r>
            <a:r>
              <a:rPr lang="sl-SI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in implementing </a:t>
            </a:r>
            <a:r>
              <a:rPr lang="en-US" sz="2400" dirty="0" err="1" smtClean="0"/>
              <a:t>nano-technolog</a:t>
            </a:r>
            <a:r>
              <a:rPr lang="sl-SI" sz="2400" smtClean="0"/>
              <a:t>y</a:t>
            </a:r>
            <a:r>
              <a:rPr lang="en-US" sz="2400" smtClean="0"/>
              <a:t> </a:t>
            </a:r>
            <a:r>
              <a:rPr lang="en-US" sz="2400" dirty="0"/>
              <a:t>in 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Liability for product during whole lifetime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Workers working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Difficult to recycle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Legislation barriers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1200" b="0" dirty="0" smtClean="0"/>
          </a:p>
          <a:p>
            <a:r>
              <a:rPr lang="en-GB" sz="1200" b="0" dirty="0" smtClean="0"/>
              <a:t>								One sweat pore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9" b="97536" l="2556" r="9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17" y="3639584"/>
            <a:ext cx="4619897" cy="3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ka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alphaModFix amt="75000"/>
          </a:blip>
          <a:stretch>
            <a:fillRect/>
          </a:stretch>
        </p:blipFill>
        <p:spPr>
          <a:xfrm>
            <a:off x="1337732" y="3522943"/>
            <a:ext cx="3515437" cy="17457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8606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gorenje_group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0" y="452520"/>
            <a:ext cx="1740225" cy="273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05" y="3589019"/>
            <a:ext cx="3468464" cy="1029163"/>
          </a:xfrm>
        </p:spPr>
        <p:txBody>
          <a:bodyPr anchor="t" anchorCtr="0">
            <a:noAutofit/>
          </a:bodyPr>
          <a:lstStyle/>
          <a:p>
            <a:r>
              <a:rPr lang="en-GB" sz="3000" dirty="0" smtClean="0"/>
              <a:t>Thank  you  for your attention</a:t>
            </a:r>
            <a:br>
              <a:rPr lang="en-GB" sz="3000" dirty="0" smtClean="0"/>
            </a:br>
            <a:endParaRPr lang="en-GB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One of Leading European</a:t>
            </a:r>
          </a:p>
          <a:p>
            <a:r>
              <a:rPr lang="en-US" sz="2800" dirty="0"/>
              <a:t>Manufacturers of Products for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/>
              <a:pPr/>
              <a:t>2</a:t>
            </a:fld>
            <a:endParaRPr lang="en-US"/>
          </a:p>
        </p:txBody>
      </p:sp>
      <p:sp>
        <p:nvSpPr>
          <p:cNvPr id="34" name="Rectangle 12"/>
          <p:cNvSpPr/>
          <p:nvPr/>
        </p:nvSpPr>
        <p:spPr>
          <a:xfrm>
            <a:off x="6332279" y="3739116"/>
            <a:ext cx="1098698" cy="359208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11"/>
          <p:cNvSpPr txBox="1"/>
          <p:nvPr/>
        </p:nvSpPr>
        <p:spPr>
          <a:xfrm>
            <a:off x="6089501" y="3691860"/>
            <a:ext cx="1572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OWN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PRODUCTION</a:t>
            </a:r>
          </a:p>
          <a:p>
            <a:pPr algn="ctr"/>
            <a:r>
              <a:rPr lang="en-US" sz="1200" b="1" dirty="0" smtClean="0"/>
              <a:t>Slovenia </a:t>
            </a:r>
            <a:endParaRPr lang="en-US" sz="1200" b="1" dirty="0"/>
          </a:p>
          <a:p>
            <a:pPr algn="ctr"/>
            <a:r>
              <a:rPr lang="en-US" sz="1200" b="1" dirty="0" smtClean="0"/>
              <a:t>Serbia</a:t>
            </a:r>
            <a:endParaRPr lang="en-US" sz="1200" b="1" dirty="0"/>
          </a:p>
          <a:p>
            <a:pPr algn="ctr"/>
            <a:r>
              <a:rPr lang="en-US" sz="1200" b="1" dirty="0"/>
              <a:t>Czech Republic</a:t>
            </a:r>
            <a:endParaRPr lang="en-US" sz="1200" dirty="0"/>
          </a:p>
        </p:txBody>
      </p:sp>
      <p:sp>
        <p:nvSpPr>
          <p:cNvPr id="36" name="Rectangle 27"/>
          <p:cNvSpPr/>
          <p:nvPr/>
        </p:nvSpPr>
        <p:spPr>
          <a:xfrm>
            <a:off x="1822673" y="4607679"/>
            <a:ext cx="1270000" cy="359402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28"/>
          <p:cNvSpPr txBox="1"/>
          <p:nvPr/>
        </p:nvSpPr>
        <p:spPr>
          <a:xfrm>
            <a:off x="1676435" y="4554516"/>
            <a:ext cx="157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CONSOLIDATED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REVENUE</a:t>
            </a:r>
          </a:p>
          <a:p>
            <a:pPr algn="ctr"/>
            <a:r>
              <a:rPr lang="en-US" sz="1200" b="1" dirty="0" smtClean="0"/>
              <a:t>EUR 1.2</a:t>
            </a:r>
            <a:r>
              <a:rPr lang="sl-SI" sz="1200" b="1" dirty="0" smtClean="0"/>
              <a:t>57</a:t>
            </a:r>
            <a:r>
              <a:rPr lang="en-US" sz="1200" b="1" dirty="0" smtClean="0"/>
              <a:t> b</a:t>
            </a:r>
            <a:r>
              <a:rPr lang="sl-SI" sz="1200" b="1" dirty="0" err="1" smtClean="0"/>
              <a:t>illio</a:t>
            </a:r>
            <a:r>
              <a:rPr lang="en-US" sz="1200" b="1" dirty="0" smtClean="0"/>
              <a:t>n</a:t>
            </a:r>
            <a:endParaRPr lang="en-US" sz="1200" dirty="0"/>
          </a:p>
        </p:txBody>
      </p:sp>
      <p:sp>
        <p:nvSpPr>
          <p:cNvPr id="38" name="Rectangle 23"/>
          <p:cNvSpPr/>
          <p:nvPr/>
        </p:nvSpPr>
        <p:spPr>
          <a:xfrm>
            <a:off x="1688757" y="3739116"/>
            <a:ext cx="1029729" cy="359208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24"/>
          <p:cNvSpPr txBox="1"/>
          <p:nvPr/>
        </p:nvSpPr>
        <p:spPr>
          <a:xfrm>
            <a:off x="1421158" y="3685953"/>
            <a:ext cx="157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NUMBER OF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EMPLOYEES</a:t>
            </a:r>
          </a:p>
          <a:p>
            <a:pPr algn="ctr"/>
            <a:r>
              <a:rPr lang="sl-SI" sz="1200" b="1" dirty="0" smtClean="0"/>
              <a:t>10,796</a:t>
            </a:r>
            <a:endParaRPr lang="en-US" sz="1200" dirty="0"/>
          </a:p>
        </p:txBody>
      </p:sp>
      <p:sp>
        <p:nvSpPr>
          <p:cNvPr id="40" name="Rectangle 29"/>
          <p:cNvSpPr/>
          <p:nvPr/>
        </p:nvSpPr>
        <p:spPr>
          <a:xfrm>
            <a:off x="5430640" y="5121180"/>
            <a:ext cx="894774" cy="360493"/>
          </a:xfrm>
          <a:prstGeom prst="rect">
            <a:avLst/>
          </a:prstGeom>
          <a:solidFill>
            <a:srgbClr val="CD0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30"/>
          <p:cNvSpPr txBox="1"/>
          <p:nvPr/>
        </p:nvSpPr>
        <p:spPr>
          <a:xfrm>
            <a:off x="4860847" y="5068018"/>
            <a:ext cx="2032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GLOBAL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PRESENCE</a:t>
            </a:r>
          </a:p>
          <a:p>
            <a:pPr algn="ctr"/>
            <a:r>
              <a:rPr lang="en-US" sz="1200" b="1" dirty="0"/>
              <a:t>90 Countries</a:t>
            </a:r>
          </a:p>
          <a:p>
            <a:pPr algn="ctr"/>
            <a:r>
              <a:rPr lang="en-US" sz="1200" b="1" dirty="0"/>
              <a:t>Worldwide</a:t>
            </a:r>
            <a:r>
              <a:rPr lang="en-US" sz="1200" b="1" dirty="0" smtClean="0"/>
              <a:t>,</a:t>
            </a:r>
          </a:p>
          <a:p>
            <a:pPr algn="ctr"/>
            <a:r>
              <a:rPr lang="en-US" sz="1200" dirty="0"/>
              <a:t>mostly in Europe (92%),</a:t>
            </a:r>
          </a:p>
          <a:p>
            <a:pPr algn="ctr"/>
            <a:r>
              <a:rPr lang="en-US" sz="1200" dirty="0"/>
              <a:t>also in USA, Australia,</a:t>
            </a:r>
          </a:p>
          <a:p>
            <a:pPr algn="ctr"/>
            <a:r>
              <a:rPr lang="en-US" sz="1200" dirty="0"/>
              <a:t>Near and Far East</a:t>
            </a:r>
          </a:p>
        </p:txBody>
      </p:sp>
      <p:sp>
        <p:nvSpPr>
          <p:cNvPr id="42" name="Rectangle 25"/>
          <p:cNvSpPr/>
          <p:nvPr/>
        </p:nvSpPr>
        <p:spPr>
          <a:xfrm>
            <a:off x="2168525" y="2374602"/>
            <a:ext cx="1318826" cy="189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26"/>
          <p:cNvSpPr txBox="1"/>
          <p:nvPr/>
        </p:nvSpPr>
        <p:spPr>
          <a:xfrm>
            <a:off x="1869148" y="2327349"/>
            <a:ext cx="1918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CORE BUSINESS</a:t>
            </a:r>
          </a:p>
          <a:p>
            <a:pPr algn="ctr"/>
            <a:r>
              <a:rPr lang="en-US" sz="1200" b="1" dirty="0"/>
              <a:t>Products and</a:t>
            </a:r>
          </a:p>
          <a:p>
            <a:pPr algn="ctr"/>
            <a:r>
              <a:rPr lang="en-US" sz="1200" b="1" dirty="0"/>
              <a:t>services for </a:t>
            </a:r>
            <a:r>
              <a:rPr lang="en-US" sz="1200" b="1" dirty="0" smtClean="0"/>
              <a:t>home</a:t>
            </a:r>
          </a:p>
          <a:p>
            <a:pPr algn="ctr"/>
            <a:r>
              <a:rPr lang="en-US" sz="1200" dirty="0"/>
              <a:t>(MDA, SDA, HVAC,</a:t>
            </a:r>
          </a:p>
          <a:p>
            <a:pPr algn="ctr"/>
            <a:r>
              <a:rPr lang="en-US" sz="1200" dirty="0"/>
              <a:t>kitchen furniture)</a:t>
            </a:r>
          </a:p>
        </p:txBody>
      </p:sp>
      <p:grpSp>
        <p:nvGrpSpPr>
          <p:cNvPr id="44" name="Group 20"/>
          <p:cNvGrpSpPr/>
          <p:nvPr/>
        </p:nvGrpSpPr>
        <p:grpSpPr>
          <a:xfrm>
            <a:off x="3632679" y="3050442"/>
            <a:ext cx="2129740" cy="1864272"/>
            <a:chOff x="3348666" y="2955929"/>
            <a:chExt cx="2639774" cy="2310731"/>
          </a:xfrm>
        </p:grpSpPr>
        <p:sp>
          <p:nvSpPr>
            <p:cNvPr id="45" name="Oval 13"/>
            <p:cNvSpPr/>
            <p:nvPr/>
          </p:nvSpPr>
          <p:spPr>
            <a:xfrm>
              <a:off x="3532372" y="2997308"/>
              <a:ext cx="2232839" cy="2232839"/>
            </a:xfrm>
            <a:prstGeom prst="ellipse">
              <a:avLst/>
            </a:prstGeom>
            <a:solidFill>
              <a:srgbClr val="CD09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14"/>
            <p:cNvSpPr/>
            <p:nvPr/>
          </p:nvSpPr>
          <p:spPr>
            <a:xfrm>
              <a:off x="3886791" y="2955929"/>
              <a:ext cx="446459" cy="446459"/>
            </a:xfrm>
            <a:prstGeom prst="ellipse">
              <a:avLst/>
            </a:prstGeom>
            <a:solidFill>
              <a:srgbClr val="CD09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15"/>
            <p:cNvSpPr/>
            <p:nvPr/>
          </p:nvSpPr>
          <p:spPr>
            <a:xfrm>
              <a:off x="4986131" y="2955929"/>
              <a:ext cx="446459" cy="446459"/>
            </a:xfrm>
            <a:prstGeom prst="ellipse">
              <a:avLst/>
            </a:prstGeom>
            <a:solidFill>
              <a:srgbClr val="CD09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16"/>
            <p:cNvSpPr/>
            <p:nvPr/>
          </p:nvSpPr>
          <p:spPr>
            <a:xfrm>
              <a:off x="5541981" y="3889232"/>
              <a:ext cx="446459" cy="446459"/>
            </a:xfrm>
            <a:prstGeom prst="ellipse">
              <a:avLst/>
            </a:prstGeom>
            <a:solidFill>
              <a:srgbClr val="CD09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7"/>
            <p:cNvSpPr/>
            <p:nvPr/>
          </p:nvSpPr>
          <p:spPr>
            <a:xfrm>
              <a:off x="4986131" y="4820201"/>
              <a:ext cx="446459" cy="446459"/>
            </a:xfrm>
            <a:prstGeom prst="ellipse">
              <a:avLst/>
            </a:prstGeom>
            <a:solidFill>
              <a:srgbClr val="CD09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8"/>
            <p:cNvSpPr/>
            <p:nvPr/>
          </p:nvSpPr>
          <p:spPr>
            <a:xfrm>
              <a:off x="3886791" y="4820201"/>
              <a:ext cx="446459" cy="446459"/>
            </a:xfrm>
            <a:prstGeom prst="ellipse">
              <a:avLst/>
            </a:prstGeom>
            <a:solidFill>
              <a:srgbClr val="CD09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9"/>
            <p:cNvSpPr/>
            <p:nvPr/>
          </p:nvSpPr>
          <p:spPr>
            <a:xfrm>
              <a:off x="3348666" y="3889232"/>
              <a:ext cx="446459" cy="446459"/>
            </a:xfrm>
            <a:prstGeom prst="ellipse">
              <a:avLst/>
            </a:prstGeom>
            <a:solidFill>
              <a:srgbClr val="CD09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21"/>
          <p:cNvSpPr txBox="1"/>
          <p:nvPr/>
        </p:nvSpPr>
        <p:spPr>
          <a:xfrm>
            <a:off x="3890273" y="3677100"/>
            <a:ext cx="15724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FFFF"/>
                </a:solidFill>
              </a:rPr>
              <a:t>Gorenje</a:t>
            </a:r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Group</a:t>
            </a:r>
            <a:endParaRPr lang="en-US" sz="1600" dirty="0"/>
          </a:p>
        </p:txBody>
      </p:sp>
      <p:sp>
        <p:nvSpPr>
          <p:cNvPr id="53" name="Rectangle 8"/>
          <p:cNvSpPr/>
          <p:nvPr/>
        </p:nvSpPr>
        <p:spPr>
          <a:xfrm>
            <a:off x="3640215" y="5254607"/>
            <a:ext cx="709155" cy="189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10"/>
          <p:cNvSpPr txBox="1"/>
          <p:nvPr/>
        </p:nvSpPr>
        <p:spPr>
          <a:xfrm>
            <a:off x="3206658" y="5207354"/>
            <a:ext cx="157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EXPORT</a:t>
            </a:r>
          </a:p>
          <a:p>
            <a:pPr algn="ctr"/>
            <a:r>
              <a:rPr lang="en-US" sz="1200" b="1" dirty="0"/>
              <a:t>95% </a:t>
            </a:r>
          </a:p>
          <a:p>
            <a:pPr algn="ctr"/>
            <a:r>
              <a:rPr lang="en-US" sz="1200" dirty="0"/>
              <a:t>of sales</a:t>
            </a:r>
          </a:p>
        </p:txBody>
      </p:sp>
      <p:sp>
        <p:nvSpPr>
          <p:cNvPr id="55" name="Rectangle 8"/>
          <p:cNvSpPr/>
          <p:nvPr/>
        </p:nvSpPr>
        <p:spPr>
          <a:xfrm>
            <a:off x="5462711" y="2401398"/>
            <a:ext cx="1572571" cy="4306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10"/>
          <p:cNvSpPr txBox="1"/>
          <p:nvPr/>
        </p:nvSpPr>
        <p:spPr>
          <a:xfrm>
            <a:off x="5191411" y="2412860"/>
            <a:ext cx="211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FFFF"/>
                </a:solidFill>
              </a:rPr>
              <a:t>R&amp;D COMPETENCE CENTRES</a:t>
            </a:r>
          </a:p>
          <a:p>
            <a:pPr algn="ctr"/>
            <a:r>
              <a:rPr lang="en-GB" sz="1200" b="1" dirty="0" smtClean="0"/>
              <a:t>Slovenia</a:t>
            </a:r>
          </a:p>
          <a:p>
            <a:pPr algn="ctr"/>
            <a:r>
              <a:rPr lang="en-GB" sz="1200" b="1" dirty="0" smtClean="0"/>
              <a:t>Czech Republic</a:t>
            </a:r>
            <a:endParaRPr lang="en-GB" sz="1200" dirty="0" smtClean="0"/>
          </a:p>
          <a:p>
            <a:pPr algn="ctr"/>
            <a:r>
              <a:rPr lang="en-GB" sz="1200" b="1" dirty="0" smtClean="0"/>
              <a:t>Sweden</a:t>
            </a:r>
          </a:p>
          <a:p>
            <a:pPr algn="ctr"/>
            <a:r>
              <a:rPr lang="en-GB" sz="1200" b="1" dirty="0" smtClean="0"/>
              <a:t>Netherlands</a:t>
            </a:r>
            <a:endParaRPr lang="en-GB" sz="1200" b="1" dirty="0"/>
          </a:p>
        </p:txBody>
      </p:sp>
      <p:sp>
        <p:nvSpPr>
          <p:cNvPr id="57" name="Pravokotnik 56"/>
          <p:cNvSpPr/>
          <p:nvPr/>
        </p:nvSpPr>
        <p:spPr>
          <a:xfrm>
            <a:off x="845115" y="5758630"/>
            <a:ext cx="3102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MDA (major domestic appliances)</a:t>
            </a:r>
          </a:p>
          <a:p>
            <a:r>
              <a:rPr lang="en-US" sz="1000" i="1" dirty="0"/>
              <a:t>SDA (small domestic appliances)</a:t>
            </a:r>
          </a:p>
          <a:p>
            <a:r>
              <a:rPr lang="en-US" sz="1000" i="1" dirty="0"/>
              <a:t>HVAC (heating, ventilation, air conditioning)</a:t>
            </a:r>
          </a:p>
        </p:txBody>
      </p:sp>
    </p:spTree>
    <p:extLst>
      <p:ext uri="{BB962C8B-B14F-4D97-AF65-F5344CB8AC3E}">
        <p14:creationId xmlns:p14="http://schemas.microsoft.com/office/powerpoint/2010/main" val="3756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501" y="1550051"/>
            <a:ext cx="5857012" cy="46538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87987" y="809107"/>
            <a:ext cx="6864808" cy="10587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Most Important Markets: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Germany, Russia and the Netherlands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/>
              <a:pPr/>
              <a:t>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01013" y="1939834"/>
            <a:ext cx="7000525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rgbClr val="D70015"/>
                </a:solidFill>
              </a:rPr>
              <a:t>GERMANY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rgbClr val="D70015"/>
                </a:solidFill>
              </a:rPr>
              <a:t>RUSSIA 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rgbClr val="D70015"/>
                </a:solidFill>
              </a:rPr>
              <a:t>THE NETHERLANDS</a:t>
            </a:r>
          </a:p>
          <a:p>
            <a:pPr>
              <a:lnSpc>
                <a:spcPct val="80000"/>
              </a:lnSpc>
            </a:pPr>
            <a:endParaRPr lang="en-US" sz="1100" dirty="0" smtClean="0">
              <a:solidFill>
                <a:srgbClr val="D70015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chemeClr val="accent2"/>
                </a:solidFill>
              </a:rPr>
              <a:t>SERBIA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chemeClr val="accent2"/>
                </a:solidFill>
              </a:rPr>
              <a:t>SLOVENIA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chemeClr val="accent2"/>
                </a:solidFill>
              </a:rPr>
              <a:t>CZECH REPUBLIC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chemeClr val="accent2"/>
                </a:solidFill>
              </a:rPr>
              <a:t>CROATIA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chemeClr val="accent2"/>
                </a:solidFill>
              </a:rPr>
              <a:t>DENMARK</a:t>
            </a:r>
            <a:endParaRPr lang="en-US" sz="15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en-US" sz="1050" dirty="0" smtClean="0">
              <a:solidFill>
                <a:srgbClr val="D70015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000" b="1" dirty="0" smtClean="0"/>
              <a:t>AUSTRALIJA</a:t>
            </a:r>
          </a:p>
          <a:p>
            <a:pPr>
              <a:lnSpc>
                <a:spcPct val="80000"/>
              </a:lnSpc>
            </a:pPr>
            <a:r>
              <a:rPr lang="en-US" sz="1000" b="1" dirty="0" smtClean="0"/>
              <a:t>USA</a:t>
            </a:r>
          </a:p>
          <a:p>
            <a:pPr>
              <a:lnSpc>
                <a:spcPct val="80000"/>
              </a:lnSpc>
            </a:pPr>
            <a:endParaRPr lang="en-US" sz="1000" b="1" dirty="0" smtClean="0">
              <a:solidFill>
                <a:srgbClr val="A3A3A3"/>
              </a:solidFill>
            </a:endParaRPr>
          </a:p>
          <a:p>
            <a:r>
              <a:rPr lang="en-US" sz="1000" b="1" dirty="0" smtClean="0">
                <a:solidFill>
                  <a:srgbClr val="A3A3A3"/>
                </a:solidFill>
              </a:rPr>
              <a:t>UKRAINE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BIH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AUSTRIA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POLAND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BELGIUM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HUNGARY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FINLAND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NORWAY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RUMANIA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SLOVAKIA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SWEDEN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BULGARIA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GREAT BRITAIN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FRANCE</a:t>
            </a:r>
          </a:p>
          <a:p>
            <a:r>
              <a:rPr lang="en-US" sz="1000" b="1" dirty="0" smtClean="0">
                <a:solidFill>
                  <a:srgbClr val="A3A3A3"/>
                </a:solidFill>
              </a:rPr>
              <a:t>MONTENEGRO</a:t>
            </a:r>
          </a:p>
        </p:txBody>
      </p:sp>
    </p:spTree>
    <p:extLst>
      <p:ext uri="{BB962C8B-B14F-4D97-AF65-F5344CB8AC3E}">
        <p14:creationId xmlns:p14="http://schemas.microsoft.com/office/powerpoint/2010/main" val="42200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30" y="1802423"/>
            <a:ext cx="6167974" cy="3269026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858198" y="5560104"/>
            <a:ext cx="6606912" cy="528900"/>
            <a:chOff x="1139898" y="5381167"/>
            <a:chExt cx="7445188" cy="528900"/>
          </a:xfrm>
        </p:grpSpPr>
        <p:sp>
          <p:nvSpPr>
            <p:cNvPr id="14" name="Pravokotnik 13"/>
            <p:cNvSpPr/>
            <p:nvPr/>
          </p:nvSpPr>
          <p:spPr>
            <a:xfrm>
              <a:off x="1139898" y="5381167"/>
              <a:ext cx="744518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prstClr val="black"/>
                  </a:solidFill>
                </a:rPr>
                <a:t>Implementing a multi-brand strategy with attention on the upper-mid and premium price segment.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5" name="Raven konektor 14"/>
            <p:cNvCxnSpPr/>
            <p:nvPr/>
          </p:nvCxnSpPr>
          <p:spPr>
            <a:xfrm>
              <a:off x="1139898" y="5910067"/>
              <a:ext cx="744518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značba mesta besedila 2"/>
          <p:cNvSpPr txBox="1">
            <a:spLocks/>
          </p:cNvSpPr>
          <p:nvPr/>
        </p:nvSpPr>
        <p:spPr>
          <a:xfrm>
            <a:off x="1068630" y="818733"/>
            <a:ext cx="7433532" cy="5224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GB" dirty="0" smtClean="0"/>
              <a:t>Gorenje Group Brand Portfolio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5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59" y="1779667"/>
            <a:ext cx="5507583" cy="416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značba mesta besedila 2"/>
          <p:cNvSpPr txBox="1">
            <a:spLocks/>
          </p:cNvSpPr>
          <p:nvPr/>
        </p:nvSpPr>
        <p:spPr>
          <a:xfrm>
            <a:off x="1068630" y="794815"/>
            <a:ext cx="6461174" cy="5224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GB" dirty="0" smtClean="0"/>
              <a:t>Vision, Mission, Corporate 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6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5535" y="817301"/>
            <a:ext cx="7586338" cy="1058777"/>
          </a:xfrm>
        </p:spPr>
        <p:txBody>
          <a:bodyPr/>
          <a:lstStyle/>
          <a:p>
            <a:r>
              <a:rPr lang="en-US" dirty="0" smtClean="0"/>
              <a:t>Material which are used now</a:t>
            </a:r>
            <a:r>
              <a:rPr lang="sl-SI" dirty="0" smtClean="0"/>
              <a:t>a</a:t>
            </a:r>
            <a:r>
              <a:rPr lang="en-US" dirty="0" smtClean="0"/>
              <a:t>days in regular Gorenje production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5535" y="2315882"/>
            <a:ext cx="6864710" cy="4035004"/>
          </a:xfrm>
        </p:spPr>
        <p:txBody>
          <a:bodyPr/>
          <a:lstStyle/>
          <a:p>
            <a:r>
              <a:rPr lang="en-US" sz="2000" dirty="0" smtClean="0"/>
              <a:t>- Different </a:t>
            </a:r>
            <a:r>
              <a:rPr lang="en-US" sz="2000" dirty="0"/>
              <a:t>quality of steel </a:t>
            </a:r>
            <a:r>
              <a:rPr lang="en-US" sz="2000" dirty="0" smtClean="0"/>
              <a:t>(</a:t>
            </a:r>
            <a:r>
              <a:rPr lang="en-US" sz="2000" dirty="0"/>
              <a:t>decarburized steel, low </a:t>
            </a:r>
            <a:r>
              <a:rPr lang="en-US" sz="2000" dirty="0" smtClean="0"/>
              <a:t>  alloyed different quality of stainless </a:t>
            </a:r>
            <a:r>
              <a:rPr lang="en-US" sz="2000" dirty="0"/>
              <a:t>steel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- Enamels (white, black, gray…)</a:t>
            </a:r>
          </a:p>
          <a:p>
            <a:r>
              <a:rPr lang="en-US" sz="2000" dirty="0" smtClean="0"/>
              <a:t>- Glass</a:t>
            </a:r>
          </a:p>
          <a:p>
            <a:r>
              <a:rPr lang="en-US" sz="2000" dirty="0" smtClean="0"/>
              <a:t>- Plastic </a:t>
            </a:r>
          </a:p>
          <a:p>
            <a:r>
              <a:rPr lang="en-US" sz="2000" dirty="0" smtClean="0"/>
              <a:t>- Rubber</a:t>
            </a:r>
          </a:p>
          <a:p>
            <a:r>
              <a:rPr lang="en-US" sz="2000" dirty="0" smtClean="0"/>
              <a:t>- Wire</a:t>
            </a:r>
          </a:p>
          <a:p>
            <a:r>
              <a:rPr lang="en-US" sz="2000" dirty="0" smtClean="0"/>
              <a:t>- Different </a:t>
            </a:r>
            <a:r>
              <a:rPr lang="sl-SI" sz="2000" dirty="0" err="1" smtClean="0"/>
              <a:t>surface</a:t>
            </a:r>
            <a:r>
              <a:rPr lang="sl-SI" sz="2000" dirty="0" smtClean="0"/>
              <a:t> </a:t>
            </a:r>
            <a:r>
              <a:rPr lang="sl-SI" sz="2000" dirty="0" err="1" smtClean="0"/>
              <a:t>protecting</a:t>
            </a:r>
            <a:r>
              <a:rPr lang="sl-SI" sz="2000" dirty="0" smtClean="0"/>
              <a:t> </a:t>
            </a:r>
            <a:r>
              <a:rPr lang="en-US" sz="2000" dirty="0" smtClean="0"/>
              <a:t>coating</a:t>
            </a:r>
            <a:r>
              <a:rPr lang="sl-SI" sz="2000" dirty="0" smtClean="0"/>
              <a:t>s</a:t>
            </a:r>
            <a:endParaRPr lang="en-US" sz="2000" dirty="0" smtClean="0"/>
          </a:p>
          <a:p>
            <a:pPr marL="457200" indent="-457200">
              <a:buFontTx/>
              <a:buChar char="-"/>
            </a:pPr>
            <a:endParaRPr lang="en-US" sz="2000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90000" l="6563" r="90000">
                        <a14:foregroundMark x1="30000" y1="31875" x2="30000" y2="31875"/>
                        <a14:foregroundMark x1="33750" y1="27292" x2="37031" y2="24583"/>
                        <a14:foregroundMark x1="49688" y1="15833" x2="14688" y2="43542"/>
                        <a14:foregroundMark x1="14375" y1="43958" x2="15000" y2="70625"/>
                        <a14:foregroundMark x1="15156" y1="70625" x2="26563" y2="77917"/>
                        <a14:foregroundMark x1="63438" y1="82917" x2="86094" y2="64792"/>
                        <a14:foregroundMark x1="85469" y1="63958" x2="80781" y2="27917"/>
                        <a14:foregroundMark x1="80938" y1="27917" x2="61094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56" y="3018735"/>
            <a:ext cx="5626903" cy="422017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5535" y="817301"/>
            <a:ext cx="7315059" cy="1058777"/>
          </a:xfrm>
        </p:spPr>
        <p:txBody>
          <a:bodyPr/>
          <a:lstStyle/>
          <a:p>
            <a:r>
              <a:rPr lang="sl-SI" dirty="0"/>
              <a:t>The main </a:t>
            </a:r>
            <a:r>
              <a:rPr lang="sl-SI" dirty="0" smtClean="0"/>
              <a:t>shortcomings</a:t>
            </a:r>
            <a:r>
              <a:rPr lang="en-US" dirty="0" smtClean="0"/>
              <a:t> of regular material</a:t>
            </a:r>
            <a:r>
              <a:rPr lang="sl-SI" dirty="0" smtClean="0"/>
              <a:t>s</a:t>
            </a:r>
            <a:r>
              <a:rPr lang="en-US" dirty="0" smtClean="0"/>
              <a:t> are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5535" y="1976846"/>
            <a:ext cx="7586338" cy="4201704"/>
          </a:xfrm>
        </p:spPr>
        <p:txBody>
          <a:bodyPr>
            <a:normAutofit fontScale="85000" lnSpcReduction="20000"/>
          </a:bodyPr>
          <a:lstStyle/>
          <a:p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Corrosion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Appearance of bacteria if </a:t>
            </a:r>
          </a:p>
          <a:p>
            <a:r>
              <a:rPr lang="en-US" sz="2100" dirty="0" smtClean="0"/>
              <a:t>     costumer don’t clean it regularly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Hard to clean oil from enamels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Glass can have fog appearance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Scratch</a:t>
            </a:r>
            <a:r>
              <a:rPr lang="sl-SI" sz="2100" dirty="0" smtClean="0"/>
              <a:t>e</a:t>
            </a:r>
            <a:r>
              <a:rPr lang="en-US" sz="2100" dirty="0" smtClean="0"/>
              <a:t>s on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Lose off color shine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Energy losses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45325" y="817301"/>
            <a:ext cx="7046547" cy="653945"/>
          </a:xfrm>
        </p:spPr>
        <p:txBody>
          <a:bodyPr/>
          <a:lstStyle/>
          <a:p>
            <a:r>
              <a:rPr lang="en-US" dirty="0" smtClean="0"/>
              <a:t>WHAT ARE NANOMATERIAL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9" y="1471246"/>
            <a:ext cx="7424548" cy="45302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5535" y="817301"/>
            <a:ext cx="7586338" cy="1058777"/>
          </a:xfrm>
        </p:spPr>
        <p:txBody>
          <a:bodyPr/>
          <a:lstStyle/>
          <a:p>
            <a:r>
              <a:rPr lang="en-US" dirty="0" smtClean="0"/>
              <a:t>Which material are used for nanomaterial now days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5535" y="2315882"/>
            <a:ext cx="7586338" cy="3862668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• Carbon black</a:t>
            </a:r>
          </a:p>
          <a:p>
            <a:r>
              <a:rPr lang="sl-SI" dirty="0"/>
              <a:t>• Silica fumes</a:t>
            </a:r>
          </a:p>
          <a:p>
            <a:r>
              <a:rPr lang="sl-SI" dirty="0"/>
              <a:t>• Clay</a:t>
            </a:r>
          </a:p>
          <a:p>
            <a:r>
              <a:rPr lang="sl-SI" dirty="0"/>
              <a:t>• Metal/alloys</a:t>
            </a:r>
          </a:p>
          <a:p>
            <a:r>
              <a:rPr lang="sl-SI" dirty="0"/>
              <a:t>• Ceramics</a:t>
            </a:r>
          </a:p>
          <a:p>
            <a:r>
              <a:rPr lang="sl-SI" dirty="0"/>
              <a:t>Used in tires and other rubber products, fillers, </a:t>
            </a:r>
          </a:p>
          <a:p>
            <a:r>
              <a:rPr lang="sl-SI" dirty="0"/>
              <a:t>pigments, synthetic bone, polishing slurries, </a:t>
            </a:r>
          </a:p>
          <a:p>
            <a:r>
              <a:rPr lang="sl-SI" dirty="0"/>
              <a:t>pharma additives, sun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30627-6C5E-C746-96D6-66E3951FDD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f73aa1cf-5ab2-4380-b440-a2cf50ebba66">SNMF46S7M547-390-72</_dlc_DocId>
    <_dlc_DocIdUrl xmlns="f73aa1cf-5ab2-4380-b440-a2cf50ebba66">
      <Url>http://portal.gorenje.si/gorenjegroup/CorporateIdentity/_layouts/DocIdRedir.aspx?ID=SNMF46S7M547-390-72</Url>
      <Description>SNMF46S7M547-390-72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B25BE438B5C49B1D9A944F22CFE10" ma:contentTypeVersion="1" ma:contentTypeDescription="Create a new document." ma:contentTypeScope="" ma:versionID="785a96b88821be5f9a83087c0a62d85c">
  <xsd:schema xmlns:xsd="http://www.w3.org/2001/XMLSchema" xmlns:xs="http://www.w3.org/2001/XMLSchema" xmlns:p="http://schemas.microsoft.com/office/2006/metadata/properties" xmlns:ns1="http://schemas.microsoft.com/sharepoint/v3" xmlns:ns2="f73aa1cf-5ab2-4380-b440-a2cf50ebba66" targetNamespace="http://schemas.microsoft.com/office/2006/metadata/properties" ma:root="true" ma:fieldsID="6a9aaed7b0afea19a88c867a150037f8" ns1:_="" ns2:_="">
    <xsd:import namespace="http://schemas.microsoft.com/sharepoint/v3"/>
    <xsd:import namespace="f73aa1cf-5ab2-4380-b440-a2cf50ebba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aa1cf-5ab2-4380-b440-a2cf50ebba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Obdrži ID" ma:description="Obdrži ID pri dodajanju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23A18-2038-497E-BE77-A740870A7EA0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f73aa1cf-5ab2-4380-b440-a2cf50ebba66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1E20C1-9513-45DF-9947-E20B5449E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3aa1cf-5ab2-4380-b440-a2cf50ebba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BD85E8-8645-487A-BF0E-85092B33460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6B722A0-2328-4690-8873-B2AF413B19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Diaprojekcija na zaslonu (4:3)</PresentationFormat>
  <Paragraphs>154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13</vt:i4>
      </vt:variant>
    </vt:vector>
  </HeadingPairs>
  <TitlesOfParts>
    <vt:vector size="20" baseType="lpstr">
      <vt:lpstr>HelveticaNeue-Bold</vt:lpstr>
      <vt:lpstr>Arial</vt:lpstr>
      <vt:lpstr>Calibri</vt:lpstr>
      <vt:lpstr>Trebuchet MS</vt:lpstr>
      <vt:lpstr>Wingdings 3</vt:lpstr>
      <vt:lpstr>Custom Design</vt:lpstr>
      <vt:lpstr>Facet</vt:lpstr>
      <vt:lpstr>Nano materials and industrial production of Gorenje large domestic appliances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Thank  you  for your attention </vt:lpstr>
    </vt:vector>
  </TitlesOfParts>
  <Company>Marinsek&amp;Marinsek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Slemensek</dc:creator>
  <cp:lastModifiedBy>Mihelič Aleš</cp:lastModifiedBy>
  <cp:revision>351</cp:revision>
  <cp:lastPrinted>2017-03-28T13:39:39Z</cp:lastPrinted>
  <dcterms:created xsi:type="dcterms:W3CDTF">2014-04-06T16:28:58Z</dcterms:created>
  <dcterms:modified xsi:type="dcterms:W3CDTF">2017-03-28T13:39:51Z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0x01010078AB25BE438B5C49B1D9A944F22CFE10</vt:lpwstr>
  </property>
  <property fmtid="{D5CDD505-2E9C-101B-9397-08002B2CF9AE}" pid="3" name="_dlc_DocIdItemGuid">
    <vt:lpwstr>8f3ae0bf-2765-482c-bfa0-d37a712c6d0a</vt:lpwstr>
  </property>
</Properties>
</file>