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37"/>
  </p:notesMasterIdLst>
  <p:handoutMasterIdLst>
    <p:handoutMasterId r:id="rId38"/>
  </p:handoutMasterIdLst>
  <p:sldIdLst>
    <p:sldId id="641" r:id="rId2"/>
    <p:sldId id="723" r:id="rId3"/>
    <p:sldId id="699" r:id="rId4"/>
    <p:sldId id="765" r:id="rId5"/>
    <p:sldId id="712" r:id="rId6"/>
    <p:sldId id="664" r:id="rId7"/>
    <p:sldId id="668" r:id="rId8"/>
    <p:sldId id="738" r:id="rId9"/>
    <p:sldId id="739" r:id="rId10"/>
    <p:sldId id="740" r:id="rId11"/>
    <p:sldId id="741" r:id="rId12"/>
    <p:sldId id="764" r:id="rId13"/>
    <p:sldId id="742" r:id="rId14"/>
    <p:sldId id="743" r:id="rId15"/>
    <p:sldId id="744" r:id="rId16"/>
    <p:sldId id="745" r:id="rId17"/>
    <p:sldId id="746" r:id="rId18"/>
    <p:sldId id="733" r:id="rId19"/>
    <p:sldId id="763" r:id="rId20"/>
    <p:sldId id="726" r:id="rId21"/>
    <p:sldId id="715" r:id="rId22"/>
    <p:sldId id="730" r:id="rId23"/>
    <p:sldId id="756" r:id="rId24"/>
    <p:sldId id="757" r:id="rId25"/>
    <p:sldId id="758" r:id="rId26"/>
    <p:sldId id="759" r:id="rId27"/>
    <p:sldId id="760" r:id="rId28"/>
    <p:sldId id="761" r:id="rId29"/>
    <p:sldId id="762" r:id="rId30"/>
    <p:sldId id="747" r:id="rId31"/>
    <p:sldId id="748" r:id="rId32"/>
    <p:sldId id="749" r:id="rId33"/>
    <p:sldId id="752" r:id="rId34"/>
    <p:sldId id="754" r:id="rId35"/>
    <p:sldId id="706" r:id="rId36"/>
  </p:sldIdLst>
  <p:sldSz cx="9144000" cy="5143500" type="screen16x9"/>
  <p:notesSz cx="9928225" cy="66690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9216" autoAdjust="0"/>
    <p:restoredTop sz="50000" autoAdjust="0"/>
  </p:normalViewPr>
  <p:slideViewPr>
    <p:cSldViewPr>
      <p:cViewPr>
        <p:scale>
          <a:sx n="100" d="100"/>
          <a:sy n="100" d="100"/>
        </p:scale>
        <p:origin x="216" y="616"/>
      </p:cViewPr>
      <p:guideLst>
        <p:guide orient="horz" pos="1620"/>
        <p:guide pos="2880"/>
      </p:guideLst>
    </p:cSldViewPr>
  </p:slideViewPr>
  <p:outlineViewPr>
    <p:cViewPr>
      <p:scale>
        <a:sx n="33" d="100"/>
        <a:sy n="33" d="100"/>
      </p:scale>
      <p:origin x="0" y="1444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9BECB9-CFF6-BC45-9615-55F622FA13AB}" type="doc">
      <dgm:prSet loTypeId="urn:microsoft.com/office/officeart/2005/8/layout/funnel1" loCatId="" qsTypeId="urn:microsoft.com/office/officeart/2005/8/quickstyle/simple4" qsCatId="simple" csTypeId="urn:microsoft.com/office/officeart/2005/8/colors/accent1_2" csCatId="accent1" phldr="1"/>
      <dgm:spPr/>
      <dgm:t>
        <a:bodyPr/>
        <a:lstStyle/>
        <a:p>
          <a:endParaRPr lang="en-GB"/>
        </a:p>
      </dgm:t>
    </dgm:pt>
    <dgm:pt modelId="{28A5B767-A8ED-6840-8BDB-56560C0C16ED}">
      <dgm:prSet phldrT="[Text]"/>
      <dgm:spPr/>
      <dgm:t>
        <a:bodyPr/>
        <a:lstStyle/>
        <a:p>
          <a:r>
            <a:rPr lang="en-GB" dirty="0" smtClean="0"/>
            <a:t>SOC</a:t>
          </a:r>
          <a:endParaRPr lang="en-GB" dirty="0"/>
        </a:p>
      </dgm:t>
    </dgm:pt>
    <dgm:pt modelId="{33C8D4DB-3CFC-854B-8155-ED25E37B8043}" type="parTrans" cxnId="{062ACEA3-59D4-B64C-B53D-AECF9BC7A14A}">
      <dgm:prSet/>
      <dgm:spPr/>
      <dgm:t>
        <a:bodyPr/>
        <a:lstStyle/>
        <a:p>
          <a:endParaRPr lang="en-GB"/>
        </a:p>
      </dgm:t>
    </dgm:pt>
    <dgm:pt modelId="{EA7E1476-17D3-1A43-8935-034998C5ED8D}" type="sibTrans" cxnId="{062ACEA3-59D4-B64C-B53D-AECF9BC7A14A}">
      <dgm:prSet/>
      <dgm:spPr/>
      <dgm:t>
        <a:bodyPr/>
        <a:lstStyle/>
        <a:p>
          <a:endParaRPr lang="en-GB"/>
        </a:p>
      </dgm:t>
    </dgm:pt>
    <dgm:pt modelId="{4649E778-6845-B54D-973A-1C732BC197D5}">
      <dgm:prSet phldrT="[Text]"/>
      <dgm:spPr/>
      <dgm:t>
        <a:bodyPr/>
        <a:lstStyle/>
        <a:p>
          <a:r>
            <a:rPr lang="en-GB" dirty="0" smtClean="0"/>
            <a:t>ECO</a:t>
          </a:r>
          <a:endParaRPr lang="en-GB" dirty="0"/>
        </a:p>
      </dgm:t>
    </dgm:pt>
    <dgm:pt modelId="{7CCD7A04-8832-164D-A4AB-3DF3FB2C3885}" type="parTrans" cxnId="{1DC94944-3EBC-734A-BF7D-622F1EBCD1F8}">
      <dgm:prSet/>
      <dgm:spPr/>
      <dgm:t>
        <a:bodyPr/>
        <a:lstStyle/>
        <a:p>
          <a:endParaRPr lang="en-GB"/>
        </a:p>
      </dgm:t>
    </dgm:pt>
    <dgm:pt modelId="{FBCAAD95-81C1-B940-81D2-170BFDFCF2A9}" type="sibTrans" cxnId="{1DC94944-3EBC-734A-BF7D-622F1EBCD1F8}">
      <dgm:prSet/>
      <dgm:spPr/>
      <dgm:t>
        <a:bodyPr/>
        <a:lstStyle/>
        <a:p>
          <a:endParaRPr lang="en-GB"/>
        </a:p>
      </dgm:t>
    </dgm:pt>
    <dgm:pt modelId="{FB4FE0B7-1AF1-BE4C-94E3-534DAC5B16EE}">
      <dgm:prSet phldrT="[Text]"/>
      <dgm:spPr/>
      <dgm:t>
        <a:bodyPr/>
        <a:lstStyle/>
        <a:p>
          <a:r>
            <a:rPr lang="en-GB" dirty="0" smtClean="0"/>
            <a:t>ENV</a:t>
          </a:r>
          <a:endParaRPr lang="en-GB" dirty="0"/>
        </a:p>
      </dgm:t>
    </dgm:pt>
    <dgm:pt modelId="{7FA688E4-062F-9343-A025-3ED865551AA0}" type="parTrans" cxnId="{CC0D5BA9-2C9F-724C-8CA9-B7326D98AA3C}">
      <dgm:prSet/>
      <dgm:spPr/>
      <dgm:t>
        <a:bodyPr/>
        <a:lstStyle/>
        <a:p>
          <a:endParaRPr lang="en-GB"/>
        </a:p>
      </dgm:t>
    </dgm:pt>
    <dgm:pt modelId="{011A190B-A4E6-CE4A-AE10-721E1E2391EC}" type="sibTrans" cxnId="{CC0D5BA9-2C9F-724C-8CA9-B7326D98AA3C}">
      <dgm:prSet/>
      <dgm:spPr/>
      <dgm:t>
        <a:bodyPr/>
        <a:lstStyle/>
        <a:p>
          <a:endParaRPr lang="en-GB"/>
        </a:p>
      </dgm:t>
    </dgm:pt>
    <dgm:pt modelId="{665F0622-DA35-B742-BDFE-2E2C95C10F9F}">
      <dgm:prSet phldrT="[Text]" custT="1"/>
      <dgm:spPr/>
      <dgm:t>
        <a:bodyPr/>
        <a:lstStyle/>
        <a:p>
          <a:r>
            <a:rPr lang="en-GB" sz="1600" b="1" dirty="0" smtClean="0">
              <a:solidFill>
                <a:schemeClr val="accent1">
                  <a:lumMod val="50000"/>
                </a:schemeClr>
              </a:solidFill>
            </a:rPr>
            <a:t>SCP</a:t>
          </a:r>
          <a:endParaRPr lang="en-GB" sz="1600" b="1" dirty="0">
            <a:solidFill>
              <a:schemeClr val="accent1">
                <a:lumMod val="50000"/>
              </a:schemeClr>
            </a:solidFill>
          </a:endParaRPr>
        </a:p>
      </dgm:t>
    </dgm:pt>
    <dgm:pt modelId="{6377C873-AF7A-204E-AB2D-D241E6073973}" type="parTrans" cxnId="{6C8674FE-C11A-1845-BEC2-7DF79CAAEA51}">
      <dgm:prSet/>
      <dgm:spPr/>
      <dgm:t>
        <a:bodyPr/>
        <a:lstStyle/>
        <a:p>
          <a:endParaRPr lang="en-GB"/>
        </a:p>
      </dgm:t>
    </dgm:pt>
    <dgm:pt modelId="{42F2CEFE-A5C0-E44A-9744-97067435B8A1}" type="sibTrans" cxnId="{6C8674FE-C11A-1845-BEC2-7DF79CAAEA51}">
      <dgm:prSet/>
      <dgm:spPr/>
      <dgm:t>
        <a:bodyPr/>
        <a:lstStyle/>
        <a:p>
          <a:endParaRPr lang="en-GB"/>
        </a:p>
      </dgm:t>
    </dgm:pt>
    <dgm:pt modelId="{582C70FB-02A0-0A4D-950F-57520E3FC5BD}" type="pres">
      <dgm:prSet presAssocID="{0A9BECB9-CFF6-BC45-9615-55F622FA13AB}" presName="Name0" presStyleCnt="0">
        <dgm:presLayoutVars>
          <dgm:chMax val="4"/>
          <dgm:resizeHandles val="exact"/>
        </dgm:presLayoutVars>
      </dgm:prSet>
      <dgm:spPr/>
      <dgm:t>
        <a:bodyPr/>
        <a:lstStyle/>
        <a:p>
          <a:endParaRPr lang="en-GB"/>
        </a:p>
      </dgm:t>
    </dgm:pt>
    <dgm:pt modelId="{644A106A-A4E3-8C45-84D6-91388250667A}" type="pres">
      <dgm:prSet presAssocID="{0A9BECB9-CFF6-BC45-9615-55F622FA13AB}" presName="ellipse" presStyleLbl="trBgShp" presStyleIdx="0" presStyleCnt="1"/>
      <dgm:spPr/>
    </dgm:pt>
    <dgm:pt modelId="{7B742248-575D-BD42-9E27-D2D9F420B7B2}" type="pres">
      <dgm:prSet presAssocID="{0A9BECB9-CFF6-BC45-9615-55F622FA13AB}" presName="arrow1" presStyleLbl="fgShp" presStyleIdx="0" presStyleCnt="1"/>
      <dgm:spPr/>
    </dgm:pt>
    <dgm:pt modelId="{E9AC3C88-27EE-7148-B403-087FDF114E06}" type="pres">
      <dgm:prSet presAssocID="{0A9BECB9-CFF6-BC45-9615-55F622FA13AB}" presName="rectangle" presStyleLbl="revTx" presStyleIdx="0" presStyleCnt="1">
        <dgm:presLayoutVars>
          <dgm:bulletEnabled val="1"/>
        </dgm:presLayoutVars>
      </dgm:prSet>
      <dgm:spPr/>
      <dgm:t>
        <a:bodyPr/>
        <a:lstStyle/>
        <a:p>
          <a:endParaRPr lang="en-GB"/>
        </a:p>
      </dgm:t>
    </dgm:pt>
    <dgm:pt modelId="{CB1D0DA4-095A-584A-8807-83A04E8BE480}" type="pres">
      <dgm:prSet presAssocID="{4649E778-6845-B54D-973A-1C732BC197D5}" presName="item1" presStyleLbl="node1" presStyleIdx="0" presStyleCnt="3" custLinFactNeighborY="8942">
        <dgm:presLayoutVars>
          <dgm:bulletEnabled val="1"/>
        </dgm:presLayoutVars>
      </dgm:prSet>
      <dgm:spPr/>
      <dgm:t>
        <a:bodyPr/>
        <a:lstStyle/>
        <a:p>
          <a:endParaRPr lang="en-GB"/>
        </a:p>
      </dgm:t>
    </dgm:pt>
    <dgm:pt modelId="{A5BADAF3-87A3-5D49-BD82-C62FC83C202B}" type="pres">
      <dgm:prSet presAssocID="{FB4FE0B7-1AF1-BE4C-94E3-534DAC5B16EE}" presName="item2" presStyleLbl="node1" presStyleIdx="1" presStyleCnt="3">
        <dgm:presLayoutVars>
          <dgm:bulletEnabled val="1"/>
        </dgm:presLayoutVars>
      </dgm:prSet>
      <dgm:spPr/>
      <dgm:t>
        <a:bodyPr/>
        <a:lstStyle/>
        <a:p>
          <a:endParaRPr lang="en-GB"/>
        </a:p>
      </dgm:t>
    </dgm:pt>
    <dgm:pt modelId="{66D7DC7D-DEC3-1C46-BEB4-BDAC0934D61A}" type="pres">
      <dgm:prSet presAssocID="{665F0622-DA35-B742-BDFE-2E2C95C10F9F}" presName="item3" presStyleLbl="node1" presStyleIdx="2" presStyleCnt="3">
        <dgm:presLayoutVars>
          <dgm:bulletEnabled val="1"/>
        </dgm:presLayoutVars>
      </dgm:prSet>
      <dgm:spPr/>
      <dgm:t>
        <a:bodyPr/>
        <a:lstStyle/>
        <a:p>
          <a:endParaRPr lang="en-GB"/>
        </a:p>
      </dgm:t>
    </dgm:pt>
    <dgm:pt modelId="{D6F83FAC-2C8C-834C-A90C-FE1B18F2255F}" type="pres">
      <dgm:prSet presAssocID="{0A9BECB9-CFF6-BC45-9615-55F622FA13AB}" presName="funnel" presStyleLbl="trAlignAcc1" presStyleIdx="0" presStyleCnt="1" custLinFactNeighborX="1351"/>
      <dgm:spPr/>
    </dgm:pt>
  </dgm:ptLst>
  <dgm:cxnLst>
    <dgm:cxn modelId="{4B4EA362-3906-794B-BD1C-55D1F743A7AB}" type="presOf" srcId="{0A9BECB9-CFF6-BC45-9615-55F622FA13AB}" destId="{582C70FB-02A0-0A4D-950F-57520E3FC5BD}" srcOrd="0" destOrd="0" presId="urn:microsoft.com/office/officeart/2005/8/layout/funnel1"/>
    <dgm:cxn modelId="{062ACEA3-59D4-B64C-B53D-AECF9BC7A14A}" srcId="{0A9BECB9-CFF6-BC45-9615-55F622FA13AB}" destId="{28A5B767-A8ED-6840-8BDB-56560C0C16ED}" srcOrd="0" destOrd="0" parTransId="{33C8D4DB-3CFC-854B-8155-ED25E37B8043}" sibTransId="{EA7E1476-17D3-1A43-8935-034998C5ED8D}"/>
    <dgm:cxn modelId="{3C424FD0-7936-A44F-8AD7-5AA70BC4C922}" type="presOf" srcId="{665F0622-DA35-B742-BDFE-2E2C95C10F9F}" destId="{E9AC3C88-27EE-7148-B403-087FDF114E06}" srcOrd="0" destOrd="0" presId="urn:microsoft.com/office/officeart/2005/8/layout/funnel1"/>
    <dgm:cxn modelId="{D73C92C1-B49D-0B42-90BF-B754492BC886}" type="presOf" srcId="{FB4FE0B7-1AF1-BE4C-94E3-534DAC5B16EE}" destId="{CB1D0DA4-095A-584A-8807-83A04E8BE480}" srcOrd="0" destOrd="0" presId="urn:microsoft.com/office/officeart/2005/8/layout/funnel1"/>
    <dgm:cxn modelId="{1DC94944-3EBC-734A-BF7D-622F1EBCD1F8}" srcId="{0A9BECB9-CFF6-BC45-9615-55F622FA13AB}" destId="{4649E778-6845-B54D-973A-1C732BC197D5}" srcOrd="1" destOrd="0" parTransId="{7CCD7A04-8832-164D-A4AB-3DF3FB2C3885}" sibTransId="{FBCAAD95-81C1-B940-81D2-170BFDFCF2A9}"/>
    <dgm:cxn modelId="{6E838C95-D9E6-9645-AF74-0BAB5352B569}" type="presOf" srcId="{4649E778-6845-B54D-973A-1C732BC197D5}" destId="{A5BADAF3-87A3-5D49-BD82-C62FC83C202B}" srcOrd="0" destOrd="0" presId="urn:microsoft.com/office/officeart/2005/8/layout/funnel1"/>
    <dgm:cxn modelId="{F30916DF-A751-454D-8936-94CFA2FEE7FA}" type="presOf" srcId="{28A5B767-A8ED-6840-8BDB-56560C0C16ED}" destId="{66D7DC7D-DEC3-1C46-BEB4-BDAC0934D61A}" srcOrd="0" destOrd="0" presId="urn:microsoft.com/office/officeart/2005/8/layout/funnel1"/>
    <dgm:cxn modelId="{6C8674FE-C11A-1845-BEC2-7DF79CAAEA51}" srcId="{0A9BECB9-CFF6-BC45-9615-55F622FA13AB}" destId="{665F0622-DA35-B742-BDFE-2E2C95C10F9F}" srcOrd="3" destOrd="0" parTransId="{6377C873-AF7A-204E-AB2D-D241E6073973}" sibTransId="{42F2CEFE-A5C0-E44A-9744-97067435B8A1}"/>
    <dgm:cxn modelId="{CC0D5BA9-2C9F-724C-8CA9-B7326D98AA3C}" srcId="{0A9BECB9-CFF6-BC45-9615-55F622FA13AB}" destId="{FB4FE0B7-1AF1-BE4C-94E3-534DAC5B16EE}" srcOrd="2" destOrd="0" parTransId="{7FA688E4-062F-9343-A025-3ED865551AA0}" sibTransId="{011A190B-A4E6-CE4A-AE10-721E1E2391EC}"/>
    <dgm:cxn modelId="{CDA6AE5B-C17E-7349-B2C3-F9F0E911BDCE}" type="presParOf" srcId="{582C70FB-02A0-0A4D-950F-57520E3FC5BD}" destId="{644A106A-A4E3-8C45-84D6-91388250667A}" srcOrd="0" destOrd="0" presId="urn:microsoft.com/office/officeart/2005/8/layout/funnel1"/>
    <dgm:cxn modelId="{79AB28B2-165A-BC47-9339-03C7373A2A57}" type="presParOf" srcId="{582C70FB-02A0-0A4D-950F-57520E3FC5BD}" destId="{7B742248-575D-BD42-9E27-D2D9F420B7B2}" srcOrd="1" destOrd="0" presId="urn:microsoft.com/office/officeart/2005/8/layout/funnel1"/>
    <dgm:cxn modelId="{71E49618-4F5C-C346-B362-F0C505D428ED}" type="presParOf" srcId="{582C70FB-02A0-0A4D-950F-57520E3FC5BD}" destId="{E9AC3C88-27EE-7148-B403-087FDF114E06}" srcOrd="2" destOrd="0" presId="urn:microsoft.com/office/officeart/2005/8/layout/funnel1"/>
    <dgm:cxn modelId="{CFA15746-CF8D-B948-B131-136DABFACFA2}" type="presParOf" srcId="{582C70FB-02A0-0A4D-950F-57520E3FC5BD}" destId="{CB1D0DA4-095A-584A-8807-83A04E8BE480}" srcOrd="3" destOrd="0" presId="urn:microsoft.com/office/officeart/2005/8/layout/funnel1"/>
    <dgm:cxn modelId="{74C9C156-0279-A245-9999-AC500BAEA7F7}" type="presParOf" srcId="{582C70FB-02A0-0A4D-950F-57520E3FC5BD}" destId="{A5BADAF3-87A3-5D49-BD82-C62FC83C202B}" srcOrd="4" destOrd="0" presId="urn:microsoft.com/office/officeart/2005/8/layout/funnel1"/>
    <dgm:cxn modelId="{94C89FBA-E20F-5545-98EA-13F851A35FDE}" type="presParOf" srcId="{582C70FB-02A0-0A4D-950F-57520E3FC5BD}" destId="{66D7DC7D-DEC3-1C46-BEB4-BDAC0934D61A}" srcOrd="5" destOrd="0" presId="urn:microsoft.com/office/officeart/2005/8/layout/funnel1"/>
    <dgm:cxn modelId="{E469A79F-4325-A348-B617-46182A839C3D}" type="presParOf" srcId="{582C70FB-02A0-0A4D-950F-57520E3FC5BD}" destId="{D6F83FAC-2C8C-834C-A90C-FE1B18F2255F}" srcOrd="6" destOrd="0" presId="urn:microsoft.com/office/officeart/2005/8/layout/funne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A106A-A4E3-8C45-84D6-91388250667A}">
      <dsp:nvSpPr>
        <dsp:cNvPr id="0" name=""/>
        <dsp:cNvSpPr/>
      </dsp:nvSpPr>
      <dsp:spPr>
        <a:xfrm>
          <a:off x="421036" y="76358"/>
          <a:ext cx="1515427" cy="526288"/>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742248-575D-BD42-9E27-D2D9F420B7B2}">
      <dsp:nvSpPr>
        <dsp:cNvPr id="0" name=""/>
        <dsp:cNvSpPr/>
      </dsp:nvSpPr>
      <dsp:spPr>
        <a:xfrm>
          <a:off x="1034256" y="1365059"/>
          <a:ext cx="293687" cy="187960"/>
        </a:xfrm>
        <a:prstGeom prst="downArrow">
          <a:avLst/>
        </a:prstGeom>
        <a:gradFill rotWithShape="0">
          <a:gsLst>
            <a:gs pos="0">
              <a:schemeClr val="accent1">
                <a:tint val="60000"/>
                <a:hueOff val="0"/>
                <a:satOff val="0"/>
                <a:lumOff val="0"/>
                <a:alphaOff val="0"/>
                <a:lumMod val="95000"/>
              </a:schemeClr>
            </a:gs>
            <a:gs pos="100000">
              <a:schemeClr val="accent1">
                <a:tint val="60000"/>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dsp:spPr>
      <dsp:style>
        <a:lnRef idx="0">
          <a:scrgbClr r="0" g="0" b="0"/>
        </a:lnRef>
        <a:fillRef idx="3">
          <a:scrgbClr r="0" g="0" b="0"/>
        </a:fillRef>
        <a:effectRef idx="2">
          <a:scrgbClr r="0" g="0" b="0"/>
        </a:effectRef>
        <a:fontRef idx="minor"/>
      </dsp:style>
    </dsp:sp>
    <dsp:sp modelId="{E9AC3C88-27EE-7148-B403-087FDF114E06}">
      <dsp:nvSpPr>
        <dsp:cNvPr id="0" name=""/>
        <dsp:cNvSpPr/>
      </dsp:nvSpPr>
      <dsp:spPr>
        <a:xfrm>
          <a:off x="476249" y="1515427"/>
          <a:ext cx="1409700" cy="352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GB" sz="1600" b="1" kern="1200" dirty="0" smtClean="0">
              <a:solidFill>
                <a:schemeClr val="accent1">
                  <a:lumMod val="50000"/>
                </a:schemeClr>
              </a:solidFill>
            </a:rPr>
            <a:t>SCP</a:t>
          </a:r>
          <a:endParaRPr lang="en-GB" sz="1600" b="1" kern="1200" dirty="0">
            <a:solidFill>
              <a:schemeClr val="accent1">
                <a:lumMod val="50000"/>
              </a:schemeClr>
            </a:solidFill>
          </a:endParaRPr>
        </a:p>
      </dsp:txBody>
      <dsp:txXfrm>
        <a:off x="476249" y="1515427"/>
        <a:ext cx="1409700" cy="352425"/>
      </dsp:txXfrm>
    </dsp:sp>
    <dsp:sp modelId="{CB1D0DA4-095A-584A-8807-83A04E8BE480}">
      <dsp:nvSpPr>
        <dsp:cNvPr id="0" name=""/>
        <dsp:cNvSpPr/>
      </dsp:nvSpPr>
      <dsp:spPr>
        <a:xfrm>
          <a:off x="971994" y="690563"/>
          <a:ext cx="528637" cy="528637"/>
        </a:xfrm>
        <a:prstGeom prst="ellipse">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GB" sz="1400" kern="1200" dirty="0" smtClean="0"/>
            <a:t>ENV</a:t>
          </a:r>
          <a:endParaRPr lang="en-GB" sz="1400" kern="1200" dirty="0"/>
        </a:p>
      </dsp:txBody>
      <dsp:txXfrm>
        <a:off x="1049411" y="767980"/>
        <a:ext cx="373803" cy="373803"/>
      </dsp:txXfrm>
    </dsp:sp>
    <dsp:sp modelId="{A5BADAF3-87A3-5D49-BD82-C62FC83C202B}">
      <dsp:nvSpPr>
        <dsp:cNvPr id="0" name=""/>
        <dsp:cNvSpPr/>
      </dsp:nvSpPr>
      <dsp:spPr>
        <a:xfrm>
          <a:off x="593724" y="246697"/>
          <a:ext cx="528637" cy="528637"/>
        </a:xfrm>
        <a:prstGeom prst="ellipse">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GB" sz="1400" kern="1200" dirty="0" smtClean="0"/>
            <a:t>ECO</a:t>
          </a:r>
          <a:endParaRPr lang="en-GB" sz="1400" kern="1200" dirty="0"/>
        </a:p>
      </dsp:txBody>
      <dsp:txXfrm>
        <a:off x="671141" y="324114"/>
        <a:ext cx="373803" cy="373803"/>
      </dsp:txXfrm>
    </dsp:sp>
    <dsp:sp modelId="{66D7DC7D-DEC3-1C46-BEB4-BDAC0934D61A}">
      <dsp:nvSpPr>
        <dsp:cNvPr id="0" name=""/>
        <dsp:cNvSpPr/>
      </dsp:nvSpPr>
      <dsp:spPr>
        <a:xfrm>
          <a:off x="1134110" y="118884"/>
          <a:ext cx="528637" cy="528637"/>
        </a:xfrm>
        <a:prstGeom prst="ellipse">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GB" sz="1400" kern="1200" dirty="0" smtClean="0"/>
            <a:t>SOC</a:t>
          </a:r>
          <a:endParaRPr lang="en-GB" sz="1400" kern="1200" dirty="0"/>
        </a:p>
      </dsp:txBody>
      <dsp:txXfrm>
        <a:off x="1211527" y="196301"/>
        <a:ext cx="373803" cy="373803"/>
      </dsp:txXfrm>
    </dsp:sp>
    <dsp:sp modelId="{D6F83FAC-2C8C-834C-A90C-FE1B18F2255F}">
      <dsp:nvSpPr>
        <dsp:cNvPr id="0" name=""/>
        <dsp:cNvSpPr/>
      </dsp:nvSpPr>
      <dsp:spPr>
        <a:xfrm>
          <a:off x="380994" y="11747"/>
          <a:ext cx="1644650" cy="1315720"/>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1206" cy="333775"/>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5624655" y="0"/>
            <a:ext cx="4301206" cy="333775"/>
          </a:xfrm>
          <a:prstGeom prst="rect">
            <a:avLst/>
          </a:prstGeom>
        </p:spPr>
        <p:txBody>
          <a:bodyPr vert="horz" lIns="91440" tIns="45720" rIns="91440" bIns="45720" rtlCol="0"/>
          <a:lstStyle>
            <a:lvl1pPr algn="r">
              <a:defRPr sz="1200"/>
            </a:lvl1pPr>
          </a:lstStyle>
          <a:p>
            <a:fld id="{F2C307CB-648A-4A7F-B30D-BA8DBE6DCF3D}" type="datetimeFigureOut">
              <a:rPr lang="en-GB" smtClean="0"/>
              <a:t>12/10/2016</a:t>
            </a:fld>
            <a:endParaRPr lang="en-GB" dirty="0"/>
          </a:p>
        </p:txBody>
      </p:sp>
      <p:sp>
        <p:nvSpPr>
          <p:cNvPr id="4" name="Footer Placeholder 3"/>
          <p:cNvSpPr>
            <a:spLocks noGrp="1"/>
          </p:cNvSpPr>
          <p:nvPr>
            <p:ph type="ftr" sz="quarter" idx="2"/>
          </p:nvPr>
        </p:nvSpPr>
        <p:spPr>
          <a:xfrm>
            <a:off x="0" y="6334247"/>
            <a:ext cx="4301206" cy="333775"/>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5624655" y="6334247"/>
            <a:ext cx="4301206" cy="333775"/>
          </a:xfrm>
          <a:prstGeom prst="rect">
            <a:avLst/>
          </a:prstGeom>
        </p:spPr>
        <p:txBody>
          <a:bodyPr vert="horz" lIns="91440" tIns="45720" rIns="91440" bIns="45720" rtlCol="0" anchor="b"/>
          <a:lstStyle>
            <a:lvl1pPr algn="r">
              <a:defRPr sz="1200"/>
            </a:lvl1pPr>
          </a:lstStyle>
          <a:p>
            <a:fld id="{854DFB68-63AC-430A-A150-834388ECE296}" type="slidenum">
              <a:rPr lang="en-GB" smtClean="0"/>
              <a:t>‹#›</a:t>
            </a:fld>
            <a:endParaRPr lang="en-GB" dirty="0"/>
          </a:p>
        </p:txBody>
      </p:sp>
    </p:spTree>
    <p:extLst>
      <p:ext uri="{BB962C8B-B14F-4D97-AF65-F5344CB8AC3E}">
        <p14:creationId xmlns:p14="http://schemas.microsoft.com/office/powerpoint/2010/main" val="2541818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303155" cy="333668"/>
          </a:xfrm>
          <a:prstGeom prst="rect">
            <a:avLst/>
          </a:prstGeom>
        </p:spPr>
        <p:txBody>
          <a:bodyPr vert="horz" lIns="90599" tIns="45299" rIns="90599" bIns="45299" rtlCol="0"/>
          <a:lstStyle>
            <a:lvl1pPr algn="l">
              <a:defRPr sz="1200"/>
            </a:lvl1pPr>
          </a:lstStyle>
          <a:p>
            <a:endParaRPr lang="en-GB" dirty="0"/>
          </a:p>
        </p:txBody>
      </p:sp>
      <p:sp>
        <p:nvSpPr>
          <p:cNvPr id="3" name="Date Placeholder 2"/>
          <p:cNvSpPr>
            <a:spLocks noGrp="1"/>
          </p:cNvSpPr>
          <p:nvPr>
            <p:ph type="dt" idx="1"/>
          </p:nvPr>
        </p:nvSpPr>
        <p:spPr>
          <a:xfrm>
            <a:off x="5622762" y="0"/>
            <a:ext cx="4303155" cy="333668"/>
          </a:xfrm>
          <a:prstGeom prst="rect">
            <a:avLst/>
          </a:prstGeom>
        </p:spPr>
        <p:txBody>
          <a:bodyPr vert="horz" lIns="90599" tIns="45299" rIns="90599" bIns="45299" rtlCol="0"/>
          <a:lstStyle>
            <a:lvl1pPr algn="r">
              <a:defRPr sz="1200"/>
            </a:lvl1pPr>
          </a:lstStyle>
          <a:p>
            <a:fld id="{98623D57-49F8-48F2-AC32-FF166394BE5C}" type="datetimeFigureOut">
              <a:rPr lang="en-GB" smtClean="0"/>
              <a:t>12/10/2016</a:t>
            </a:fld>
            <a:endParaRPr lang="en-GB" dirty="0"/>
          </a:p>
        </p:txBody>
      </p:sp>
      <p:sp>
        <p:nvSpPr>
          <p:cNvPr id="4" name="Slide Image Placeholder 3"/>
          <p:cNvSpPr>
            <a:spLocks noGrp="1" noRot="1" noChangeAspect="1"/>
          </p:cNvSpPr>
          <p:nvPr>
            <p:ph type="sldImg" idx="2"/>
          </p:nvPr>
        </p:nvSpPr>
        <p:spPr>
          <a:xfrm>
            <a:off x="2741613" y="500063"/>
            <a:ext cx="4445000" cy="2500312"/>
          </a:xfrm>
          <a:prstGeom prst="rect">
            <a:avLst/>
          </a:prstGeom>
          <a:noFill/>
          <a:ln w="12700">
            <a:solidFill>
              <a:prstClr val="black"/>
            </a:solidFill>
          </a:ln>
        </p:spPr>
        <p:txBody>
          <a:bodyPr vert="horz" lIns="90599" tIns="45299" rIns="90599" bIns="45299" rtlCol="0" anchor="ctr"/>
          <a:lstStyle/>
          <a:p>
            <a:endParaRPr lang="en-GB" dirty="0"/>
          </a:p>
        </p:txBody>
      </p:sp>
      <p:sp>
        <p:nvSpPr>
          <p:cNvPr id="5" name="Notes Placeholder 4"/>
          <p:cNvSpPr>
            <a:spLocks noGrp="1"/>
          </p:cNvSpPr>
          <p:nvPr>
            <p:ph type="body" sz="quarter" idx="3"/>
          </p:nvPr>
        </p:nvSpPr>
        <p:spPr>
          <a:xfrm>
            <a:off x="993748" y="3168244"/>
            <a:ext cx="7940730" cy="3000876"/>
          </a:xfrm>
          <a:prstGeom prst="rect">
            <a:avLst/>
          </a:prstGeom>
        </p:spPr>
        <p:txBody>
          <a:bodyPr vert="horz" lIns="90599" tIns="45299" rIns="90599" bIns="4529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2" y="6334354"/>
            <a:ext cx="4303155" cy="333668"/>
          </a:xfrm>
          <a:prstGeom prst="rect">
            <a:avLst/>
          </a:prstGeom>
        </p:spPr>
        <p:txBody>
          <a:bodyPr vert="horz" lIns="90599" tIns="45299" rIns="90599" bIns="45299" rtlCol="0" anchor="b"/>
          <a:lstStyle>
            <a:lvl1pPr algn="l">
              <a:defRPr sz="1200"/>
            </a:lvl1pPr>
          </a:lstStyle>
          <a:p>
            <a:endParaRPr lang="en-GB" dirty="0"/>
          </a:p>
        </p:txBody>
      </p:sp>
      <p:sp>
        <p:nvSpPr>
          <p:cNvPr id="7" name="Slide Number Placeholder 6"/>
          <p:cNvSpPr>
            <a:spLocks noGrp="1"/>
          </p:cNvSpPr>
          <p:nvPr>
            <p:ph type="sldNum" sz="quarter" idx="5"/>
          </p:nvPr>
        </p:nvSpPr>
        <p:spPr>
          <a:xfrm>
            <a:off x="5622762" y="6334354"/>
            <a:ext cx="4303155" cy="333668"/>
          </a:xfrm>
          <a:prstGeom prst="rect">
            <a:avLst/>
          </a:prstGeom>
        </p:spPr>
        <p:txBody>
          <a:bodyPr vert="horz" lIns="90599" tIns="45299" rIns="90599" bIns="45299" rtlCol="0" anchor="b"/>
          <a:lstStyle>
            <a:lvl1pPr algn="r">
              <a:defRPr sz="1200"/>
            </a:lvl1pPr>
          </a:lstStyle>
          <a:p>
            <a:fld id="{2E56A003-D0DC-418D-B66A-79768570DC6B}" type="slidenum">
              <a:rPr lang="en-GB" smtClean="0"/>
              <a:t>‹#›</a:t>
            </a:fld>
            <a:endParaRPr lang="en-GB" dirty="0"/>
          </a:p>
        </p:txBody>
      </p:sp>
    </p:spTree>
    <p:extLst>
      <p:ext uri="{BB962C8B-B14F-4D97-AF65-F5344CB8AC3E}">
        <p14:creationId xmlns:p14="http://schemas.microsoft.com/office/powerpoint/2010/main" val="1330320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6A003-D0DC-418D-B66A-79768570DC6B}" type="slidenum">
              <a:rPr lang="en-GB" smtClean="0"/>
              <a:t>1</a:t>
            </a:fld>
            <a:endParaRPr lang="en-GB" dirty="0"/>
          </a:p>
        </p:txBody>
      </p:sp>
    </p:spTree>
    <p:extLst>
      <p:ext uri="{BB962C8B-B14F-4D97-AF65-F5344CB8AC3E}">
        <p14:creationId xmlns:p14="http://schemas.microsoft.com/office/powerpoint/2010/main" val="463521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56A003-D0DC-418D-B66A-79768570DC6B}" type="slidenum">
              <a:rPr lang="en-GB" smtClean="0"/>
              <a:t>4</a:t>
            </a:fld>
            <a:endParaRPr lang="en-GB" dirty="0"/>
          </a:p>
        </p:txBody>
      </p:sp>
    </p:spTree>
    <p:extLst>
      <p:ext uri="{BB962C8B-B14F-4D97-AF65-F5344CB8AC3E}">
        <p14:creationId xmlns:p14="http://schemas.microsoft.com/office/powerpoint/2010/main" val="294760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56A003-D0DC-418D-B66A-79768570DC6B}" type="slidenum">
              <a:rPr lang="en-GB" smtClean="0"/>
              <a:t>5</a:t>
            </a:fld>
            <a:endParaRPr lang="en-GB" dirty="0"/>
          </a:p>
        </p:txBody>
      </p:sp>
    </p:spTree>
    <p:extLst>
      <p:ext uri="{BB962C8B-B14F-4D97-AF65-F5344CB8AC3E}">
        <p14:creationId xmlns:p14="http://schemas.microsoft.com/office/powerpoint/2010/main" val="1267643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it was taken from the UN GEO 5 report. Page 424 of this report indicates the graph was created by plotting UNDP 20009 HDI figures against 2010 Global Footprint Network Figures. The Global Footprint Network site indicates that UK's 2010 footprint is about 5 hectares per person. The 2009 UNDP report indicates that the UK's HDO is at about 0.95. The cluster at the intersection of 5 and 0.9 is thus where the UK is. </a:t>
            </a:r>
          </a:p>
          <a:p>
            <a:pPr lvl="0"/>
            <a:endParaRPr lang="en-GB" dirty="0"/>
          </a:p>
          <a:p>
            <a:pPr marL="171450" lvl="0" indent="-171450">
              <a:buFont typeface="Arial" pitchFamily="34" charset="0"/>
              <a:buChar char="•"/>
            </a:pPr>
            <a:r>
              <a:rPr lang="en-GB" dirty="0"/>
              <a:t>This figure plots countries on the basis of two indicators: the Human Development Index (HDI) and the ecological footprint per person</a:t>
            </a:r>
            <a:r>
              <a:rPr lang="en-GB" dirty="0" smtClean="0"/>
              <a:t>.</a:t>
            </a:r>
          </a:p>
          <a:p>
            <a:pPr lvl="0"/>
            <a:endParaRPr lang="en-GB" dirty="0"/>
          </a:p>
          <a:p>
            <a:pPr marL="171450" lvl="0" indent="-171450">
              <a:buFont typeface="Arial" pitchFamily="34" charset="0"/>
              <a:buChar char="•"/>
            </a:pPr>
            <a:r>
              <a:rPr lang="en-GB" dirty="0"/>
              <a:t>In order to achieve sustainability, countries must move towards the bottom right hand corner marked in green and as such decouple human development from natural resource use and environmental impacts</a:t>
            </a:r>
            <a:r>
              <a:rPr lang="en-GB" dirty="0" smtClean="0"/>
              <a:t>.</a:t>
            </a:r>
          </a:p>
          <a:p>
            <a:pPr lvl="0"/>
            <a:endParaRPr lang="en-GB" dirty="0"/>
          </a:p>
          <a:p>
            <a:pPr marL="171450" lvl="0" indent="-171450">
              <a:buFont typeface="Arial" pitchFamily="34" charset="0"/>
              <a:buChar char="•"/>
            </a:pPr>
            <a:r>
              <a:rPr lang="en-GB" dirty="0"/>
              <a:t>The figure shows that worldwide, no country held that position in 2007</a:t>
            </a:r>
            <a:r>
              <a:rPr lang="en-GB" dirty="0" smtClean="0"/>
              <a:t>.</a:t>
            </a:r>
          </a:p>
          <a:p>
            <a:pPr marL="171450" lvl="0" indent="-171450">
              <a:buFont typeface="Arial" pitchFamily="34" charset="0"/>
              <a:buChar char="•"/>
            </a:pPr>
            <a:endParaRPr lang="en-GB" dirty="0" smtClean="0"/>
          </a:p>
          <a:p>
            <a:pPr marL="171450" lvl="0" indent="-171450">
              <a:buFont typeface="Arial" pitchFamily="34" charset="0"/>
              <a:buChar char="•"/>
            </a:pPr>
            <a:r>
              <a:rPr lang="en-GB" dirty="0" smtClean="0"/>
              <a:t>We should also look to avoid the path the arrows take us: higher human wellbeing yet an increase in the </a:t>
            </a:r>
            <a:r>
              <a:rPr lang="en-GB" dirty="0"/>
              <a:t>ecological </a:t>
            </a:r>
            <a:r>
              <a:rPr lang="en-GB" dirty="0" smtClean="0"/>
              <a:t>footprint followed by a realisation for the need for change, leading to a  decrease in the footprint. </a:t>
            </a:r>
            <a:endParaRPr lang="en-GB" dirty="0"/>
          </a:p>
        </p:txBody>
      </p:sp>
      <p:sp>
        <p:nvSpPr>
          <p:cNvPr id="4" name="Slide Number Placeholder 3"/>
          <p:cNvSpPr>
            <a:spLocks noGrp="1"/>
          </p:cNvSpPr>
          <p:nvPr>
            <p:ph type="sldNum" sz="quarter" idx="10"/>
          </p:nvPr>
        </p:nvSpPr>
        <p:spPr/>
        <p:txBody>
          <a:bodyPr/>
          <a:lstStyle/>
          <a:p>
            <a:fld id="{8FC59575-128D-4F51-93CB-DA844BCF21F9}" type="slidenum">
              <a:rPr lang="en-GB" smtClean="0"/>
              <a:t>7</a:t>
            </a:fld>
            <a:endParaRPr lang="en-GB" dirty="0"/>
          </a:p>
        </p:txBody>
      </p:sp>
    </p:spTree>
    <p:extLst>
      <p:ext uri="{BB962C8B-B14F-4D97-AF65-F5344CB8AC3E}">
        <p14:creationId xmlns:p14="http://schemas.microsoft.com/office/powerpoint/2010/main" val="527199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03888" y="344488"/>
            <a:ext cx="3049587" cy="1716087"/>
          </a:xfrm>
        </p:spPr>
      </p:sp>
      <p:sp>
        <p:nvSpPr>
          <p:cNvPr id="41987"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dirty="0" smtClean="0"/>
          </a:p>
        </p:txBody>
      </p:sp>
      <p:sp>
        <p:nvSpPr>
          <p:cNvPr id="41988"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1200">
                <a:solidFill>
                  <a:srgbClr val="0F5494"/>
                </a:solidFill>
                <a:latin typeface="Verdana" pitchFamily="34" charset="0"/>
                <a:ea typeface="MS PGothic" pitchFamily="34" charset="-128"/>
              </a:defRPr>
            </a:lvl1pPr>
            <a:lvl2pPr marL="736115" indent="-283121" eaLnBrk="0" hangingPunct="0">
              <a:defRPr sz="1200">
                <a:solidFill>
                  <a:srgbClr val="0F5494"/>
                </a:solidFill>
                <a:latin typeface="Verdana" pitchFamily="34" charset="0"/>
                <a:ea typeface="MS PGothic" pitchFamily="34" charset="-128"/>
              </a:defRPr>
            </a:lvl2pPr>
            <a:lvl3pPr marL="1132484" indent="-226497" eaLnBrk="0" hangingPunct="0">
              <a:defRPr sz="1200">
                <a:solidFill>
                  <a:srgbClr val="0F5494"/>
                </a:solidFill>
                <a:latin typeface="Verdana" pitchFamily="34" charset="0"/>
                <a:ea typeface="MS PGothic" pitchFamily="34" charset="-128"/>
              </a:defRPr>
            </a:lvl3pPr>
            <a:lvl4pPr marL="1585478" indent="-226497" eaLnBrk="0" hangingPunct="0">
              <a:defRPr sz="1200">
                <a:solidFill>
                  <a:srgbClr val="0F5494"/>
                </a:solidFill>
                <a:latin typeface="Verdana" pitchFamily="34" charset="0"/>
                <a:ea typeface="MS PGothic" pitchFamily="34" charset="-128"/>
              </a:defRPr>
            </a:lvl4pPr>
            <a:lvl5pPr marL="2038472" indent="-226497" eaLnBrk="0" hangingPunct="0">
              <a:defRPr sz="1200">
                <a:solidFill>
                  <a:srgbClr val="0F5494"/>
                </a:solidFill>
                <a:latin typeface="Verdana" pitchFamily="34" charset="0"/>
                <a:ea typeface="MS PGothic" pitchFamily="34" charset="-128"/>
              </a:defRPr>
            </a:lvl5pPr>
            <a:lvl6pPr marL="2491466" indent="-226497" eaLnBrk="0" fontAlgn="base" hangingPunct="0">
              <a:spcBef>
                <a:spcPct val="0"/>
              </a:spcBef>
              <a:spcAft>
                <a:spcPct val="0"/>
              </a:spcAft>
              <a:defRPr sz="1200">
                <a:solidFill>
                  <a:srgbClr val="0F5494"/>
                </a:solidFill>
                <a:latin typeface="Verdana" pitchFamily="34" charset="0"/>
                <a:ea typeface="MS PGothic" pitchFamily="34" charset="-128"/>
              </a:defRPr>
            </a:lvl6pPr>
            <a:lvl7pPr marL="2944459" indent="-226497" eaLnBrk="0" fontAlgn="base" hangingPunct="0">
              <a:spcBef>
                <a:spcPct val="0"/>
              </a:spcBef>
              <a:spcAft>
                <a:spcPct val="0"/>
              </a:spcAft>
              <a:defRPr sz="1200">
                <a:solidFill>
                  <a:srgbClr val="0F5494"/>
                </a:solidFill>
                <a:latin typeface="Verdana" pitchFamily="34" charset="0"/>
                <a:ea typeface="MS PGothic" pitchFamily="34" charset="-128"/>
              </a:defRPr>
            </a:lvl7pPr>
            <a:lvl8pPr marL="3397453" indent="-226497" eaLnBrk="0" fontAlgn="base" hangingPunct="0">
              <a:spcBef>
                <a:spcPct val="0"/>
              </a:spcBef>
              <a:spcAft>
                <a:spcPct val="0"/>
              </a:spcAft>
              <a:defRPr sz="1200">
                <a:solidFill>
                  <a:srgbClr val="0F5494"/>
                </a:solidFill>
                <a:latin typeface="Verdana" pitchFamily="34" charset="0"/>
                <a:ea typeface="MS PGothic" pitchFamily="34" charset="-128"/>
              </a:defRPr>
            </a:lvl8pPr>
            <a:lvl9pPr marL="3850447" indent="-226497"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fld id="{6E9D0E2C-D2BA-414A-A4E5-78BF1245324B}" type="slidenum">
              <a:rPr lang="en-GB">
                <a:solidFill>
                  <a:schemeClr val="tx1"/>
                </a:solidFill>
                <a:latin typeface="Arial" pitchFamily="34" charset="0"/>
              </a:rPr>
              <a:pPr eaLnBrk="1" hangingPunct="1"/>
              <a:t>12</a:t>
            </a:fld>
            <a:endParaRPr lang="en-GB" dirty="0">
              <a:solidFill>
                <a:schemeClr val="tx1"/>
              </a:solidFill>
              <a:latin typeface="Arial" pitchFamily="34" charset="0"/>
            </a:endParaRPr>
          </a:p>
        </p:txBody>
      </p:sp>
    </p:spTree>
    <p:extLst>
      <p:ext uri="{BB962C8B-B14F-4D97-AF65-F5344CB8AC3E}">
        <p14:creationId xmlns:p14="http://schemas.microsoft.com/office/powerpoint/2010/main" val="766259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xfrm>
            <a:off x="9721191" y="6017035"/>
            <a:ext cx="130749" cy="123557"/>
          </a:xfrm>
          <a:ln/>
        </p:spPr>
        <p:txBody>
          <a:bodyPr/>
          <a:lstStyle/>
          <a:p>
            <a:fld id="{4B01DC2E-F68C-441B-A599-4DBBC13B2956}" type="slidenum">
              <a:rPr lang="en-US">
                <a:solidFill>
                  <a:prstClr val="black"/>
                </a:solidFill>
              </a:rPr>
              <a:pPr/>
              <a:t>21</a:t>
            </a:fld>
            <a:endParaRPr lang="en-US" dirty="0">
              <a:solidFill>
                <a:prstClr val="black"/>
              </a:solidFill>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xfrm>
            <a:off x="856481" y="3366939"/>
            <a:ext cx="9012881" cy="164742"/>
          </a:xfrm>
        </p:spPr>
        <p:txBody>
          <a:bodyPr/>
          <a:lstStyle/>
          <a:p>
            <a:pPr lvl="0"/>
            <a:r>
              <a:rPr lang="en-GB" dirty="0">
                <a:latin typeface="Arial" charset="0"/>
              </a:rPr>
              <a:t>Aim to decouple growth and dev from consumption of finite resources</a:t>
            </a:r>
          </a:p>
          <a:p>
            <a:pPr lvl="0"/>
            <a:r>
              <a:rPr lang="en-GB" dirty="0">
                <a:latin typeface="Arial" charset="0"/>
              </a:rPr>
              <a:t>Maximisation of asset utilisation (presupposes design + reverse logistics)</a:t>
            </a:r>
          </a:p>
          <a:p>
            <a:pPr lvl="0"/>
            <a:r>
              <a:rPr lang="en-GB" dirty="0">
                <a:latin typeface="Arial" charset="0"/>
              </a:rPr>
              <a:t>On the left side, notion of regeneration means that nutrient loops need to be addressed (currently fragmentation).</a:t>
            </a:r>
          </a:p>
          <a:p>
            <a:endParaRPr lang="en-US" dirty="0"/>
          </a:p>
        </p:txBody>
      </p:sp>
    </p:spTree>
    <p:extLst>
      <p:ext uri="{BB962C8B-B14F-4D97-AF65-F5344CB8AC3E}">
        <p14:creationId xmlns:p14="http://schemas.microsoft.com/office/powerpoint/2010/main" val="1581609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56A003-D0DC-418D-B66A-79768570DC6B}" type="slidenum">
              <a:rPr lang="en-GB" smtClean="0"/>
              <a:t>30</a:t>
            </a:fld>
            <a:endParaRPr lang="en-GB" dirty="0"/>
          </a:p>
        </p:txBody>
      </p:sp>
    </p:spTree>
    <p:extLst>
      <p:ext uri="{BB962C8B-B14F-4D97-AF65-F5344CB8AC3E}">
        <p14:creationId xmlns:p14="http://schemas.microsoft.com/office/powerpoint/2010/main" val="1610892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56A003-D0DC-418D-B66A-79768570DC6B}" type="slidenum">
              <a:rPr lang="en-GB" smtClean="0"/>
              <a:t>32</a:t>
            </a:fld>
            <a:endParaRPr lang="en-GB" dirty="0"/>
          </a:p>
        </p:txBody>
      </p:sp>
    </p:spTree>
    <p:extLst>
      <p:ext uri="{BB962C8B-B14F-4D97-AF65-F5344CB8AC3E}">
        <p14:creationId xmlns:p14="http://schemas.microsoft.com/office/powerpoint/2010/main" val="1617365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6A003-D0DC-418D-B66A-79768570DC6B}" type="slidenum">
              <a:rPr lang="en-GB" smtClean="0"/>
              <a:t>35</a:t>
            </a:fld>
            <a:endParaRPr lang="en-GB" dirty="0"/>
          </a:p>
        </p:txBody>
      </p:sp>
    </p:spTree>
    <p:extLst>
      <p:ext uri="{BB962C8B-B14F-4D97-AF65-F5344CB8AC3E}">
        <p14:creationId xmlns:p14="http://schemas.microsoft.com/office/powerpoint/2010/main" val="1379090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2900190"/>
            <a:ext cx="9144000" cy="224331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0" y="0"/>
            <a:ext cx="9144000" cy="290019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1473795" y="3789410"/>
            <a:ext cx="5637010" cy="66158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10/12/16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2" name="Title 1"/>
          <p:cNvSpPr>
            <a:spLocks noGrp="1"/>
          </p:cNvSpPr>
          <p:nvPr>
            <p:ph type="ctrTitle"/>
          </p:nvPr>
        </p:nvSpPr>
        <p:spPr>
          <a:xfrm>
            <a:off x="817584" y="2349219"/>
            <a:ext cx="7175351" cy="1344875"/>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548639"/>
            <a:ext cx="6400800" cy="260604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282388"/>
            <a:ext cx="2057400" cy="3928754"/>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6" y="548641"/>
            <a:ext cx="4829287" cy="367104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10/12/16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8BD707-D9CF-40AE-B4C6-C98DA3205C09}" type="datetimeFigureOut">
              <a:rPr lang="en-US" smtClean="0"/>
              <a:pPr/>
              <a:t>10/12/16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548640"/>
            <a:ext cx="6400800" cy="26060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033195" y="1629487"/>
            <a:ext cx="5966666" cy="1817510"/>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3455633"/>
            <a:ext cx="5970494" cy="626595"/>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D8BD707-D9CF-40AE-B4C6-C98DA3205C09}" type="datetimeFigureOut">
              <a:rPr lang="en-US" smtClean="0"/>
              <a:pPr/>
              <a:t>10/12/16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548639"/>
            <a:ext cx="3346704" cy="26060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548640"/>
            <a:ext cx="3346704" cy="26060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548641"/>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050245"/>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548641"/>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049274"/>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10/12/16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10/12/16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8" y="1657350"/>
            <a:ext cx="3636085" cy="943870"/>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8" y="548641"/>
            <a:ext cx="4017085" cy="3671048"/>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2623352"/>
            <a:ext cx="3388660" cy="16046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idx="1"/>
          </p:nvPr>
        </p:nvSpPr>
        <p:spPr>
          <a:xfrm>
            <a:off x="4475175" y="857251"/>
            <a:ext cx="4114800" cy="2345855"/>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77887" y="757865"/>
            <a:ext cx="3694114" cy="1622265"/>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2" name="Title 1"/>
          <p:cNvSpPr>
            <a:spLocks noGrp="1"/>
          </p:cNvSpPr>
          <p:nvPr>
            <p:ph type="title"/>
          </p:nvPr>
        </p:nvSpPr>
        <p:spPr>
          <a:xfrm>
            <a:off x="727268" y="3348316"/>
            <a:ext cx="6383538" cy="85725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3829050"/>
            <a:ext cx="9144000" cy="131445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144000" cy="382905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826228"/>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0" y="1200150"/>
            <a:ext cx="9144000" cy="382905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793292" y="3279126"/>
            <a:ext cx="6512511" cy="85725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549195"/>
            <a:ext cx="6400800" cy="26060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4629150"/>
            <a:ext cx="2514600" cy="273844"/>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1D8BD707-D9CF-40AE-B4C6-C98DA3205C09}" type="datetimeFigureOut">
              <a:rPr lang="en-US" smtClean="0"/>
              <a:pPr/>
              <a:t>10/12/16</a:t>
            </a:fld>
            <a:endParaRPr lang="en-US" dirty="0"/>
          </a:p>
        </p:txBody>
      </p:sp>
      <p:sp>
        <p:nvSpPr>
          <p:cNvPr id="5" name="Footer Placeholder 4"/>
          <p:cNvSpPr>
            <a:spLocks noGrp="1"/>
          </p:cNvSpPr>
          <p:nvPr>
            <p:ph type="ftr" sz="quarter" idx="3"/>
          </p:nvPr>
        </p:nvSpPr>
        <p:spPr>
          <a:xfrm>
            <a:off x="457202" y="4629150"/>
            <a:ext cx="3352801" cy="273844"/>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3810000" y="4629150"/>
            <a:ext cx="1828800" cy="273844"/>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5.png"/><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6.xml"/><Relationship Id="rId5" Type="http://schemas.openxmlformats.org/officeDocument/2006/relationships/oleObject" Target="../embeddings/oleObject1.bin"/><Relationship Id="rId6" Type="http://schemas.openxmlformats.org/officeDocument/2006/relationships/image" Target="../media/image19.emf"/><Relationship Id="rId7" Type="http://schemas.openxmlformats.org/officeDocument/2006/relationships/image" Target="../media/image20.png"/><Relationship Id="rId8" Type="http://schemas.openxmlformats.org/officeDocument/2006/relationships/image" Target="../media/image21.png"/><Relationship Id="rId1" Type="http://schemas.openxmlformats.org/officeDocument/2006/relationships/vmlDrawing" Target="../drawings/vmlDrawing1.vml"/><Relationship Id="rId2" Type="http://schemas.openxmlformats.org/officeDocument/2006/relationships/tags" Target="../tags/tag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23.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628650"/>
            <a:ext cx="3886200" cy="3771900"/>
          </a:xfrm>
          <a:prstGeom prst="rect">
            <a:avLst/>
          </a:prstGeom>
        </p:spPr>
      </p:pic>
      <p:sp>
        <p:nvSpPr>
          <p:cNvPr id="2" name="TextBox 1"/>
          <p:cNvSpPr txBox="1"/>
          <p:nvPr/>
        </p:nvSpPr>
        <p:spPr>
          <a:xfrm>
            <a:off x="381000" y="1127939"/>
            <a:ext cx="8458200" cy="2985433"/>
          </a:xfrm>
          <a:prstGeom prst="rect">
            <a:avLst/>
          </a:prstGeom>
          <a:noFill/>
        </p:spPr>
        <p:txBody>
          <a:bodyPr wrap="square" rtlCol="0">
            <a:spAutoFit/>
          </a:bodyPr>
          <a:lstStyle/>
          <a:p>
            <a:pPr algn="ctr"/>
            <a:r>
              <a:rPr lang="en-GB" sz="4000" b="1" dirty="0" smtClean="0">
                <a:solidFill>
                  <a:srgbClr val="FF0000"/>
                </a:solidFill>
              </a:rPr>
              <a:t>REGIONS AND CITIES FOR CIRCULAR ECONOMY </a:t>
            </a:r>
          </a:p>
          <a:p>
            <a:pPr algn="ctr"/>
            <a:r>
              <a:rPr lang="en-GB" sz="2800" b="1" dirty="0" smtClean="0"/>
              <a:t>EUROPEAN WEEK OF REGIONS AND CITIES </a:t>
            </a:r>
          </a:p>
          <a:p>
            <a:pPr algn="ctr"/>
            <a:r>
              <a:rPr lang="en-GB" altLang="en-US" sz="2000" b="1" dirty="0" smtClean="0">
                <a:solidFill>
                  <a:schemeClr val="tx2"/>
                </a:solidFill>
                <a:ea typeface="ＭＳ Ｐゴシック" charset="-128"/>
              </a:rPr>
              <a:t>BRUSSELS - 12 OCTOBER 2016</a:t>
            </a:r>
            <a:endParaRPr lang="en-US" sz="2000" b="1" dirty="0" smtClean="0">
              <a:cs typeface="Arial"/>
            </a:endParaRPr>
          </a:p>
          <a:p>
            <a:pPr algn="ctr"/>
            <a:r>
              <a:rPr lang="en-US" sz="2000" b="1" dirty="0" smtClean="0">
                <a:cs typeface="Arial"/>
              </a:rPr>
              <a:t>Janez Potočnik </a:t>
            </a:r>
            <a:endParaRPr lang="en-US" sz="2000" b="1" dirty="0">
              <a:cs typeface="Arial"/>
            </a:endParaRPr>
          </a:p>
          <a:p>
            <a:pPr algn="ctr"/>
            <a:r>
              <a:rPr lang="en-US" sz="2000" b="1" dirty="0">
                <a:cs typeface="Arial"/>
              </a:rPr>
              <a:t>Co-Chair UNEP International Resource Panel (IRP</a:t>
            </a:r>
            <a:r>
              <a:rPr lang="en-US" sz="2000" b="1" dirty="0" smtClean="0">
                <a:cs typeface="Arial"/>
              </a:rPr>
              <a:t>)</a:t>
            </a:r>
          </a:p>
          <a:p>
            <a:pPr algn="ctr"/>
            <a:r>
              <a:rPr lang="en-US" sz="2000" b="1" dirty="0" smtClean="0">
                <a:cs typeface="Arial"/>
              </a:rPr>
              <a:t>SYSTEMIQ</a:t>
            </a:r>
          </a:p>
        </p:txBody>
      </p:sp>
      <p:pic>
        <p:nvPicPr>
          <p:cNvPr id="5" name="Picture 5" descr="unepbluetransp300"/>
          <p:cNvPicPr>
            <a:picLocks noChangeAspect="1" noChangeArrowheads="1"/>
          </p:cNvPicPr>
          <p:nvPr/>
        </p:nvPicPr>
        <p:blipFill>
          <a:blip r:embed="rId4" cstate="print"/>
          <a:srcRect/>
          <a:stretch>
            <a:fillRect/>
          </a:stretch>
        </p:blipFill>
        <p:spPr bwMode="auto">
          <a:xfrm>
            <a:off x="8001000" y="4019550"/>
            <a:ext cx="914400" cy="945890"/>
          </a:xfrm>
          <a:prstGeom prst="rect">
            <a:avLst/>
          </a:prstGeom>
          <a:noFill/>
          <a:ln w="9525">
            <a:noFill/>
            <a:miter lim="800000"/>
            <a:headEnd/>
            <a:tailEnd/>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629" y="4095750"/>
            <a:ext cx="1785371" cy="838201"/>
          </a:xfrm>
          <a:prstGeom prst="rect">
            <a:avLst/>
          </a:prstGeom>
        </p:spPr>
      </p:pic>
    </p:spTree>
    <p:extLst>
      <p:ext uri="{BB962C8B-B14F-4D97-AF65-F5344CB8AC3E}">
        <p14:creationId xmlns:p14="http://schemas.microsoft.com/office/powerpoint/2010/main" val="2522810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819150"/>
            <a:ext cx="8305800" cy="169277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GB" altLang="en-US" sz="2600" i="1" dirty="0"/>
              <a:t>“With concerted action, there is significant potential for increasing resource efficiency, which will have numerous benefits for the economy and the environment” </a:t>
            </a:r>
          </a:p>
        </p:txBody>
      </p:sp>
      <p:pic>
        <p:nvPicPr>
          <p:cNvPr id="5" name="Picture 4" descr="Open pit copper min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581275"/>
            <a:ext cx="4267200" cy="241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3" descr="Farmer Harvests Sorghum Seeds in Suda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571750"/>
            <a:ext cx="4038600" cy="241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p:nvPr/>
        </p:nvSpPr>
        <p:spPr>
          <a:xfrm>
            <a:off x="436871" y="219730"/>
            <a:ext cx="8334358" cy="492443"/>
          </a:xfrm>
          <a:prstGeom prst="rect">
            <a:avLst/>
          </a:prstGeom>
          <a:noFill/>
        </p:spPr>
        <p:txBody>
          <a:bodyPr wrap="none" lIns="91440" tIns="45720" rIns="91440" bIns="45720">
            <a:spAutoFit/>
          </a:bodyPr>
          <a:lstStyle/>
          <a:p>
            <a:pPr algn="ctr"/>
            <a:r>
              <a:rPr lang="en-GB" altLang="en-US" sz="2600" b="1" dirty="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rPr>
              <a:t>DECOUPLING AND RESOURCE EFFICIENCY POTENTIAL </a:t>
            </a:r>
            <a:endParaRPr lang="en-US" sz="2600" b="1" dirty="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endParaRPr>
          </a:p>
        </p:txBody>
      </p:sp>
    </p:spTree>
    <p:extLst>
      <p:ext uri="{BB962C8B-B14F-4D97-AF65-F5344CB8AC3E}">
        <p14:creationId xmlns:p14="http://schemas.microsoft.com/office/powerpoint/2010/main" val="148830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831360"/>
            <a:ext cx="3733800" cy="249299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GB" altLang="en-US" sz="2600" i="1" dirty="0">
                <a:ea typeface="ＭＳ Ｐゴシック" charset="-128"/>
              </a:rPr>
              <a:t>“Improving resource efficiency is indispensable for meeting climate change targets cost effectively</a:t>
            </a:r>
            <a:r>
              <a:rPr lang="en-GB" altLang="en-US" sz="2600" i="1" dirty="0" smtClean="0">
                <a:ea typeface="ＭＳ Ｐゴシック" charset="-128"/>
              </a:rPr>
              <a:t>”</a:t>
            </a:r>
            <a:endParaRPr lang="en-GB" altLang="en-US" sz="2600" i="1" dirty="0">
              <a:ea typeface="ＭＳ Ｐゴシック" charset="-128"/>
            </a:endParaRPr>
          </a:p>
        </p:txBody>
      </p:sp>
      <p:pic>
        <p:nvPicPr>
          <p:cNvPr id="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5775" y="1581150"/>
            <a:ext cx="4619625"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8"/>
          <p:cNvSpPr txBox="1">
            <a:spLocks noChangeArrowheads="1"/>
          </p:cNvSpPr>
          <p:nvPr/>
        </p:nvSpPr>
        <p:spPr bwMode="auto">
          <a:xfrm>
            <a:off x="4267200" y="4686240"/>
            <a:ext cx="46482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FontTx/>
              <a:buNone/>
            </a:pPr>
            <a:r>
              <a:rPr lang="en-GB" altLang="en-US" sz="1000" b="1" dirty="0">
                <a:latin typeface="+mn-lt"/>
              </a:rPr>
              <a:t>Total anthropogenic GHG emissions (Gt CO2eq per year) </a:t>
            </a:r>
            <a:endParaRPr lang="en-GB" altLang="en-US" sz="1000" b="1" dirty="0" smtClean="0">
              <a:latin typeface="+mn-lt"/>
            </a:endParaRPr>
          </a:p>
          <a:p>
            <a:pPr algn="ctr">
              <a:spcBef>
                <a:spcPct val="0"/>
              </a:spcBef>
              <a:buFontTx/>
              <a:buNone/>
            </a:pPr>
            <a:r>
              <a:rPr lang="en-GB" altLang="en-US" sz="1000" b="1" dirty="0" smtClean="0">
                <a:latin typeface="+mn-lt"/>
              </a:rPr>
              <a:t>by </a:t>
            </a:r>
            <a:r>
              <a:rPr lang="en-GB" altLang="en-US" sz="1000" b="1" dirty="0">
                <a:latin typeface="+mn-lt"/>
              </a:rPr>
              <a:t>economic sector</a:t>
            </a:r>
            <a:r>
              <a:rPr lang="de-DE" altLang="en-US" sz="1000" b="1" dirty="0">
                <a:latin typeface="+mn-lt"/>
              </a:rPr>
              <a:t> </a:t>
            </a:r>
            <a:endParaRPr lang="en-US" altLang="en-US" sz="1000" b="1" dirty="0">
              <a:latin typeface="+mn-lt"/>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57150"/>
            <a:ext cx="1555991" cy="730511"/>
          </a:xfrm>
          <a:prstGeom prst="rect">
            <a:avLst/>
          </a:prstGeom>
        </p:spPr>
      </p:pic>
      <p:pic>
        <p:nvPicPr>
          <p:cNvPr id="14" name="Picture 5" descr="unepbluetransp300"/>
          <p:cNvPicPr>
            <a:picLocks noChangeAspect="1" noChangeArrowheads="1"/>
          </p:cNvPicPr>
          <p:nvPr/>
        </p:nvPicPr>
        <p:blipFill>
          <a:blip r:embed="rId4" cstate="print"/>
          <a:srcRect/>
          <a:stretch>
            <a:fillRect/>
          </a:stretch>
        </p:blipFill>
        <p:spPr bwMode="auto">
          <a:xfrm>
            <a:off x="8268342" y="57150"/>
            <a:ext cx="723257" cy="748164"/>
          </a:xfrm>
          <a:prstGeom prst="rect">
            <a:avLst/>
          </a:prstGeom>
          <a:noFill/>
          <a:ln w="9525">
            <a:noFill/>
            <a:miter lim="800000"/>
            <a:headEnd/>
            <a:tailEnd/>
          </a:ln>
        </p:spPr>
      </p:pic>
      <p:sp>
        <p:nvSpPr>
          <p:cNvPr id="2" name="TextBox 1"/>
          <p:cNvSpPr txBox="1"/>
          <p:nvPr/>
        </p:nvSpPr>
        <p:spPr>
          <a:xfrm>
            <a:off x="1447800" y="136088"/>
            <a:ext cx="6858000" cy="1292662"/>
          </a:xfrm>
          <a:prstGeom prst="rect">
            <a:avLst/>
          </a:prstGeom>
          <a:noFill/>
        </p:spPr>
        <p:txBody>
          <a:bodyPr wrap="square" rtlCol="0">
            <a:spAutoFit/>
          </a:bodyPr>
          <a:lstStyle/>
          <a:p>
            <a:pPr algn="ctr"/>
            <a:r>
              <a:rPr lang="en-GB" altLang="en-US" sz="2600" b="1" dirty="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rPr>
              <a:t>DECOUPLING AND </a:t>
            </a:r>
            <a:endParaRPr lang="en-GB" altLang="en-US" sz="2600" b="1" dirty="0" smtClean="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endParaRPr>
          </a:p>
          <a:p>
            <a:pPr algn="ctr"/>
            <a:r>
              <a:rPr lang="en-GB" altLang="en-US" sz="2600" b="1" dirty="0" smtClean="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rPr>
              <a:t>RESOURCE </a:t>
            </a:r>
            <a:r>
              <a:rPr lang="en-GB" altLang="en-US" sz="2600" b="1" dirty="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rPr>
              <a:t>EFFICIENCY POTENTIAL </a:t>
            </a:r>
            <a:endParaRPr lang="en-US" sz="2600" b="1" dirty="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endParaRPr>
          </a:p>
          <a:p>
            <a:endParaRPr lang="en-US" sz="2600" dirty="0"/>
          </a:p>
        </p:txBody>
      </p:sp>
    </p:spTree>
    <p:extLst>
      <p:ext uri="{BB962C8B-B14F-4D97-AF65-F5344CB8AC3E}">
        <p14:creationId xmlns:p14="http://schemas.microsoft.com/office/powerpoint/2010/main" val="13283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9752" y="1701402"/>
            <a:ext cx="1871663" cy="917972"/>
          </a:xfrm>
          <a:prstGeom prst="rect">
            <a:avLst/>
          </a:prstGeom>
          <a:solidFill>
            <a:srgbClr val="4E67C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2000" b="1" dirty="0" smtClean="0">
                <a:solidFill>
                  <a:schemeClr val="bg1"/>
                </a:solidFill>
                <a:latin typeface="Arial"/>
                <a:cs typeface="Arial"/>
              </a:rPr>
              <a:t>LAND</a:t>
            </a:r>
            <a:endParaRPr lang="en-GB" sz="2000" b="1" dirty="0">
              <a:solidFill>
                <a:schemeClr val="bg1"/>
              </a:solidFill>
              <a:latin typeface="Arial"/>
              <a:cs typeface="Arial"/>
            </a:endParaRPr>
          </a:p>
        </p:txBody>
      </p:sp>
      <p:sp>
        <p:nvSpPr>
          <p:cNvPr id="7" name="Rectangle 6"/>
          <p:cNvSpPr/>
          <p:nvPr/>
        </p:nvSpPr>
        <p:spPr>
          <a:xfrm>
            <a:off x="6751638" y="1688307"/>
            <a:ext cx="1871662" cy="917972"/>
          </a:xfrm>
          <a:prstGeom prst="rect">
            <a:avLst/>
          </a:prstGeom>
          <a:solidFill>
            <a:srgbClr val="4E67C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2000" b="1" dirty="0" smtClean="0">
                <a:solidFill>
                  <a:srgbClr val="FFFFFF"/>
                </a:solidFill>
                <a:latin typeface="Arial"/>
                <a:cs typeface="Arial"/>
              </a:rPr>
              <a:t>MATERIALS</a:t>
            </a:r>
            <a:endParaRPr lang="en-GB" sz="2000" b="1" dirty="0">
              <a:solidFill>
                <a:srgbClr val="FFFFFF"/>
              </a:solidFill>
              <a:latin typeface="Arial"/>
              <a:cs typeface="Arial"/>
            </a:endParaRPr>
          </a:p>
        </p:txBody>
      </p:sp>
      <p:sp>
        <p:nvSpPr>
          <p:cNvPr id="8" name="Rectangle 7"/>
          <p:cNvSpPr/>
          <p:nvPr/>
        </p:nvSpPr>
        <p:spPr>
          <a:xfrm>
            <a:off x="4643438" y="1688307"/>
            <a:ext cx="1873250" cy="917972"/>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2000" b="1" dirty="0" smtClean="0">
                <a:solidFill>
                  <a:srgbClr val="000090"/>
                </a:solidFill>
                <a:latin typeface="Arial"/>
                <a:cs typeface="Arial"/>
              </a:rPr>
              <a:t>GHG</a:t>
            </a:r>
            <a:endParaRPr lang="en-GB" sz="2000" b="1" dirty="0">
              <a:solidFill>
                <a:srgbClr val="000090"/>
              </a:solidFill>
              <a:latin typeface="Arial"/>
              <a:cs typeface="Arial"/>
            </a:endParaRPr>
          </a:p>
        </p:txBody>
      </p:sp>
      <p:sp>
        <p:nvSpPr>
          <p:cNvPr id="9" name="Rectangle 8"/>
          <p:cNvSpPr/>
          <p:nvPr/>
        </p:nvSpPr>
        <p:spPr>
          <a:xfrm>
            <a:off x="2581275" y="1701402"/>
            <a:ext cx="1873250" cy="917972"/>
          </a:xfrm>
          <a:prstGeom prst="rect">
            <a:avLst/>
          </a:prstGeom>
          <a:solidFill>
            <a:srgbClr val="4E67C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2000" b="1" dirty="0" smtClean="0">
                <a:solidFill>
                  <a:srgbClr val="FFFFFF"/>
                </a:solidFill>
                <a:latin typeface="Arial"/>
                <a:cs typeface="Arial"/>
              </a:rPr>
              <a:t>WATER</a:t>
            </a:r>
            <a:endParaRPr lang="en-GB" sz="2000" b="1" dirty="0">
              <a:solidFill>
                <a:srgbClr val="FFFFFF"/>
              </a:solidFill>
              <a:latin typeface="Arial"/>
              <a:cs typeface="Arial"/>
            </a:endParaRPr>
          </a:p>
        </p:txBody>
      </p:sp>
      <p:sp>
        <p:nvSpPr>
          <p:cNvPr id="10" name="Rectangle 9"/>
          <p:cNvSpPr/>
          <p:nvPr/>
        </p:nvSpPr>
        <p:spPr>
          <a:xfrm>
            <a:off x="539750" y="663178"/>
            <a:ext cx="8102600" cy="917972"/>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4000" b="1" dirty="0" smtClean="0">
                <a:solidFill>
                  <a:srgbClr val="000090"/>
                </a:solidFill>
                <a:latin typeface="Arial"/>
                <a:cs typeface="Arial"/>
              </a:rPr>
              <a:t>DECARBONISATION</a:t>
            </a:r>
            <a:endParaRPr lang="en-GB" sz="2400" b="1" dirty="0">
              <a:solidFill>
                <a:srgbClr val="000090"/>
              </a:solidFill>
              <a:latin typeface="Arial"/>
              <a:cs typeface="Arial"/>
            </a:endParaRPr>
          </a:p>
        </p:txBody>
      </p:sp>
      <p:sp>
        <p:nvSpPr>
          <p:cNvPr id="13" name="Rectangle 12"/>
          <p:cNvSpPr/>
          <p:nvPr/>
        </p:nvSpPr>
        <p:spPr>
          <a:xfrm>
            <a:off x="533400" y="2724150"/>
            <a:ext cx="8102600" cy="91797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4000" b="1" dirty="0" smtClean="0">
                <a:solidFill>
                  <a:srgbClr val="FFFFFF"/>
                </a:solidFill>
                <a:latin typeface="Arial"/>
                <a:cs typeface="Arial"/>
              </a:rPr>
              <a:t>DECOUPLING</a:t>
            </a:r>
            <a:endParaRPr lang="en-GB" sz="2400" b="1" dirty="0">
              <a:solidFill>
                <a:srgbClr val="FFFFFF"/>
              </a:solidFill>
              <a:latin typeface="Arial"/>
              <a:cs typeface="Arial"/>
            </a:endParaRPr>
          </a:p>
        </p:txBody>
      </p:sp>
      <p:sp>
        <p:nvSpPr>
          <p:cNvPr id="2" name="TextBox 1"/>
          <p:cNvSpPr txBox="1"/>
          <p:nvPr/>
        </p:nvSpPr>
        <p:spPr>
          <a:xfrm>
            <a:off x="2590800" y="133350"/>
            <a:ext cx="3886200" cy="461665"/>
          </a:xfrm>
          <a:prstGeom prst="rect">
            <a:avLst/>
          </a:prstGeom>
          <a:noFill/>
          <a:ln w="38100" cmpd="sng">
            <a:solidFill>
              <a:srgbClr val="FF8021"/>
            </a:solidFill>
          </a:ln>
        </p:spPr>
        <p:txBody>
          <a:bodyPr wrap="square" rtlCol="0">
            <a:spAutoFit/>
          </a:bodyPr>
          <a:lstStyle/>
          <a:p>
            <a:pPr algn="ctr"/>
            <a:r>
              <a:rPr lang="en-GB" sz="2400" b="1" dirty="0" smtClean="0">
                <a:solidFill>
                  <a:srgbClr val="000090"/>
                </a:solidFill>
                <a:latin typeface="Arial"/>
                <a:cs typeface="Arial"/>
              </a:rPr>
              <a:t>CLIMATE </a:t>
            </a:r>
            <a:endParaRPr lang="en-GB" sz="2400" b="1" dirty="0">
              <a:solidFill>
                <a:srgbClr val="000090"/>
              </a:solidFill>
              <a:latin typeface="Arial"/>
              <a:cs typeface="Arial"/>
            </a:endParaRPr>
          </a:p>
        </p:txBody>
      </p:sp>
      <p:sp>
        <p:nvSpPr>
          <p:cNvPr id="11" name="TextBox 10"/>
          <p:cNvSpPr txBox="1"/>
          <p:nvPr/>
        </p:nvSpPr>
        <p:spPr>
          <a:xfrm>
            <a:off x="2590800" y="3710285"/>
            <a:ext cx="3886200" cy="461665"/>
          </a:xfrm>
          <a:prstGeom prst="rect">
            <a:avLst/>
          </a:prstGeom>
          <a:noFill/>
          <a:ln w="38100" cmpd="sng">
            <a:solidFill>
              <a:schemeClr val="tx2">
                <a:lumMod val="60000"/>
                <a:lumOff val="40000"/>
              </a:schemeClr>
            </a:solidFill>
          </a:ln>
        </p:spPr>
        <p:txBody>
          <a:bodyPr wrap="square" rtlCol="0">
            <a:spAutoFit/>
          </a:bodyPr>
          <a:lstStyle/>
          <a:p>
            <a:pPr algn="ctr"/>
            <a:r>
              <a:rPr lang="en-GB" sz="2400" b="1" dirty="0" smtClean="0">
                <a:solidFill>
                  <a:srgbClr val="000090"/>
                </a:solidFill>
                <a:latin typeface="Arial"/>
                <a:cs typeface="Arial"/>
              </a:rPr>
              <a:t>RESOURCES</a:t>
            </a:r>
            <a:endParaRPr lang="en-GB" sz="2400" b="1" dirty="0">
              <a:solidFill>
                <a:schemeClr val="bg1"/>
              </a:solidFill>
              <a:latin typeface="Arial"/>
              <a:cs typeface="Arial"/>
            </a:endParaRPr>
          </a:p>
        </p:txBody>
      </p:sp>
      <p:sp>
        <p:nvSpPr>
          <p:cNvPr id="4" name="Rectangle 3"/>
          <p:cNvSpPr/>
          <p:nvPr/>
        </p:nvSpPr>
        <p:spPr>
          <a:xfrm>
            <a:off x="534012" y="4334530"/>
            <a:ext cx="8147423" cy="477054"/>
          </a:xfrm>
          <a:prstGeom prst="rect">
            <a:avLst/>
          </a:prstGeom>
          <a:noFill/>
        </p:spPr>
        <p:txBody>
          <a:bodyPr wrap="none" lIns="91440" tIns="45720" rIns="91440" bIns="45720">
            <a:spAutoFit/>
          </a:bodyPr>
          <a:lstStyle/>
          <a:p>
            <a:pPr algn="ctr"/>
            <a:r>
              <a:rPr lang="en-GB" sz="2500" b="1" cap="none"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a:cs typeface="Arial"/>
              </a:rPr>
              <a:t>LOW CARBON RESOURCE EFFICIENT ECONOMY</a:t>
            </a:r>
            <a:endParaRPr lang="en-US" sz="25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8207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3" grpId="0" animBg="1"/>
      <p:bldP spid="2" grpId="0" animBg="1"/>
      <p:bldP spid="11"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374398"/>
            <a:ext cx="8305800" cy="83099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GB" altLang="en-US" sz="2400" i="1" dirty="0">
                <a:ea typeface="ＭＳ Ｐゴシック" charset="-128"/>
              </a:rPr>
              <a:t>“Resource efficiency can contribute to </a:t>
            </a:r>
            <a:endParaRPr lang="en-GB" altLang="en-US" sz="2400" i="1" dirty="0" smtClean="0">
              <a:ea typeface="ＭＳ Ｐゴシック" charset="-128"/>
            </a:endParaRPr>
          </a:p>
          <a:p>
            <a:pPr algn="ctr"/>
            <a:r>
              <a:rPr lang="en-GB" altLang="en-US" sz="2400" i="1" dirty="0" smtClean="0">
                <a:ea typeface="ＭＳ Ｐゴシック" charset="-128"/>
              </a:rPr>
              <a:t>economic </a:t>
            </a:r>
            <a:r>
              <a:rPr lang="en-GB" altLang="en-US" sz="2400" i="1" dirty="0">
                <a:ea typeface="ＭＳ Ｐゴシック" charset="-128"/>
              </a:rPr>
              <a:t>growth and job creation</a:t>
            </a:r>
            <a:r>
              <a:rPr lang="en-GB" altLang="en-US" sz="2400" i="1" dirty="0" smtClean="0">
                <a:ea typeface="ＭＳ Ｐゴシック" charset="-128"/>
              </a:rPr>
              <a:t>”</a:t>
            </a:r>
            <a:endParaRPr lang="en-GB" altLang="en-US" sz="2400" i="1" dirty="0">
              <a:ea typeface="ＭＳ Ｐゴシック" charset="-128"/>
            </a:endParaRPr>
          </a:p>
        </p:txBody>
      </p:sp>
      <p:sp>
        <p:nvSpPr>
          <p:cNvPr id="2" name="Rectangle 1"/>
          <p:cNvSpPr/>
          <p:nvPr/>
        </p:nvSpPr>
        <p:spPr>
          <a:xfrm>
            <a:off x="381000" y="2471738"/>
            <a:ext cx="4724400" cy="2462212"/>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spcBef>
                <a:spcPct val="0"/>
              </a:spcBef>
              <a:buFontTx/>
              <a:buNone/>
            </a:pPr>
            <a:r>
              <a:rPr lang="en-GB" altLang="en-US" sz="2200" i="1" dirty="0">
                <a:solidFill>
                  <a:srgbClr val="FF0000"/>
                </a:solidFill>
              </a:rPr>
              <a:t>Modelling results </a:t>
            </a:r>
            <a:r>
              <a:rPr lang="en-GB" altLang="en-US" sz="2200" i="1" dirty="0"/>
              <a:t>differ in size, but all of them show that </a:t>
            </a:r>
            <a:r>
              <a:rPr lang="en-GB" altLang="en-US" sz="2200" i="1" dirty="0">
                <a:solidFill>
                  <a:srgbClr val="FF0000"/>
                </a:solidFill>
              </a:rPr>
              <a:t>increasing resource efficiency </a:t>
            </a:r>
            <a:r>
              <a:rPr lang="en-GB" altLang="en-US" sz="2200" i="1" dirty="0"/>
              <a:t>can lead to </a:t>
            </a:r>
            <a:r>
              <a:rPr lang="en-GB" altLang="en-US" sz="2200" i="1" dirty="0">
                <a:solidFill>
                  <a:srgbClr val="FF0000"/>
                </a:solidFill>
              </a:rPr>
              <a:t>higher economic growth and employment</a:t>
            </a:r>
            <a:r>
              <a:rPr lang="en-GB" altLang="en-US" sz="2200" i="1" dirty="0"/>
              <a:t>, often even when environmental benefits are not </a:t>
            </a:r>
            <a:r>
              <a:rPr lang="en-GB" altLang="en-US" sz="2200" i="1" dirty="0" smtClean="0"/>
              <a:t>accounted.</a:t>
            </a:r>
            <a:endParaRPr lang="en-GB" altLang="en-US" sz="2200" i="1" dirty="0"/>
          </a:p>
        </p:txBody>
      </p:sp>
      <p:pic>
        <p:nvPicPr>
          <p:cNvPr id="1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00006" y="2571750"/>
            <a:ext cx="3562994"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57150"/>
            <a:ext cx="1555991" cy="730511"/>
          </a:xfrm>
          <a:prstGeom prst="rect">
            <a:avLst/>
          </a:prstGeom>
        </p:spPr>
      </p:pic>
      <p:pic>
        <p:nvPicPr>
          <p:cNvPr id="14" name="Picture 5" descr="unepbluetransp300"/>
          <p:cNvPicPr>
            <a:picLocks noChangeAspect="1" noChangeArrowheads="1"/>
          </p:cNvPicPr>
          <p:nvPr/>
        </p:nvPicPr>
        <p:blipFill>
          <a:blip r:embed="rId4" cstate="print"/>
          <a:srcRect/>
          <a:stretch>
            <a:fillRect/>
          </a:stretch>
        </p:blipFill>
        <p:spPr bwMode="auto">
          <a:xfrm>
            <a:off x="8268342" y="57150"/>
            <a:ext cx="723257" cy="748164"/>
          </a:xfrm>
          <a:prstGeom prst="rect">
            <a:avLst/>
          </a:prstGeom>
          <a:noFill/>
          <a:ln w="9525">
            <a:noFill/>
            <a:miter lim="800000"/>
            <a:headEnd/>
            <a:tailEnd/>
          </a:ln>
        </p:spPr>
      </p:pic>
      <p:sp>
        <p:nvSpPr>
          <p:cNvPr id="12" name="TextBox 11"/>
          <p:cNvSpPr txBox="1"/>
          <p:nvPr/>
        </p:nvSpPr>
        <p:spPr>
          <a:xfrm>
            <a:off x="1371600" y="133350"/>
            <a:ext cx="6858000" cy="1292662"/>
          </a:xfrm>
          <a:prstGeom prst="rect">
            <a:avLst/>
          </a:prstGeom>
          <a:noFill/>
        </p:spPr>
        <p:txBody>
          <a:bodyPr wrap="square" rtlCol="0">
            <a:spAutoFit/>
          </a:bodyPr>
          <a:lstStyle/>
          <a:p>
            <a:pPr algn="ctr"/>
            <a:r>
              <a:rPr lang="en-GB" altLang="en-US" sz="2600" b="1" dirty="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rPr>
              <a:t>DECOUPLING AND </a:t>
            </a:r>
            <a:endParaRPr lang="en-GB" altLang="en-US" sz="2600" b="1" dirty="0" smtClean="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endParaRPr>
          </a:p>
          <a:p>
            <a:pPr algn="ctr"/>
            <a:r>
              <a:rPr lang="en-GB" altLang="en-US" sz="2600" b="1" dirty="0" smtClean="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rPr>
              <a:t>RESOURCE </a:t>
            </a:r>
            <a:r>
              <a:rPr lang="en-GB" altLang="en-US" sz="2600" b="1" dirty="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rPr>
              <a:t>EFFICIENCY POTENTIAL </a:t>
            </a:r>
            <a:endParaRPr lang="en-US" sz="2600" b="1" dirty="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endParaRPr>
          </a:p>
          <a:p>
            <a:endParaRPr lang="en-US" sz="2600" dirty="0"/>
          </a:p>
        </p:txBody>
      </p:sp>
    </p:spTree>
    <p:extLst>
      <p:ext uri="{BB962C8B-B14F-4D97-AF65-F5344CB8AC3E}">
        <p14:creationId xmlns:p14="http://schemas.microsoft.com/office/powerpoint/2010/main" val="131485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1000"/>
                                        <p:tgtEl>
                                          <p:spTgt spid="4">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circle(in)">
                                      <p:cBhvr>
                                        <p:cTn id="10"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160443"/>
            <a:ext cx="8305800" cy="95410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GB" altLang="en-US" sz="2600" i="1" dirty="0" smtClean="0">
                <a:ea typeface="ＭＳ Ｐゴシック" charset="-128"/>
              </a:rPr>
              <a:t>“</a:t>
            </a:r>
            <a:r>
              <a:rPr lang="en-GB" sz="2800" i="1" dirty="0"/>
              <a:t>There are substantial areas of opportunity for greater resource efficiency </a:t>
            </a:r>
            <a:r>
              <a:rPr lang="en-GB" altLang="en-US" sz="2600" i="1" dirty="0" smtClean="0">
                <a:ea typeface="ＭＳ Ｐゴシック" charset="-128"/>
              </a:rPr>
              <a:t>”</a:t>
            </a:r>
            <a:endParaRPr lang="en-GB" altLang="en-US" sz="2600" i="1" dirty="0">
              <a:ea typeface="ＭＳ Ｐゴシック" charset="-128"/>
            </a:endParaRPr>
          </a:p>
        </p:txBody>
      </p:sp>
      <p:pic>
        <p:nvPicPr>
          <p:cNvPr id="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2231404"/>
            <a:ext cx="4267200" cy="2854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
          <p:cNvSpPr txBox="1">
            <a:spLocks noChangeArrowheads="1"/>
          </p:cNvSpPr>
          <p:nvPr/>
        </p:nvSpPr>
        <p:spPr bwMode="auto">
          <a:xfrm>
            <a:off x="1143000" y="2924711"/>
            <a:ext cx="2438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GB" altLang="en-US" sz="2000" i="1" dirty="0">
                <a:latin typeface="+mn-lt"/>
              </a:rPr>
              <a:t>The top 15 categories of resource efficiency potential</a:t>
            </a:r>
            <a:r>
              <a:rPr lang="de-DE" altLang="en-US" sz="2000" i="1" dirty="0">
                <a:latin typeface="+mn-lt"/>
              </a:rPr>
              <a:t> </a:t>
            </a:r>
            <a:endParaRPr lang="en-US" altLang="en-US" sz="2000" i="1" dirty="0">
              <a:latin typeface="+mn-lt"/>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57150"/>
            <a:ext cx="1555991" cy="730511"/>
          </a:xfrm>
          <a:prstGeom prst="rect">
            <a:avLst/>
          </a:prstGeom>
        </p:spPr>
      </p:pic>
      <p:pic>
        <p:nvPicPr>
          <p:cNvPr id="15" name="Picture 5" descr="unepbluetransp300"/>
          <p:cNvPicPr>
            <a:picLocks noChangeAspect="1" noChangeArrowheads="1"/>
          </p:cNvPicPr>
          <p:nvPr/>
        </p:nvPicPr>
        <p:blipFill>
          <a:blip r:embed="rId4" cstate="print"/>
          <a:srcRect/>
          <a:stretch>
            <a:fillRect/>
          </a:stretch>
        </p:blipFill>
        <p:spPr bwMode="auto">
          <a:xfrm>
            <a:off x="8268342" y="57150"/>
            <a:ext cx="723257" cy="748164"/>
          </a:xfrm>
          <a:prstGeom prst="rect">
            <a:avLst/>
          </a:prstGeom>
          <a:noFill/>
          <a:ln w="9525">
            <a:noFill/>
            <a:miter lim="800000"/>
            <a:headEnd/>
            <a:tailEnd/>
          </a:ln>
        </p:spPr>
      </p:pic>
      <p:sp>
        <p:nvSpPr>
          <p:cNvPr id="10" name="TextBox 9"/>
          <p:cNvSpPr txBox="1"/>
          <p:nvPr/>
        </p:nvSpPr>
        <p:spPr>
          <a:xfrm>
            <a:off x="1371600" y="155198"/>
            <a:ext cx="6858000" cy="892552"/>
          </a:xfrm>
          <a:prstGeom prst="rect">
            <a:avLst/>
          </a:prstGeom>
          <a:noFill/>
        </p:spPr>
        <p:txBody>
          <a:bodyPr wrap="square" rtlCol="0">
            <a:spAutoFit/>
          </a:bodyPr>
          <a:lstStyle/>
          <a:p>
            <a:pPr algn="ctr"/>
            <a:r>
              <a:rPr lang="en-GB" altLang="en-US" sz="2600" b="1" dirty="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rPr>
              <a:t>DECOUPLING AND </a:t>
            </a:r>
            <a:endParaRPr lang="en-GB" altLang="en-US" sz="2600" b="1" dirty="0" smtClean="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endParaRPr>
          </a:p>
          <a:p>
            <a:pPr algn="ctr"/>
            <a:r>
              <a:rPr lang="en-GB" altLang="en-US" sz="2600" b="1" dirty="0" smtClean="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rPr>
              <a:t>RESOURCE </a:t>
            </a:r>
            <a:r>
              <a:rPr lang="en-GB" altLang="en-US" sz="2600" b="1" dirty="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rPr>
              <a:t>EFFICIENCY POTENTIAL </a:t>
            </a:r>
            <a:endParaRPr lang="en-US" sz="2600" b="1" dirty="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18902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160443"/>
            <a:ext cx="8305800" cy="95410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GB" altLang="en-US" sz="2800" i="1" dirty="0">
                <a:ea typeface="ＭＳ Ｐゴシック" charset="-128"/>
              </a:rPr>
              <a:t>“Increased resource efficiency is practically attainable</a:t>
            </a:r>
            <a:r>
              <a:rPr lang="en-GB" altLang="en-US" sz="2800" i="1" dirty="0" smtClean="0">
                <a:ea typeface="ＭＳ Ｐゴシック" charset="-128"/>
              </a:rPr>
              <a:t>”</a:t>
            </a:r>
            <a:endParaRPr lang="en-GB" altLang="en-US" sz="2800" i="1" dirty="0">
              <a:ea typeface="ＭＳ Ｐゴシック" charset="-128"/>
            </a:endParaRPr>
          </a:p>
        </p:txBody>
      </p:sp>
      <p:pic>
        <p:nvPicPr>
          <p:cNvPr id="1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733550"/>
            <a:ext cx="2907615" cy="319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
          <p:cNvSpPr txBox="1">
            <a:spLocks noChangeArrowheads="1"/>
          </p:cNvSpPr>
          <p:nvPr/>
        </p:nvSpPr>
        <p:spPr bwMode="auto">
          <a:xfrm>
            <a:off x="1371600" y="3036153"/>
            <a:ext cx="346637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GB" altLang="en-US" sz="1800" i="1" dirty="0">
                <a:latin typeface="+mn-lt"/>
              </a:rPr>
              <a:t>Energy consumption and saving potential by equipment type in US mining industry</a:t>
            </a:r>
            <a:r>
              <a:rPr lang="de-DE" altLang="en-US" sz="1800" i="1" dirty="0">
                <a:latin typeface="+mn-lt"/>
              </a:rPr>
              <a:t> </a:t>
            </a:r>
            <a:endParaRPr lang="en-US" altLang="en-US" sz="1800" i="1" dirty="0">
              <a:latin typeface="+mn-lt"/>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57150"/>
            <a:ext cx="1555991" cy="730511"/>
          </a:xfrm>
          <a:prstGeom prst="rect">
            <a:avLst/>
          </a:prstGeom>
        </p:spPr>
      </p:pic>
      <p:pic>
        <p:nvPicPr>
          <p:cNvPr id="17" name="Picture 5" descr="unepbluetransp300"/>
          <p:cNvPicPr>
            <a:picLocks noChangeAspect="1" noChangeArrowheads="1"/>
          </p:cNvPicPr>
          <p:nvPr/>
        </p:nvPicPr>
        <p:blipFill>
          <a:blip r:embed="rId4" cstate="print"/>
          <a:srcRect/>
          <a:stretch>
            <a:fillRect/>
          </a:stretch>
        </p:blipFill>
        <p:spPr bwMode="auto">
          <a:xfrm>
            <a:off x="8268342" y="57150"/>
            <a:ext cx="723257" cy="748164"/>
          </a:xfrm>
          <a:prstGeom prst="rect">
            <a:avLst/>
          </a:prstGeom>
          <a:noFill/>
          <a:ln w="9525">
            <a:noFill/>
            <a:miter lim="800000"/>
            <a:headEnd/>
            <a:tailEnd/>
          </a:ln>
        </p:spPr>
      </p:pic>
      <p:sp>
        <p:nvSpPr>
          <p:cNvPr id="12" name="TextBox 11"/>
          <p:cNvSpPr txBox="1"/>
          <p:nvPr/>
        </p:nvSpPr>
        <p:spPr>
          <a:xfrm>
            <a:off x="1371600" y="155198"/>
            <a:ext cx="6858000" cy="892552"/>
          </a:xfrm>
          <a:prstGeom prst="rect">
            <a:avLst/>
          </a:prstGeom>
          <a:noFill/>
        </p:spPr>
        <p:txBody>
          <a:bodyPr wrap="square" rtlCol="0">
            <a:spAutoFit/>
          </a:bodyPr>
          <a:lstStyle/>
          <a:p>
            <a:pPr algn="ctr"/>
            <a:r>
              <a:rPr lang="en-GB" altLang="en-US" sz="2600" b="1" dirty="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rPr>
              <a:t>DECOUPLING AND </a:t>
            </a:r>
            <a:endParaRPr lang="en-GB" altLang="en-US" sz="2600" b="1" dirty="0" smtClean="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endParaRPr>
          </a:p>
          <a:p>
            <a:pPr algn="ctr"/>
            <a:r>
              <a:rPr lang="en-GB" altLang="en-US" sz="2600" b="1" dirty="0" smtClean="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rPr>
              <a:t>RESOURCE </a:t>
            </a:r>
            <a:r>
              <a:rPr lang="en-GB" altLang="en-US" sz="2600" b="1" dirty="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rPr>
              <a:t>EFFICIENCY POTENTIAL </a:t>
            </a:r>
            <a:endParaRPr lang="en-US" sz="2600" b="1" dirty="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56639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
          <p:cNvPicPr>
            <a:picLocks noChangeAspect="1" noChangeArrowheads="1"/>
          </p:cNvPicPr>
          <p:nvPr/>
        </p:nvPicPr>
        <p:blipFill>
          <a:blip r:embed="rId2">
            <a:extLst>
              <a:ext uri="{28A0092B-C50C-407E-A947-70E740481C1C}">
                <a14:useLocalDpi xmlns:a14="http://schemas.microsoft.com/office/drawing/2010/main" val="0"/>
              </a:ext>
            </a:extLst>
          </a:blip>
          <a:srcRect l="22501" t="34375" r="45000" b="11458"/>
          <a:stretch>
            <a:fillRect/>
          </a:stretch>
        </p:blipFill>
        <p:spPr bwMode="auto">
          <a:xfrm>
            <a:off x="2133600" y="206828"/>
            <a:ext cx="2362200" cy="1602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feld 2"/>
          <p:cNvSpPr txBox="1">
            <a:spLocks noChangeArrowheads="1"/>
          </p:cNvSpPr>
          <p:nvPr/>
        </p:nvSpPr>
        <p:spPr bwMode="auto">
          <a:xfrm>
            <a:off x="533400" y="1904583"/>
            <a:ext cx="7924800" cy="3139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Times New Roman" charset="0"/>
                <a:ea typeface="ＭＳ Ｐゴシック" charset="0"/>
                <a:cs typeface="ＭＳ Ｐゴシック" charset="0"/>
              </a:defRPr>
            </a:lvl1pPr>
            <a:lvl2pPr marL="742950" indent="-285750">
              <a:defRPr sz="1400">
                <a:solidFill>
                  <a:schemeClr val="tx1"/>
                </a:solidFill>
                <a:latin typeface="Times New Roman" charset="0"/>
                <a:ea typeface="ＭＳ Ｐゴシック" charset="0"/>
              </a:defRPr>
            </a:lvl2pPr>
            <a:lvl3pPr marL="1143000" indent="-228600">
              <a:defRPr sz="1400">
                <a:solidFill>
                  <a:schemeClr val="tx1"/>
                </a:solidFill>
                <a:latin typeface="Times New Roman" charset="0"/>
                <a:ea typeface="ＭＳ Ｐゴシック" charset="0"/>
              </a:defRPr>
            </a:lvl3pPr>
            <a:lvl4pPr marL="1600200" indent="-228600">
              <a:defRPr sz="1400">
                <a:solidFill>
                  <a:schemeClr val="tx1"/>
                </a:solidFill>
                <a:latin typeface="Times New Roman" charset="0"/>
                <a:ea typeface="ＭＳ Ｐゴシック" charset="0"/>
              </a:defRPr>
            </a:lvl4pPr>
            <a:lvl5pPr marL="2057400" indent="-228600">
              <a:defRPr sz="1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400">
                <a:solidFill>
                  <a:schemeClr val="tx1"/>
                </a:solidFill>
                <a:latin typeface="Times New Roman" charset="0"/>
                <a:ea typeface="ＭＳ Ｐゴシック" charset="0"/>
              </a:defRPr>
            </a:lvl9pPr>
          </a:lstStyle>
          <a:p>
            <a:pPr marL="342900" indent="-342900" algn="ctr" eaLnBrk="1" hangingPunct="1">
              <a:buFont typeface="Arial"/>
              <a:buChar char="•"/>
            </a:pPr>
            <a:r>
              <a:rPr lang="en-GB" sz="2200" i="1" dirty="0" smtClean="0">
                <a:solidFill>
                  <a:srgbClr val="FF0000"/>
                </a:solidFill>
                <a:latin typeface="+mn-lt"/>
                <a:cs typeface="Arial"/>
              </a:rPr>
              <a:t>Developed economies </a:t>
            </a:r>
            <a:r>
              <a:rPr lang="en-GB" sz="2200" i="1" dirty="0" smtClean="0">
                <a:solidFill>
                  <a:srgbClr val="000000"/>
                </a:solidFill>
                <a:latin typeface="+mn-lt"/>
                <a:cs typeface="Arial"/>
              </a:rPr>
              <a:t>will need to adopt strategies that bring their resource consumption down to globally sustainable levels </a:t>
            </a:r>
            <a:r>
              <a:rPr lang="en-GB" sz="2200" i="1" dirty="0" smtClean="0">
                <a:solidFill>
                  <a:srgbClr val="FF0000"/>
                </a:solidFill>
                <a:latin typeface="+mn-lt"/>
                <a:cs typeface="Arial"/>
              </a:rPr>
              <a:t>(ABSULUTE DECOUPLING) </a:t>
            </a:r>
          </a:p>
          <a:p>
            <a:pPr algn="ctr" eaLnBrk="1" hangingPunct="1"/>
            <a:endParaRPr lang="en-GB" sz="2200" i="1" dirty="0" smtClean="0">
              <a:solidFill>
                <a:srgbClr val="FF0000"/>
              </a:solidFill>
              <a:latin typeface="+mn-lt"/>
              <a:cs typeface="Arial"/>
            </a:endParaRPr>
          </a:p>
          <a:p>
            <a:pPr marL="342900" indent="-342900" algn="ctr" eaLnBrk="1" hangingPunct="1">
              <a:buFont typeface="Arial"/>
              <a:buChar char="•"/>
            </a:pPr>
            <a:r>
              <a:rPr lang="en-GB" sz="2200" i="1" dirty="0" smtClean="0">
                <a:solidFill>
                  <a:srgbClr val="FF0000"/>
                </a:solidFill>
                <a:latin typeface="+mn-lt"/>
                <a:cs typeface="Arial"/>
              </a:rPr>
              <a:t>Developing nations </a:t>
            </a:r>
            <a:r>
              <a:rPr lang="en-GB" sz="2200" i="1" dirty="0" smtClean="0">
                <a:solidFill>
                  <a:srgbClr val="000000"/>
                </a:solidFill>
                <a:latin typeface="+mn-lt"/>
                <a:cs typeface="Arial"/>
              </a:rPr>
              <a:t>must strive to improve resource efficiencies and cleaner production processes as their net consumption of natural resources increases for a period until they achieve a societally acceptable quality of life </a:t>
            </a:r>
            <a:r>
              <a:rPr lang="en-GB" sz="2200" i="1" dirty="0" smtClean="0">
                <a:solidFill>
                  <a:srgbClr val="FF0000"/>
                </a:solidFill>
                <a:latin typeface="+mn-lt"/>
                <a:cs typeface="Arial"/>
              </a:rPr>
              <a:t>(RELATIVE DECOUPLING)</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209550"/>
            <a:ext cx="2286000" cy="1600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57150"/>
            <a:ext cx="1555991" cy="730511"/>
          </a:xfrm>
          <a:prstGeom prst="rect">
            <a:avLst/>
          </a:prstGeom>
        </p:spPr>
      </p:pic>
      <p:pic>
        <p:nvPicPr>
          <p:cNvPr id="6" name="Picture 5" descr="unepbluetransp300"/>
          <p:cNvPicPr>
            <a:picLocks noChangeAspect="1" noChangeArrowheads="1"/>
          </p:cNvPicPr>
          <p:nvPr/>
        </p:nvPicPr>
        <p:blipFill>
          <a:blip r:embed="rId5" cstate="print"/>
          <a:srcRect/>
          <a:stretch>
            <a:fillRect/>
          </a:stretch>
        </p:blipFill>
        <p:spPr bwMode="auto">
          <a:xfrm>
            <a:off x="8268342" y="57150"/>
            <a:ext cx="723257" cy="748164"/>
          </a:xfrm>
          <a:prstGeom prst="rect">
            <a:avLst/>
          </a:prstGeom>
          <a:noFill/>
          <a:ln w="9525">
            <a:noFill/>
            <a:miter lim="800000"/>
            <a:headEnd/>
            <a:tailEnd/>
          </a:ln>
        </p:spPr>
      </p:pic>
    </p:spTree>
    <p:extLst>
      <p:ext uri="{BB962C8B-B14F-4D97-AF65-F5344CB8AC3E}">
        <p14:creationId xmlns:p14="http://schemas.microsoft.com/office/powerpoint/2010/main" val="37525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subTnLst>
                                    <p:set>
                                      <p:cBhvr override="childStyle">
                                        <p:cTn dur="1" fill="hold" display="0" masterRel="nextClick" afterEffect="1"/>
                                        <p:tgtEl>
                                          <p:spTgt spid="7">
                                            <p:txEl>
                                              <p:pRg st="0" end="0"/>
                                            </p:txEl>
                                          </p:spTgt>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2"/>
          <p:cNvSpPr txBox="1">
            <a:spLocks noChangeArrowheads="1"/>
          </p:cNvSpPr>
          <p:nvPr/>
        </p:nvSpPr>
        <p:spPr bwMode="auto">
          <a:xfrm>
            <a:off x="990600" y="2590621"/>
            <a:ext cx="74676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Times New Roman" charset="0"/>
                <a:ea typeface="ＭＳ Ｐゴシック" charset="0"/>
                <a:cs typeface="ＭＳ Ｐゴシック" charset="0"/>
              </a:defRPr>
            </a:lvl1pPr>
            <a:lvl2pPr marL="742950" indent="-285750">
              <a:defRPr sz="1400">
                <a:solidFill>
                  <a:schemeClr val="tx1"/>
                </a:solidFill>
                <a:latin typeface="Times New Roman" charset="0"/>
                <a:ea typeface="ＭＳ Ｐゴシック" charset="0"/>
              </a:defRPr>
            </a:lvl2pPr>
            <a:lvl3pPr marL="1143000" indent="-228600">
              <a:defRPr sz="1400">
                <a:solidFill>
                  <a:schemeClr val="tx1"/>
                </a:solidFill>
                <a:latin typeface="Times New Roman" charset="0"/>
                <a:ea typeface="ＭＳ Ｐゴシック" charset="0"/>
              </a:defRPr>
            </a:lvl3pPr>
            <a:lvl4pPr marL="1600200" indent="-228600">
              <a:defRPr sz="1400">
                <a:solidFill>
                  <a:schemeClr val="tx1"/>
                </a:solidFill>
                <a:latin typeface="Times New Roman" charset="0"/>
                <a:ea typeface="ＭＳ Ｐゴシック" charset="0"/>
              </a:defRPr>
            </a:lvl4pPr>
            <a:lvl5pPr marL="2057400" indent="-228600">
              <a:defRPr sz="1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400">
                <a:solidFill>
                  <a:schemeClr val="tx1"/>
                </a:solidFill>
                <a:latin typeface="Times New Roman" charset="0"/>
                <a:ea typeface="ＭＳ Ｐゴシック" charset="0"/>
              </a:defRPr>
            </a:lvl9pPr>
          </a:lstStyle>
          <a:p>
            <a:pPr algn="ctr">
              <a:buClr>
                <a:schemeClr val="tx1"/>
              </a:buClr>
            </a:pPr>
            <a:r>
              <a:rPr lang="en-GB" sz="2400" dirty="0" smtClean="0">
                <a:solidFill>
                  <a:srgbClr val="FF0000"/>
                </a:solidFill>
                <a:latin typeface="+mn-lt"/>
                <a:cs typeface="Arial"/>
              </a:rPr>
              <a:t>SDGs</a:t>
            </a:r>
            <a:r>
              <a:rPr lang="en-GB" sz="2400" dirty="0" smtClean="0">
                <a:latin typeface="+mn-lt"/>
                <a:cs typeface="Arial"/>
              </a:rPr>
              <a:t> </a:t>
            </a:r>
            <a:r>
              <a:rPr lang="en-GB" sz="2400" i="1" dirty="0" smtClean="0">
                <a:latin typeface="+mn-lt"/>
                <a:cs typeface="Arial"/>
              </a:rPr>
              <a:t>offer unique opportunity to move to an integrated, universally relevant and potentially transformative Global Development Agenda. </a:t>
            </a:r>
          </a:p>
        </p:txBody>
      </p:sp>
      <p:pic>
        <p:nvPicPr>
          <p:cNvPr id="2" name="Picture 1"/>
          <p:cNvPicPr>
            <a:picLocks noChangeAspect="1"/>
          </p:cNvPicPr>
          <p:nvPr/>
        </p:nvPicPr>
        <p:blipFill>
          <a:blip r:embed="rId2"/>
          <a:stretch>
            <a:fillRect/>
          </a:stretch>
        </p:blipFill>
        <p:spPr>
          <a:xfrm>
            <a:off x="3429000" y="466877"/>
            <a:ext cx="2438400" cy="1723873"/>
          </a:xfrm>
          <a:prstGeom prst="rect">
            <a:avLst/>
          </a:prstGeom>
        </p:spPr>
      </p:pic>
    </p:spTree>
    <p:extLst>
      <p:ext uri="{BB962C8B-B14F-4D97-AF65-F5344CB8AC3E}">
        <p14:creationId xmlns:p14="http://schemas.microsoft.com/office/powerpoint/2010/main" val="19332181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C:\Users\bodouroc\Documents\UNEP-IRP\Reports\G7\Summary for Policy Makers (for G7)\final drafts\12 of 17 SDG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422" y="1047750"/>
            <a:ext cx="7593578" cy="3762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8"/>
          <p:cNvSpPr txBox="1">
            <a:spLocks noChangeArrowheads="1"/>
          </p:cNvSpPr>
          <p:nvPr/>
        </p:nvSpPr>
        <p:spPr bwMode="auto">
          <a:xfrm>
            <a:off x="1447800" y="133350"/>
            <a:ext cx="6400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FontTx/>
              <a:buNone/>
            </a:pPr>
            <a:r>
              <a:rPr lang="en-GB" altLang="en-US" sz="2400" b="1" dirty="0" smtClean="0">
                <a:latin typeface="+mn-lt"/>
              </a:rPr>
              <a:t>SDGs DIRECTLY DEPENDENT ON NATURAL RESOURCES</a:t>
            </a:r>
            <a:endParaRPr lang="en-GB" altLang="en-US" sz="2400" b="1" dirty="0">
              <a:latin typeface="+mn-lt"/>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57150"/>
            <a:ext cx="1555991" cy="730511"/>
          </a:xfrm>
          <a:prstGeom prst="rect">
            <a:avLst/>
          </a:prstGeom>
        </p:spPr>
      </p:pic>
      <p:pic>
        <p:nvPicPr>
          <p:cNvPr id="15" name="Picture 5" descr="unepbluetransp300"/>
          <p:cNvPicPr>
            <a:picLocks noChangeAspect="1" noChangeArrowheads="1"/>
          </p:cNvPicPr>
          <p:nvPr/>
        </p:nvPicPr>
        <p:blipFill>
          <a:blip r:embed="rId4" cstate="print"/>
          <a:srcRect/>
          <a:stretch>
            <a:fillRect/>
          </a:stretch>
        </p:blipFill>
        <p:spPr bwMode="auto">
          <a:xfrm>
            <a:off x="8268342" y="57150"/>
            <a:ext cx="723257" cy="748164"/>
          </a:xfrm>
          <a:prstGeom prst="rect">
            <a:avLst/>
          </a:prstGeom>
          <a:noFill/>
          <a:ln w="9525">
            <a:noFill/>
            <a:miter lim="800000"/>
            <a:headEnd/>
            <a:tailEnd/>
          </a:ln>
        </p:spPr>
      </p:pic>
    </p:spTree>
    <p:extLst>
      <p:ext uri="{BB962C8B-B14F-4D97-AF65-F5344CB8AC3E}">
        <p14:creationId xmlns:p14="http://schemas.microsoft.com/office/powerpoint/2010/main" val="18311077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2"/>
          <p:cNvSpPr txBox="1">
            <a:spLocks noChangeArrowheads="1"/>
          </p:cNvSpPr>
          <p:nvPr/>
        </p:nvSpPr>
        <p:spPr bwMode="auto">
          <a:xfrm>
            <a:off x="990600" y="2830890"/>
            <a:ext cx="74676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Times New Roman" charset="0"/>
                <a:ea typeface="ＭＳ Ｐゴシック" charset="0"/>
                <a:cs typeface="ＭＳ Ｐゴシック" charset="0"/>
              </a:defRPr>
            </a:lvl1pPr>
            <a:lvl2pPr marL="742950" indent="-285750">
              <a:defRPr sz="1400">
                <a:solidFill>
                  <a:schemeClr val="tx1"/>
                </a:solidFill>
                <a:latin typeface="Times New Roman" charset="0"/>
                <a:ea typeface="ＭＳ Ｐゴシック" charset="0"/>
              </a:defRPr>
            </a:lvl2pPr>
            <a:lvl3pPr marL="1143000" indent="-228600">
              <a:defRPr sz="1400">
                <a:solidFill>
                  <a:schemeClr val="tx1"/>
                </a:solidFill>
                <a:latin typeface="Times New Roman" charset="0"/>
                <a:ea typeface="ＭＳ Ｐゴシック" charset="0"/>
              </a:defRPr>
            </a:lvl3pPr>
            <a:lvl4pPr marL="1600200" indent="-228600">
              <a:defRPr sz="1400">
                <a:solidFill>
                  <a:schemeClr val="tx1"/>
                </a:solidFill>
                <a:latin typeface="Times New Roman" charset="0"/>
                <a:ea typeface="ＭＳ Ｐゴシック" charset="0"/>
              </a:defRPr>
            </a:lvl4pPr>
            <a:lvl5pPr marL="2057400" indent="-228600">
              <a:defRPr sz="1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400">
                <a:solidFill>
                  <a:schemeClr val="tx1"/>
                </a:solidFill>
                <a:latin typeface="Times New Roman" charset="0"/>
                <a:ea typeface="ＭＳ Ｐゴシック" charset="0"/>
              </a:defRPr>
            </a:lvl9pPr>
          </a:lstStyle>
          <a:p>
            <a:pPr algn="ctr">
              <a:buClr>
                <a:schemeClr val="tx1"/>
              </a:buClr>
            </a:pPr>
            <a:r>
              <a:rPr lang="en-GB" sz="2400" i="1" dirty="0">
                <a:solidFill>
                  <a:srgbClr val="FF0000"/>
                </a:solidFill>
                <a:latin typeface="+mn-lt"/>
                <a:cs typeface="Trebuchet MS"/>
              </a:rPr>
              <a:t>Sustainable Consumption and Production </a:t>
            </a:r>
            <a:r>
              <a:rPr lang="en-GB" sz="2400" i="1" dirty="0">
                <a:latin typeface="+mn-lt"/>
                <a:cs typeface="Arial"/>
              </a:rPr>
              <a:t>is the most efficient strategy to avoid trade-offs and create synergies to resolve the development and environmental challenges articulated in the SDGs</a:t>
            </a:r>
            <a:r>
              <a:rPr lang="en-GB" sz="2400" i="1" dirty="0" smtClean="0">
                <a:latin typeface="+mn-lt"/>
                <a:cs typeface="Arial"/>
              </a:rPr>
              <a:t>.</a:t>
            </a:r>
            <a:endParaRPr lang="en-GB" sz="2400" i="1" dirty="0">
              <a:latin typeface="+mn-lt"/>
              <a:cs typeface="Trebuchet MS"/>
            </a:endParaRPr>
          </a:p>
        </p:txBody>
      </p:sp>
      <p:pic>
        <p:nvPicPr>
          <p:cNvPr id="2" name="Picture 1"/>
          <p:cNvPicPr>
            <a:picLocks noChangeAspect="1"/>
          </p:cNvPicPr>
          <p:nvPr/>
        </p:nvPicPr>
        <p:blipFill>
          <a:blip r:embed="rId2"/>
          <a:stretch>
            <a:fillRect/>
          </a:stretch>
        </p:blipFill>
        <p:spPr>
          <a:xfrm>
            <a:off x="3429000" y="707146"/>
            <a:ext cx="2438400" cy="172387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57150"/>
            <a:ext cx="1555991" cy="730511"/>
          </a:xfrm>
          <a:prstGeom prst="rect">
            <a:avLst/>
          </a:prstGeom>
        </p:spPr>
      </p:pic>
      <p:pic>
        <p:nvPicPr>
          <p:cNvPr id="5" name="Picture 4" descr="unepbluetransp300"/>
          <p:cNvPicPr>
            <a:picLocks noChangeAspect="1" noChangeArrowheads="1"/>
          </p:cNvPicPr>
          <p:nvPr/>
        </p:nvPicPr>
        <p:blipFill>
          <a:blip r:embed="rId4" cstate="print"/>
          <a:srcRect/>
          <a:stretch>
            <a:fillRect/>
          </a:stretch>
        </p:blipFill>
        <p:spPr bwMode="auto">
          <a:xfrm>
            <a:off x="8268342" y="57150"/>
            <a:ext cx="723257" cy="748164"/>
          </a:xfrm>
          <a:prstGeom prst="rect">
            <a:avLst/>
          </a:prstGeom>
          <a:noFill/>
          <a:ln w="9525">
            <a:noFill/>
            <a:miter lim="800000"/>
            <a:headEnd/>
            <a:tailEnd/>
          </a:ln>
        </p:spPr>
      </p:pic>
    </p:spTree>
    <p:extLst>
      <p:ext uri="{BB962C8B-B14F-4D97-AF65-F5344CB8AC3E}">
        <p14:creationId xmlns:p14="http://schemas.microsoft.com/office/powerpoint/2010/main" val="8750604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1371600" y="742950"/>
            <a:ext cx="6629400" cy="36576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fr-BE" sz="8800" dirty="0" smtClean="0">
                <a:solidFill>
                  <a:srgbClr val="FF0000"/>
                </a:solidFill>
                <a:latin typeface="Arial"/>
                <a:cs typeface="Arial"/>
              </a:rPr>
              <a:t>WORLD</a:t>
            </a:r>
            <a:r>
              <a:rPr lang="fr-BE" sz="6600" dirty="0" smtClean="0">
                <a:solidFill>
                  <a:schemeClr val="tx1"/>
                </a:solidFill>
                <a:latin typeface="Arial"/>
                <a:cs typeface="Arial"/>
              </a:rPr>
              <a:t> </a:t>
            </a:r>
          </a:p>
          <a:p>
            <a:pPr marL="0" indent="0" algn="ctr">
              <a:buNone/>
            </a:pPr>
            <a:r>
              <a:rPr lang="fr-BE" sz="6600" dirty="0" smtClean="0">
                <a:solidFill>
                  <a:schemeClr val="tx1"/>
                </a:solidFill>
                <a:latin typeface="Arial"/>
                <a:cs typeface="Arial"/>
              </a:rPr>
              <a:t>IN WHICH WE LIVE</a:t>
            </a:r>
            <a:endParaRPr lang="en-GB" sz="6600" dirty="0">
              <a:solidFill>
                <a:schemeClr val="tx1"/>
              </a:solidFill>
              <a:latin typeface="Arial"/>
              <a:cs typeface="Arial"/>
            </a:endParaRPr>
          </a:p>
        </p:txBody>
      </p:sp>
    </p:spTree>
    <p:extLst>
      <p:ext uri="{BB962C8B-B14F-4D97-AF65-F5344CB8AC3E}">
        <p14:creationId xmlns:p14="http://schemas.microsoft.com/office/powerpoint/2010/main" val="77724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80">
                                          <p:stCondLst>
                                            <p:cond delay="0"/>
                                          </p:stCondLst>
                                        </p:cTn>
                                        <p:tgtEl>
                                          <p:spTgt spid="6">
                                            <p:txEl>
                                              <p:pRg st="0" end="0"/>
                                            </p:txEl>
                                          </p:spTgt>
                                        </p:tgtEl>
                                      </p:cBhvr>
                                    </p:animEffect>
                                    <p:anim calcmode="lin" valueType="num">
                                      <p:cBhvr>
                                        <p:cTn id="8"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0" end="0"/>
                                            </p:txEl>
                                          </p:spTgt>
                                        </p:tgtEl>
                                      </p:cBhvr>
                                      <p:to x="100000" y="60000"/>
                                    </p:animScale>
                                    <p:animScale>
                                      <p:cBhvr>
                                        <p:cTn id="14" dur="166" decel="50000">
                                          <p:stCondLst>
                                            <p:cond delay="676"/>
                                          </p:stCondLst>
                                        </p:cTn>
                                        <p:tgtEl>
                                          <p:spTgt spid="6">
                                            <p:txEl>
                                              <p:pRg st="0" end="0"/>
                                            </p:txEl>
                                          </p:spTgt>
                                        </p:tgtEl>
                                      </p:cBhvr>
                                      <p:to x="100000" y="100000"/>
                                    </p:animScale>
                                    <p:animScale>
                                      <p:cBhvr>
                                        <p:cTn id="15" dur="26">
                                          <p:stCondLst>
                                            <p:cond delay="1312"/>
                                          </p:stCondLst>
                                        </p:cTn>
                                        <p:tgtEl>
                                          <p:spTgt spid="6">
                                            <p:txEl>
                                              <p:pRg st="0" end="0"/>
                                            </p:txEl>
                                          </p:spTgt>
                                        </p:tgtEl>
                                      </p:cBhvr>
                                      <p:to x="100000" y="80000"/>
                                    </p:animScale>
                                    <p:animScale>
                                      <p:cBhvr>
                                        <p:cTn id="16" dur="166" decel="50000">
                                          <p:stCondLst>
                                            <p:cond delay="1338"/>
                                          </p:stCondLst>
                                        </p:cTn>
                                        <p:tgtEl>
                                          <p:spTgt spid="6">
                                            <p:txEl>
                                              <p:pRg st="0" end="0"/>
                                            </p:txEl>
                                          </p:spTgt>
                                        </p:tgtEl>
                                      </p:cBhvr>
                                      <p:to x="100000" y="100000"/>
                                    </p:animScale>
                                    <p:animScale>
                                      <p:cBhvr>
                                        <p:cTn id="17" dur="26">
                                          <p:stCondLst>
                                            <p:cond delay="1642"/>
                                          </p:stCondLst>
                                        </p:cTn>
                                        <p:tgtEl>
                                          <p:spTgt spid="6">
                                            <p:txEl>
                                              <p:pRg st="0" end="0"/>
                                            </p:txEl>
                                          </p:spTgt>
                                        </p:tgtEl>
                                      </p:cBhvr>
                                      <p:to x="100000" y="90000"/>
                                    </p:animScale>
                                    <p:animScale>
                                      <p:cBhvr>
                                        <p:cTn id="18" dur="166" decel="50000">
                                          <p:stCondLst>
                                            <p:cond delay="1668"/>
                                          </p:stCondLst>
                                        </p:cTn>
                                        <p:tgtEl>
                                          <p:spTgt spid="6">
                                            <p:txEl>
                                              <p:pRg st="0" end="0"/>
                                            </p:txEl>
                                          </p:spTgt>
                                        </p:tgtEl>
                                      </p:cBhvr>
                                      <p:to x="100000" y="100000"/>
                                    </p:animScale>
                                    <p:animScale>
                                      <p:cBhvr>
                                        <p:cTn id="19" dur="26">
                                          <p:stCondLst>
                                            <p:cond delay="1808"/>
                                          </p:stCondLst>
                                        </p:cTn>
                                        <p:tgtEl>
                                          <p:spTgt spid="6">
                                            <p:txEl>
                                              <p:pRg st="0" end="0"/>
                                            </p:txEl>
                                          </p:spTgt>
                                        </p:tgtEl>
                                      </p:cBhvr>
                                      <p:to x="100000" y="95000"/>
                                    </p:animScale>
                                    <p:animScale>
                                      <p:cBhvr>
                                        <p:cTn id="20" dur="166" decel="50000">
                                          <p:stCondLst>
                                            <p:cond delay="1834"/>
                                          </p:stCondLst>
                                        </p:cTn>
                                        <p:tgtEl>
                                          <p:spTgt spid="6">
                                            <p:txEl>
                                              <p:pRg st="0" end="0"/>
                                            </p:txEl>
                                          </p:spTgt>
                                        </p:tgtEl>
                                      </p:cBhvr>
                                      <p:to x="100000" y="100000"/>
                                    </p:animScale>
                                  </p:childTnLst>
                                </p:cTn>
                              </p:par>
                              <p:par>
                                <p:cTn id="21" presetID="1" presetClass="entr" presetSubtype="0"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1371600" y="742950"/>
            <a:ext cx="6629400" cy="36576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fr-BE" sz="8800" dirty="0" smtClean="0">
                <a:solidFill>
                  <a:srgbClr val="FF0000"/>
                </a:solidFill>
                <a:latin typeface="Arial"/>
                <a:cs typeface="Arial"/>
              </a:rPr>
              <a:t>LINK</a:t>
            </a:r>
            <a:r>
              <a:rPr lang="fr-BE" sz="6600" dirty="0" smtClean="0">
                <a:solidFill>
                  <a:schemeClr val="tx1"/>
                </a:solidFill>
                <a:latin typeface="Arial"/>
                <a:cs typeface="Arial"/>
              </a:rPr>
              <a:t> </a:t>
            </a:r>
          </a:p>
          <a:p>
            <a:pPr marL="0" indent="0" algn="ctr">
              <a:buNone/>
            </a:pPr>
            <a:r>
              <a:rPr lang="fr-BE" sz="5400" dirty="0" smtClean="0">
                <a:solidFill>
                  <a:schemeClr val="tx1"/>
                </a:solidFill>
                <a:latin typeface="Arial"/>
                <a:cs typeface="Arial"/>
              </a:rPr>
              <a:t>TO EU CIRULAR ECONOMY</a:t>
            </a:r>
            <a:endParaRPr lang="en-GB" sz="5400" dirty="0">
              <a:solidFill>
                <a:schemeClr val="tx1"/>
              </a:solidFill>
              <a:latin typeface="Arial"/>
              <a:cs typeface="Arial"/>
            </a:endParaRPr>
          </a:p>
        </p:txBody>
      </p:sp>
    </p:spTree>
    <p:extLst>
      <p:ext uri="{BB962C8B-B14F-4D97-AF65-F5344CB8AC3E}">
        <p14:creationId xmlns:p14="http://schemas.microsoft.com/office/powerpoint/2010/main" val="207274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80">
                                          <p:stCondLst>
                                            <p:cond delay="0"/>
                                          </p:stCondLst>
                                        </p:cTn>
                                        <p:tgtEl>
                                          <p:spTgt spid="6">
                                            <p:txEl>
                                              <p:pRg st="0" end="0"/>
                                            </p:txEl>
                                          </p:spTgt>
                                        </p:tgtEl>
                                      </p:cBhvr>
                                    </p:animEffect>
                                    <p:anim calcmode="lin" valueType="num">
                                      <p:cBhvr>
                                        <p:cTn id="8"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0" end="0"/>
                                            </p:txEl>
                                          </p:spTgt>
                                        </p:tgtEl>
                                      </p:cBhvr>
                                      <p:to x="100000" y="60000"/>
                                    </p:animScale>
                                    <p:animScale>
                                      <p:cBhvr>
                                        <p:cTn id="14" dur="166" decel="50000">
                                          <p:stCondLst>
                                            <p:cond delay="676"/>
                                          </p:stCondLst>
                                        </p:cTn>
                                        <p:tgtEl>
                                          <p:spTgt spid="6">
                                            <p:txEl>
                                              <p:pRg st="0" end="0"/>
                                            </p:txEl>
                                          </p:spTgt>
                                        </p:tgtEl>
                                      </p:cBhvr>
                                      <p:to x="100000" y="100000"/>
                                    </p:animScale>
                                    <p:animScale>
                                      <p:cBhvr>
                                        <p:cTn id="15" dur="26">
                                          <p:stCondLst>
                                            <p:cond delay="1312"/>
                                          </p:stCondLst>
                                        </p:cTn>
                                        <p:tgtEl>
                                          <p:spTgt spid="6">
                                            <p:txEl>
                                              <p:pRg st="0" end="0"/>
                                            </p:txEl>
                                          </p:spTgt>
                                        </p:tgtEl>
                                      </p:cBhvr>
                                      <p:to x="100000" y="80000"/>
                                    </p:animScale>
                                    <p:animScale>
                                      <p:cBhvr>
                                        <p:cTn id="16" dur="166" decel="50000">
                                          <p:stCondLst>
                                            <p:cond delay="1338"/>
                                          </p:stCondLst>
                                        </p:cTn>
                                        <p:tgtEl>
                                          <p:spTgt spid="6">
                                            <p:txEl>
                                              <p:pRg st="0" end="0"/>
                                            </p:txEl>
                                          </p:spTgt>
                                        </p:tgtEl>
                                      </p:cBhvr>
                                      <p:to x="100000" y="100000"/>
                                    </p:animScale>
                                    <p:animScale>
                                      <p:cBhvr>
                                        <p:cTn id="17" dur="26">
                                          <p:stCondLst>
                                            <p:cond delay="1642"/>
                                          </p:stCondLst>
                                        </p:cTn>
                                        <p:tgtEl>
                                          <p:spTgt spid="6">
                                            <p:txEl>
                                              <p:pRg st="0" end="0"/>
                                            </p:txEl>
                                          </p:spTgt>
                                        </p:tgtEl>
                                      </p:cBhvr>
                                      <p:to x="100000" y="90000"/>
                                    </p:animScale>
                                    <p:animScale>
                                      <p:cBhvr>
                                        <p:cTn id="18" dur="166" decel="50000">
                                          <p:stCondLst>
                                            <p:cond delay="1668"/>
                                          </p:stCondLst>
                                        </p:cTn>
                                        <p:tgtEl>
                                          <p:spTgt spid="6">
                                            <p:txEl>
                                              <p:pRg st="0" end="0"/>
                                            </p:txEl>
                                          </p:spTgt>
                                        </p:tgtEl>
                                      </p:cBhvr>
                                      <p:to x="100000" y="100000"/>
                                    </p:animScale>
                                    <p:animScale>
                                      <p:cBhvr>
                                        <p:cTn id="19" dur="26">
                                          <p:stCondLst>
                                            <p:cond delay="1808"/>
                                          </p:stCondLst>
                                        </p:cTn>
                                        <p:tgtEl>
                                          <p:spTgt spid="6">
                                            <p:txEl>
                                              <p:pRg st="0" end="0"/>
                                            </p:txEl>
                                          </p:spTgt>
                                        </p:tgtEl>
                                      </p:cBhvr>
                                      <p:to x="100000" y="95000"/>
                                    </p:animScale>
                                    <p:animScale>
                                      <p:cBhvr>
                                        <p:cTn id="20" dur="166" decel="50000">
                                          <p:stCondLst>
                                            <p:cond delay="1834"/>
                                          </p:stCondLst>
                                        </p:cTn>
                                        <p:tgtEl>
                                          <p:spTgt spid="6">
                                            <p:txEl>
                                              <p:pRg st="0" end="0"/>
                                            </p:txEl>
                                          </p:spTgt>
                                        </p:tgtEl>
                                      </p:cBhvr>
                                      <p:to x="100000" y="100000"/>
                                    </p:animScale>
                                  </p:childTnLst>
                                </p:cTn>
                              </p:par>
                              <p:par>
                                <p:cTn id="21" presetID="1" presetClass="entr" presetSubtype="0"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970" name="Object 2" hidden="1"/>
          <p:cNvGraphicFramePr>
            <a:graphicFrameLocks noChangeAspect="1"/>
          </p:cNvGraphicFramePr>
          <p:nvPr>
            <p:custDataLst>
              <p:tags r:id="rId2"/>
            </p:custDataLst>
            <p:extLst/>
          </p:nvPr>
        </p:nvGraphicFramePr>
        <p:xfrm>
          <a:off x="270" y="1"/>
          <a:ext cx="161974" cy="121481"/>
        </p:xfrm>
        <a:graphic>
          <a:graphicData uri="http://schemas.openxmlformats.org/presentationml/2006/ole">
            <mc:AlternateContent xmlns:mc="http://schemas.openxmlformats.org/markup-compatibility/2006">
              <mc:Choice xmlns:v="urn:schemas-microsoft-com:vml" Requires="v">
                <p:oleObj spid="_x0000_s2094" name="think-cell Slide" r:id="rId5" imgW="381" imgH="381" progId="TCLayout.ActiveDocument.1">
                  <p:embed/>
                </p:oleObj>
              </mc:Choice>
              <mc:Fallback>
                <p:oleObj name="think-cell Slide" r:id="rId5" imgW="381" imgH="381"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gray">
                      <a:xfrm>
                        <a:off x="270" y="1"/>
                        <a:ext cx="161974" cy="12148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 name="Picture 1"/>
          <p:cNvPicPr>
            <a:picLocks noChangeAspect="1"/>
          </p:cNvPicPr>
          <p:nvPr/>
        </p:nvPicPr>
        <p:blipFill rotWithShape="1">
          <a:blip r:embed="rId7"/>
          <a:srcRect r="4007" b="9440"/>
          <a:stretch/>
        </p:blipFill>
        <p:spPr>
          <a:xfrm>
            <a:off x="0" y="-36740"/>
            <a:ext cx="9144000" cy="5180240"/>
          </a:xfrm>
          <a:prstGeom prst="rect">
            <a:avLst/>
          </a:prstGeom>
        </p:spPr>
      </p:pic>
      <p:pic>
        <p:nvPicPr>
          <p:cNvPr id="5" name="Picture 4"/>
          <p:cNvPicPr>
            <a:picLocks noChangeAspect="1"/>
          </p:cNvPicPr>
          <p:nvPr/>
        </p:nvPicPr>
        <p:blipFill rotWithShape="1">
          <a:blip r:embed="rId7"/>
          <a:srcRect l="69469" t="87151" r="4007" b="2674"/>
          <a:stretch/>
        </p:blipFill>
        <p:spPr>
          <a:xfrm>
            <a:off x="6308996" y="4466662"/>
            <a:ext cx="2393917" cy="522448"/>
          </a:xfrm>
          <a:prstGeom prst="rect">
            <a:avLst/>
          </a:prstGeom>
        </p:spPr>
      </p:pic>
      <p:sp>
        <p:nvSpPr>
          <p:cNvPr id="21" name="Rectangle 9"/>
          <p:cNvSpPr txBox="1"/>
          <p:nvPr/>
        </p:nvSpPr>
        <p:spPr>
          <a:xfrm>
            <a:off x="6400801" y="4146887"/>
            <a:ext cx="2743200" cy="1015663"/>
          </a:xfrm>
          <a:prstGeom prst="rect">
            <a:avLst/>
          </a:prstGeom>
          <a:solidFill>
            <a:schemeClr val="bg1"/>
          </a:solidFill>
          <a:ln w="9525">
            <a:noFill/>
            <a:miter lim="800000"/>
            <a:headEnd/>
            <a:tailEnd/>
          </a:ln>
          <a:effectLst/>
        </p:spPr>
        <p:txBody>
          <a:bodyPr vert="horz" wrap="square" lIns="0" tIns="0" rIns="0" bIns="0" numCol="1" anchor="t" anchorCtr="0" compatLnSpc="1">
            <a:prstTxWarp prst="textNoShape">
              <a:avLst/>
            </a:prstTxWarp>
            <a:sp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r>
              <a:rPr lang="en-US" sz="700" b="1" dirty="0" smtClean="0">
                <a:solidFill>
                  <a:srgbClr val="000000"/>
                </a:solidFill>
              </a:rPr>
              <a:t>1. Hunting and fishing</a:t>
            </a:r>
          </a:p>
          <a:p>
            <a:pPr marL="115888" indent="-115888"/>
            <a:r>
              <a:rPr lang="en-US" sz="700" b="1" dirty="0" smtClean="0">
                <a:solidFill>
                  <a:srgbClr val="000000"/>
                </a:solidFill>
              </a:rPr>
              <a:t>2. Can take both post-harvest and post-consumer waste as an input</a:t>
            </a:r>
          </a:p>
          <a:p>
            <a:endParaRPr lang="en-US" sz="700" b="1" dirty="0">
              <a:solidFill>
                <a:srgbClr val="000000"/>
              </a:solidFill>
            </a:endParaRPr>
          </a:p>
          <a:p>
            <a:r>
              <a:rPr lang="en-US" sz="700" b="1" dirty="0" smtClean="0">
                <a:solidFill>
                  <a:srgbClr val="000000"/>
                </a:solidFill>
              </a:rPr>
              <a:t>Source: Ellen MacArthur Foundation; McKinsey Center </a:t>
            </a:r>
            <a:br>
              <a:rPr lang="en-US" sz="700" b="1" dirty="0" smtClean="0">
                <a:solidFill>
                  <a:srgbClr val="000000"/>
                </a:solidFill>
              </a:rPr>
            </a:br>
            <a:r>
              <a:rPr lang="en-US" sz="700" b="1" dirty="0" smtClean="0">
                <a:solidFill>
                  <a:srgbClr val="000000"/>
                </a:solidFill>
              </a:rPr>
              <a:t>for Business and Environment; Stiftungsfonds </a:t>
            </a:r>
            <a:r>
              <a:rPr lang="de-DE" sz="700" b="1" dirty="0" smtClean="0">
                <a:solidFill>
                  <a:srgbClr val="000000"/>
                </a:solidFill>
              </a:rPr>
              <a:t>Für Umweltökonomie und Nachhaltigkeit </a:t>
            </a:r>
            <a:r>
              <a:rPr lang="en-US" sz="700" b="1" dirty="0" smtClean="0">
                <a:solidFill>
                  <a:srgbClr val="000000"/>
                </a:solidFill>
              </a:rPr>
              <a:t>(SUN); Drawing </a:t>
            </a:r>
            <a:br>
              <a:rPr lang="en-US" sz="700" b="1" dirty="0" smtClean="0">
                <a:solidFill>
                  <a:srgbClr val="000000"/>
                </a:solidFill>
              </a:rPr>
            </a:br>
            <a:r>
              <a:rPr lang="en-US" sz="700" b="1" dirty="0" smtClean="0">
                <a:solidFill>
                  <a:srgbClr val="000000"/>
                </a:solidFill>
              </a:rPr>
              <a:t>from Braungart &amp; McDonough Cradle to Cradle (C2C)</a:t>
            </a:r>
          </a:p>
          <a:p>
            <a:endParaRPr lang="en-US" sz="500" dirty="0">
              <a:solidFill>
                <a:schemeClr val="accent6"/>
              </a:solidFill>
            </a:endParaRPr>
          </a:p>
          <a:p>
            <a:endParaRPr lang="en-US" sz="500" dirty="0" smtClean="0">
              <a:solidFill>
                <a:schemeClr val="accent6"/>
              </a:solidFill>
            </a:endParaRPr>
          </a:p>
        </p:txBody>
      </p:sp>
      <p:pic>
        <p:nvPicPr>
          <p:cNvPr id="19" name="Picture 18"/>
          <p:cNvPicPr>
            <a:picLocks noChangeAspect="1"/>
          </p:cNvPicPr>
          <p:nvPr/>
        </p:nvPicPr>
        <p:blipFill>
          <a:blip r:embed="rId8"/>
          <a:stretch>
            <a:fillRect/>
          </a:stretch>
        </p:blipFill>
        <p:spPr>
          <a:xfrm>
            <a:off x="3594893" y="1097824"/>
            <a:ext cx="695222" cy="105489"/>
          </a:xfrm>
          <a:prstGeom prst="rect">
            <a:avLst/>
          </a:prstGeom>
        </p:spPr>
      </p:pic>
      <p:sp>
        <p:nvSpPr>
          <p:cNvPr id="9" name="Rectangle 6"/>
          <p:cNvSpPr txBox="1">
            <a:spLocks/>
          </p:cNvSpPr>
          <p:nvPr/>
        </p:nvSpPr>
        <p:spPr>
          <a:xfrm>
            <a:off x="76200" y="103006"/>
            <a:ext cx="457200" cy="492443"/>
          </a:xfrm>
          <a:prstGeom prst="rect">
            <a:avLst/>
          </a:prstGeom>
          <a:solidFill>
            <a:schemeClr val="bg1"/>
          </a:solidFill>
          <a:ln w="9525">
            <a:noFill/>
            <a:miter lim="800000"/>
            <a:headEnd/>
            <a:tailEnd/>
          </a:ln>
          <a:effectLst/>
        </p:spPr>
        <p:txBody>
          <a:bodyPr vert="horz" wrap="square" lIns="0" tIns="0" rIns="0" bIns="0" numCol="1" anchor="t" anchorCtr="0" compatLnSpc="1">
            <a:prstTxWarp prst="textNoShape">
              <a:avLst/>
            </a:prstTxWarp>
            <a:sp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r>
              <a:rPr lang="en-US" sz="3200" b="1" dirty="0" smtClean="0">
                <a:solidFill>
                  <a:srgbClr val="000000"/>
                </a:solidFill>
              </a:rPr>
              <a:t>1</a:t>
            </a:r>
            <a:endParaRPr lang="en-US" sz="3200" b="1" dirty="0">
              <a:solidFill>
                <a:srgbClr val="000000"/>
              </a:solidFill>
            </a:endParaRPr>
          </a:p>
        </p:txBody>
      </p:sp>
      <p:sp>
        <p:nvSpPr>
          <p:cNvPr id="4" name="Rectangle 6"/>
          <p:cNvSpPr txBox="1"/>
          <p:nvPr/>
        </p:nvSpPr>
        <p:spPr>
          <a:xfrm>
            <a:off x="77661" y="-19050"/>
            <a:ext cx="608139" cy="153888"/>
          </a:xfrm>
          <a:prstGeom prst="rect">
            <a:avLst/>
          </a:prstGeom>
          <a:solidFill>
            <a:schemeClr val="bg1"/>
          </a:solidFill>
          <a:ln w="9525">
            <a:noFill/>
            <a:miter lim="800000"/>
            <a:headEnd/>
            <a:tailEnd/>
          </a:ln>
          <a:effectLst/>
        </p:spPr>
        <p:txBody>
          <a:bodyPr vert="horz" wrap="none" lIns="0" tIns="0" rIns="0" bIns="0" numCol="1" anchor="t" anchorCtr="0" compatLnSpc="1">
            <a:prstTxWarp prst="textNoShape">
              <a:avLst/>
            </a:prstTxWarp>
            <a:sp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r>
              <a:rPr lang="en-US" sz="1000" b="1" dirty="0" smtClean="0">
                <a:solidFill>
                  <a:srgbClr val="000000"/>
                </a:solidFill>
              </a:rPr>
              <a:t>PRINCIPLE</a:t>
            </a:r>
            <a:endParaRPr lang="en-US" sz="1000" b="1" dirty="0">
              <a:solidFill>
                <a:srgbClr val="000000"/>
              </a:solidFill>
            </a:endParaRPr>
          </a:p>
        </p:txBody>
      </p:sp>
      <p:sp>
        <p:nvSpPr>
          <p:cNvPr id="8" name="Rectangle 9"/>
          <p:cNvSpPr txBox="1"/>
          <p:nvPr/>
        </p:nvSpPr>
        <p:spPr>
          <a:xfrm>
            <a:off x="48876" y="472338"/>
            <a:ext cx="2008524" cy="846386"/>
          </a:xfrm>
          <a:prstGeom prst="rect">
            <a:avLst/>
          </a:prstGeom>
          <a:solidFill>
            <a:schemeClr val="bg1"/>
          </a:solidFill>
          <a:ln w="9525">
            <a:noFill/>
            <a:miter lim="800000"/>
            <a:headEnd/>
            <a:tailEnd/>
          </a:ln>
          <a:effectLst/>
        </p:spPr>
        <p:txBody>
          <a:bodyPr vert="horz" wrap="square" lIns="0" tIns="0" rIns="0" bIns="0" numCol="1" anchor="t" anchorCtr="0" compatLnSpc="1">
            <a:prstTxWarp prst="textNoShape">
              <a:avLst/>
            </a:prstTxWarp>
            <a:sp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r>
              <a:rPr lang="en-GB" sz="1100" b="1" dirty="0" smtClean="0">
                <a:solidFill>
                  <a:srgbClr val="000000"/>
                </a:solidFill>
              </a:rPr>
              <a:t>Preserve and enhance natural capital by controlling finite stocks and balancing renewable resource flows </a:t>
            </a:r>
            <a:br>
              <a:rPr lang="en-GB" sz="1100" b="1" dirty="0" smtClean="0">
                <a:solidFill>
                  <a:srgbClr val="000000"/>
                </a:solidFill>
              </a:rPr>
            </a:br>
            <a:endParaRPr lang="en-GB" sz="1100" b="1" dirty="0">
              <a:solidFill>
                <a:srgbClr val="000000"/>
              </a:solidFill>
            </a:endParaRPr>
          </a:p>
        </p:txBody>
      </p:sp>
      <p:sp>
        <p:nvSpPr>
          <p:cNvPr id="12" name="Rectangle 6"/>
          <p:cNvSpPr txBox="1">
            <a:spLocks/>
          </p:cNvSpPr>
          <p:nvPr/>
        </p:nvSpPr>
        <p:spPr>
          <a:xfrm>
            <a:off x="76200" y="1809750"/>
            <a:ext cx="685800" cy="533400"/>
          </a:xfrm>
          <a:prstGeom prst="rect">
            <a:avLst/>
          </a:prstGeom>
          <a:solidFill>
            <a:schemeClr val="bg1"/>
          </a:solidFill>
          <a:ln w="9525">
            <a:noFill/>
            <a:miter lim="800000"/>
            <a:headEnd/>
            <a:tailEnd/>
          </a:ln>
          <a:effectLst/>
        </p:spPr>
        <p:txBody>
          <a:bodyPr vert="horz" wrap="square" lIns="0" tIns="0" rIns="0" bIns="0" numCol="1" anchor="t" anchorCtr="0" compatLnSpc="1">
            <a:prstTxWarp prst="textNoShape">
              <a:avLst/>
            </a:prstTxWarp>
            <a:no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r>
              <a:rPr lang="en-US" sz="3200" b="1" dirty="0" smtClean="0">
                <a:solidFill>
                  <a:srgbClr val="000000"/>
                </a:solidFill>
              </a:rPr>
              <a:t>2</a:t>
            </a:r>
            <a:endParaRPr lang="en-US" sz="3200" b="1" dirty="0">
              <a:solidFill>
                <a:srgbClr val="000000"/>
              </a:solidFill>
            </a:endParaRPr>
          </a:p>
        </p:txBody>
      </p:sp>
      <p:sp>
        <p:nvSpPr>
          <p:cNvPr id="13" name="Rectangle 6"/>
          <p:cNvSpPr txBox="1"/>
          <p:nvPr/>
        </p:nvSpPr>
        <p:spPr>
          <a:xfrm>
            <a:off x="87181" y="1657350"/>
            <a:ext cx="903419" cy="153888"/>
          </a:xfrm>
          <a:prstGeom prst="rect">
            <a:avLst/>
          </a:prstGeom>
          <a:solidFill>
            <a:schemeClr val="bg1"/>
          </a:solidFill>
          <a:ln w="9525">
            <a:noFill/>
            <a:miter lim="800000"/>
            <a:headEnd/>
            <a:tailEnd/>
          </a:ln>
          <a:effectLst/>
        </p:spPr>
        <p:txBody>
          <a:bodyPr vert="horz" wrap="square" lIns="0" tIns="0" rIns="0" bIns="0" numCol="1" anchor="t" anchorCtr="0" compatLnSpc="1">
            <a:prstTxWarp prst="textNoShape">
              <a:avLst/>
            </a:prstTxWarp>
            <a:sp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r>
              <a:rPr lang="en-US" sz="1000" b="1" dirty="0" smtClean="0">
                <a:solidFill>
                  <a:srgbClr val="000000"/>
                </a:solidFill>
              </a:rPr>
              <a:t>PRINCIPLE</a:t>
            </a:r>
            <a:endParaRPr lang="en-US" sz="1000" b="1" dirty="0">
              <a:solidFill>
                <a:srgbClr val="000000"/>
              </a:solidFill>
            </a:endParaRPr>
          </a:p>
        </p:txBody>
      </p:sp>
      <p:sp>
        <p:nvSpPr>
          <p:cNvPr id="14" name="Rectangle 9"/>
          <p:cNvSpPr txBox="1"/>
          <p:nvPr/>
        </p:nvSpPr>
        <p:spPr>
          <a:xfrm>
            <a:off x="46106" y="2329755"/>
            <a:ext cx="1401694" cy="1292662"/>
          </a:xfrm>
          <a:prstGeom prst="rect">
            <a:avLst/>
          </a:prstGeom>
          <a:solidFill>
            <a:schemeClr val="bg1"/>
          </a:solidFill>
          <a:ln w="9525">
            <a:noFill/>
            <a:miter lim="800000"/>
            <a:headEnd/>
            <a:tailEnd/>
          </a:ln>
          <a:effectLst/>
        </p:spPr>
        <p:txBody>
          <a:bodyPr vert="horz" wrap="square" lIns="0" tIns="0" rIns="0" bIns="0" numCol="1" anchor="t" anchorCtr="0" compatLnSpc="1">
            <a:prstTxWarp prst="textNoShape">
              <a:avLst/>
            </a:prstTxWarp>
            <a:sp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r>
              <a:rPr lang="en-GB" sz="1050" b="1" dirty="0" smtClean="0">
                <a:solidFill>
                  <a:srgbClr val="000000"/>
                </a:solidFill>
              </a:rPr>
              <a:t>Optimise resource yields by circulating products, components and materials in use at the highest utility at all times in both technical and biological cycles</a:t>
            </a:r>
          </a:p>
        </p:txBody>
      </p:sp>
      <p:sp>
        <p:nvSpPr>
          <p:cNvPr id="16" name="Rectangle 6"/>
          <p:cNvSpPr txBox="1">
            <a:spLocks/>
          </p:cNvSpPr>
          <p:nvPr/>
        </p:nvSpPr>
        <p:spPr>
          <a:xfrm>
            <a:off x="76200" y="4171950"/>
            <a:ext cx="838200" cy="369332"/>
          </a:xfrm>
          <a:prstGeom prst="rect">
            <a:avLst/>
          </a:prstGeom>
          <a:solidFill>
            <a:schemeClr val="bg1"/>
          </a:solidFill>
          <a:ln w="9525">
            <a:noFill/>
            <a:miter lim="800000"/>
            <a:headEnd/>
            <a:tailEnd/>
          </a:ln>
          <a:effectLst/>
        </p:spPr>
        <p:txBody>
          <a:bodyPr vert="horz" wrap="square" lIns="0" tIns="0" rIns="0" bIns="0" numCol="1" anchor="t" anchorCtr="0" compatLnSpc="1">
            <a:prstTxWarp prst="textNoShape">
              <a:avLst/>
            </a:prstTxWarp>
            <a:no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r>
              <a:rPr lang="en-US" sz="3200" b="1" dirty="0" smtClean="0">
                <a:solidFill>
                  <a:srgbClr val="000000"/>
                </a:solidFill>
              </a:rPr>
              <a:t>3</a:t>
            </a:r>
            <a:endParaRPr lang="en-US" sz="3200" b="1" dirty="0">
              <a:solidFill>
                <a:srgbClr val="000000"/>
              </a:solidFill>
            </a:endParaRPr>
          </a:p>
        </p:txBody>
      </p:sp>
      <p:sp>
        <p:nvSpPr>
          <p:cNvPr id="17" name="Rectangle 6"/>
          <p:cNvSpPr txBox="1"/>
          <p:nvPr/>
        </p:nvSpPr>
        <p:spPr>
          <a:xfrm>
            <a:off x="77661" y="4095750"/>
            <a:ext cx="608139" cy="153888"/>
          </a:xfrm>
          <a:prstGeom prst="rect">
            <a:avLst/>
          </a:prstGeom>
          <a:solidFill>
            <a:schemeClr val="bg1"/>
          </a:solidFill>
          <a:ln w="9525">
            <a:noFill/>
            <a:miter lim="800000"/>
            <a:headEnd/>
            <a:tailEnd/>
          </a:ln>
          <a:effectLst/>
        </p:spPr>
        <p:txBody>
          <a:bodyPr vert="horz" wrap="none" lIns="0" tIns="0" rIns="0" bIns="0" numCol="1" anchor="t" anchorCtr="0" compatLnSpc="1">
            <a:prstTxWarp prst="textNoShape">
              <a:avLst/>
            </a:prstTxWarp>
            <a:sp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r>
              <a:rPr lang="en-US" sz="1000" b="1" dirty="0" smtClean="0">
                <a:solidFill>
                  <a:srgbClr val="000000"/>
                </a:solidFill>
              </a:rPr>
              <a:t>PRINCIPLE</a:t>
            </a:r>
            <a:endParaRPr lang="en-US" sz="1000" b="1" dirty="0">
              <a:solidFill>
                <a:srgbClr val="000000"/>
              </a:solidFill>
            </a:endParaRPr>
          </a:p>
        </p:txBody>
      </p:sp>
      <p:sp>
        <p:nvSpPr>
          <p:cNvPr id="18" name="Rectangle 9"/>
          <p:cNvSpPr txBox="1"/>
          <p:nvPr/>
        </p:nvSpPr>
        <p:spPr>
          <a:xfrm>
            <a:off x="76200" y="4596140"/>
            <a:ext cx="2438400" cy="507831"/>
          </a:xfrm>
          <a:prstGeom prst="rect">
            <a:avLst/>
          </a:prstGeom>
          <a:solidFill>
            <a:schemeClr val="bg1"/>
          </a:solidFill>
          <a:ln w="9525">
            <a:noFill/>
            <a:miter lim="800000"/>
            <a:headEnd/>
            <a:tailEnd/>
          </a:ln>
          <a:effectLst/>
        </p:spPr>
        <p:txBody>
          <a:bodyPr vert="horz" wrap="square" lIns="0" tIns="0" rIns="0" bIns="0" numCol="1" anchor="t" anchorCtr="0" compatLnSpc="1">
            <a:prstTxWarp prst="textNoShape">
              <a:avLst/>
            </a:prstTxWarp>
            <a:sp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r>
              <a:rPr lang="en-GB" sz="1100" b="1" dirty="0" smtClean="0">
                <a:solidFill>
                  <a:srgbClr val="000000"/>
                </a:solidFill>
              </a:rPr>
              <a:t>Foster system effectiveness by revealing and designing out negative externalities </a:t>
            </a:r>
            <a:endParaRPr lang="en-GB" sz="900" b="1" dirty="0" smtClean="0">
              <a:solidFill>
                <a:srgbClr val="000000"/>
              </a:solidFill>
            </a:endParaRPr>
          </a:p>
        </p:txBody>
      </p:sp>
    </p:spTree>
    <p:extLst>
      <p:ext uri="{BB962C8B-B14F-4D97-AF65-F5344CB8AC3E}">
        <p14:creationId xmlns:p14="http://schemas.microsoft.com/office/powerpoint/2010/main" val="4701715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81000" y="-19050"/>
            <a:ext cx="8458200" cy="942975"/>
          </a:xfrm>
        </p:spPr>
        <p:txBody>
          <a:bodyPr/>
          <a:lstStyle/>
          <a:p>
            <a:pPr marL="0" indent="0" algn="ctr">
              <a:buNone/>
            </a:pPr>
            <a:r>
              <a:rPr lang="en-GB" sz="3600" dirty="0" smtClean="0"/>
              <a:t>CONCRETE ACTIONS </a:t>
            </a:r>
            <a:br>
              <a:rPr lang="en-GB" sz="3600" dirty="0" smtClean="0"/>
            </a:br>
            <a:r>
              <a:rPr lang="en-GB" sz="2800" dirty="0" smtClean="0"/>
              <a:t>EU CIRCULAR ECONOMY PACKAGE</a:t>
            </a:r>
            <a:endParaRPr lang="en-GB" sz="3600" dirty="0"/>
          </a:p>
        </p:txBody>
      </p:sp>
      <p:sp>
        <p:nvSpPr>
          <p:cNvPr id="3" name="Content Placeholder 2"/>
          <p:cNvSpPr>
            <a:spLocks noGrp="1"/>
          </p:cNvSpPr>
          <p:nvPr>
            <p:ph idx="4294967295"/>
          </p:nvPr>
        </p:nvSpPr>
        <p:spPr>
          <a:xfrm>
            <a:off x="304800" y="1047750"/>
            <a:ext cx="8686800" cy="4191000"/>
          </a:xfrm>
          <a:prstGeom prst="rect">
            <a:avLst/>
          </a:prstGeom>
        </p:spPr>
        <p:txBody>
          <a:bodyPr>
            <a:noAutofit/>
          </a:bodyPr>
          <a:lstStyle/>
          <a:p>
            <a:pPr>
              <a:buFont typeface="Arial" charset="0"/>
              <a:buChar char="•"/>
            </a:pPr>
            <a:r>
              <a:rPr lang="en-GB" sz="2100" b="1" i="1" dirty="0" smtClean="0">
                <a:solidFill>
                  <a:srgbClr val="FF0000"/>
                </a:solidFill>
              </a:rPr>
              <a:t>ECO-DESIGN</a:t>
            </a:r>
            <a:r>
              <a:rPr lang="en-GB" sz="2100" i="1" dirty="0" smtClean="0"/>
              <a:t> </a:t>
            </a:r>
            <a:r>
              <a:rPr lang="en-GB" sz="2100" b="1" i="1" dirty="0"/>
              <a:t>t</a:t>
            </a:r>
            <a:r>
              <a:rPr lang="en-GB" sz="2100" b="1" i="1" dirty="0" smtClean="0"/>
              <a:t>o include reparability, durability, recyclability</a:t>
            </a:r>
          </a:p>
          <a:p>
            <a:pPr>
              <a:buFont typeface="Arial" charset="0"/>
              <a:buChar char="•"/>
            </a:pPr>
            <a:r>
              <a:rPr lang="en-GB" sz="2100" b="1" i="1" dirty="0" smtClean="0"/>
              <a:t>Legislation on </a:t>
            </a:r>
            <a:r>
              <a:rPr lang="en-GB" sz="2100" b="1" i="1" dirty="0" smtClean="0">
                <a:solidFill>
                  <a:srgbClr val="FF0000"/>
                </a:solidFill>
              </a:rPr>
              <a:t>FERTILISERS</a:t>
            </a:r>
            <a:r>
              <a:rPr lang="en-GB" sz="2100" i="1" dirty="0" smtClean="0"/>
              <a:t>, </a:t>
            </a:r>
            <a:r>
              <a:rPr lang="en-GB" sz="2100" b="1" i="1" dirty="0" smtClean="0"/>
              <a:t>Including organic and </a:t>
            </a:r>
            <a:br>
              <a:rPr lang="en-GB" sz="2100" b="1" i="1" dirty="0" smtClean="0"/>
            </a:br>
            <a:r>
              <a:rPr lang="en-GB" sz="2100" b="1" i="1" dirty="0" smtClean="0"/>
              <a:t>waste-based fertilisers </a:t>
            </a:r>
          </a:p>
          <a:p>
            <a:pPr>
              <a:buFont typeface="Arial" charset="0"/>
              <a:buChar char="•"/>
            </a:pPr>
            <a:r>
              <a:rPr lang="en-GB" sz="2100" b="1" i="1" dirty="0" smtClean="0"/>
              <a:t>Minimum requirements for the </a:t>
            </a:r>
            <a:r>
              <a:rPr lang="en-GB" sz="2100" b="1" i="1" dirty="0" smtClean="0">
                <a:solidFill>
                  <a:srgbClr val="FF0000"/>
                </a:solidFill>
              </a:rPr>
              <a:t>REUSE OF WASTEWATER </a:t>
            </a:r>
          </a:p>
          <a:p>
            <a:pPr>
              <a:buFont typeface="Arial" charset="0"/>
              <a:buChar char="•"/>
            </a:pPr>
            <a:r>
              <a:rPr lang="en-GB" sz="2100" b="1" i="1" dirty="0" smtClean="0"/>
              <a:t>Actions on </a:t>
            </a:r>
            <a:r>
              <a:rPr lang="en-GB" sz="2100" b="1" i="1" dirty="0" smtClean="0">
                <a:solidFill>
                  <a:srgbClr val="FF0000"/>
                </a:solidFill>
              </a:rPr>
              <a:t>GREEN PUBLIC PROCUREMENT</a:t>
            </a:r>
          </a:p>
          <a:p>
            <a:pPr>
              <a:buFont typeface="Arial" charset="0"/>
              <a:buChar char="•"/>
            </a:pPr>
            <a:r>
              <a:rPr lang="en-GB" sz="2100" b="1" i="1" dirty="0" smtClean="0">
                <a:solidFill>
                  <a:srgbClr val="FF0000"/>
                </a:solidFill>
              </a:rPr>
              <a:t>FUNDING</a:t>
            </a:r>
            <a:r>
              <a:rPr lang="en-GB" sz="2100" i="1" dirty="0" smtClean="0"/>
              <a:t> </a:t>
            </a:r>
            <a:r>
              <a:rPr lang="en-GB" sz="2100" b="1" i="1" dirty="0"/>
              <a:t>o</a:t>
            </a:r>
            <a:r>
              <a:rPr lang="en-GB" sz="2100" b="1" i="1" dirty="0" smtClean="0"/>
              <a:t>f €650 million for ‘industry 2020 </a:t>
            </a:r>
            <a:br>
              <a:rPr lang="en-GB" sz="2100" b="1" i="1" dirty="0" smtClean="0"/>
            </a:br>
            <a:r>
              <a:rPr lang="en-GB" sz="2100" b="1" i="1" dirty="0" smtClean="0"/>
              <a:t>in the circular economy’</a:t>
            </a:r>
          </a:p>
          <a:p>
            <a:pPr>
              <a:buFont typeface="Arial" charset="0"/>
              <a:buChar char="•"/>
            </a:pPr>
            <a:r>
              <a:rPr lang="en-GB" sz="2100" b="1" i="1" dirty="0" smtClean="0"/>
              <a:t>Quality standards for </a:t>
            </a:r>
            <a:r>
              <a:rPr lang="en-GB" sz="2100" b="1" i="1" dirty="0" smtClean="0">
                <a:solidFill>
                  <a:srgbClr val="FF0000"/>
                </a:solidFill>
              </a:rPr>
              <a:t>SECONDARY RAW MATERIALS</a:t>
            </a:r>
          </a:p>
          <a:p>
            <a:pPr>
              <a:buFont typeface="Arial" charset="0"/>
              <a:buChar char="•"/>
            </a:pPr>
            <a:r>
              <a:rPr lang="en-GB" sz="2100" b="1" i="1" dirty="0" smtClean="0">
                <a:solidFill>
                  <a:srgbClr val="FF0000"/>
                </a:solidFill>
              </a:rPr>
              <a:t>STRATEGY ON PLASTICS</a:t>
            </a:r>
            <a:r>
              <a:rPr lang="en-GB" sz="2100" i="1" dirty="0" smtClean="0"/>
              <a:t>, </a:t>
            </a:r>
            <a:r>
              <a:rPr lang="en-GB" sz="2100" b="1" i="1" dirty="0"/>
              <a:t>i</a:t>
            </a:r>
            <a:r>
              <a:rPr lang="en-GB" sz="2100" b="1" i="1" dirty="0" smtClean="0"/>
              <a:t>ncluding marine litter</a:t>
            </a:r>
          </a:p>
          <a:p>
            <a:pPr>
              <a:buFont typeface="Arial" charset="0"/>
              <a:buChar char="•"/>
            </a:pPr>
            <a:r>
              <a:rPr lang="en-GB" sz="2100" b="1" i="1" dirty="0" smtClean="0"/>
              <a:t>Interface </a:t>
            </a:r>
            <a:r>
              <a:rPr lang="en-GB" sz="2100" b="1" i="1" dirty="0" smtClean="0">
                <a:solidFill>
                  <a:srgbClr val="FF0000"/>
                </a:solidFill>
              </a:rPr>
              <a:t>CHEMICALS, PRODUCTS AND WASTE LEGISLATION</a:t>
            </a:r>
            <a:endParaRPr lang="en-US" sz="2100" i="1" noProof="0" dirty="0">
              <a:solidFill>
                <a:srgbClr val="FF0000"/>
              </a:solidFill>
            </a:endParaRPr>
          </a:p>
        </p:txBody>
      </p:sp>
      <p:pic>
        <p:nvPicPr>
          <p:cNvPr id="2" name="Picture 1" descr="BES_089.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0400" y="2286001"/>
            <a:ext cx="1905000" cy="1447501"/>
          </a:xfrm>
          <a:prstGeom prst="rect">
            <a:avLst/>
          </a:prstGeom>
        </p:spPr>
      </p:pic>
    </p:spTree>
    <p:extLst>
      <p:ext uri="{BB962C8B-B14F-4D97-AF65-F5344CB8AC3E}">
        <p14:creationId xmlns:p14="http://schemas.microsoft.com/office/powerpoint/2010/main" val="15608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685800" y="1733550"/>
            <a:ext cx="7772400" cy="1905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fr-BE" sz="5400" dirty="0" smtClean="0">
                <a:solidFill>
                  <a:srgbClr val="FF0000"/>
                </a:solidFill>
                <a:latin typeface="Arial"/>
                <a:cs typeface="Arial"/>
              </a:rPr>
              <a:t>CIRCULAR ECONOMY</a:t>
            </a:r>
            <a:endParaRPr lang="fr-BE" sz="4000" dirty="0" smtClean="0">
              <a:solidFill>
                <a:schemeClr val="tx1"/>
              </a:solidFill>
              <a:latin typeface="Arial"/>
              <a:cs typeface="Arial"/>
            </a:endParaRPr>
          </a:p>
          <a:p>
            <a:pPr marL="0" indent="0" algn="ctr">
              <a:buNone/>
            </a:pPr>
            <a:r>
              <a:rPr lang="fr-BE" sz="5400" dirty="0" smtClean="0">
                <a:solidFill>
                  <a:schemeClr val="tx1"/>
                </a:solidFill>
                <a:latin typeface="Arial"/>
                <a:cs typeface="Arial"/>
              </a:rPr>
              <a:t>AND CITIES </a:t>
            </a:r>
            <a:endParaRPr lang="en-GB" sz="5400" dirty="0">
              <a:solidFill>
                <a:schemeClr val="tx1"/>
              </a:solidFill>
              <a:latin typeface="Arial"/>
              <a:cs typeface="Arial"/>
            </a:endParaRPr>
          </a:p>
        </p:txBody>
      </p:sp>
    </p:spTree>
    <p:extLst>
      <p:ext uri="{BB962C8B-B14F-4D97-AF65-F5344CB8AC3E}">
        <p14:creationId xmlns:p14="http://schemas.microsoft.com/office/powerpoint/2010/main" val="147988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80">
                                          <p:stCondLst>
                                            <p:cond delay="0"/>
                                          </p:stCondLst>
                                        </p:cTn>
                                        <p:tgtEl>
                                          <p:spTgt spid="6">
                                            <p:txEl>
                                              <p:pRg st="0" end="0"/>
                                            </p:txEl>
                                          </p:spTgt>
                                        </p:tgtEl>
                                      </p:cBhvr>
                                    </p:animEffect>
                                    <p:anim calcmode="lin" valueType="num">
                                      <p:cBhvr>
                                        <p:cTn id="8"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0" end="0"/>
                                            </p:txEl>
                                          </p:spTgt>
                                        </p:tgtEl>
                                      </p:cBhvr>
                                      <p:to x="100000" y="60000"/>
                                    </p:animScale>
                                    <p:animScale>
                                      <p:cBhvr>
                                        <p:cTn id="14" dur="166" decel="50000">
                                          <p:stCondLst>
                                            <p:cond delay="676"/>
                                          </p:stCondLst>
                                        </p:cTn>
                                        <p:tgtEl>
                                          <p:spTgt spid="6">
                                            <p:txEl>
                                              <p:pRg st="0" end="0"/>
                                            </p:txEl>
                                          </p:spTgt>
                                        </p:tgtEl>
                                      </p:cBhvr>
                                      <p:to x="100000" y="100000"/>
                                    </p:animScale>
                                    <p:animScale>
                                      <p:cBhvr>
                                        <p:cTn id="15" dur="26">
                                          <p:stCondLst>
                                            <p:cond delay="1312"/>
                                          </p:stCondLst>
                                        </p:cTn>
                                        <p:tgtEl>
                                          <p:spTgt spid="6">
                                            <p:txEl>
                                              <p:pRg st="0" end="0"/>
                                            </p:txEl>
                                          </p:spTgt>
                                        </p:tgtEl>
                                      </p:cBhvr>
                                      <p:to x="100000" y="80000"/>
                                    </p:animScale>
                                    <p:animScale>
                                      <p:cBhvr>
                                        <p:cTn id="16" dur="166" decel="50000">
                                          <p:stCondLst>
                                            <p:cond delay="1338"/>
                                          </p:stCondLst>
                                        </p:cTn>
                                        <p:tgtEl>
                                          <p:spTgt spid="6">
                                            <p:txEl>
                                              <p:pRg st="0" end="0"/>
                                            </p:txEl>
                                          </p:spTgt>
                                        </p:tgtEl>
                                      </p:cBhvr>
                                      <p:to x="100000" y="100000"/>
                                    </p:animScale>
                                    <p:animScale>
                                      <p:cBhvr>
                                        <p:cTn id="17" dur="26">
                                          <p:stCondLst>
                                            <p:cond delay="1642"/>
                                          </p:stCondLst>
                                        </p:cTn>
                                        <p:tgtEl>
                                          <p:spTgt spid="6">
                                            <p:txEl>
                                              <p:pRg st="0" end="0"/>
                                            </p:txEl>
                                          </p:spTgt>
                                        </p:tgtEl>
                                      </p:cBhvr>
                                      <p:to x="100000" y="90000"/>
                                    </p:animScale>
                                    <p:animScale>
                                      <p:cBhvr>
                                        <p:cTn id="18" dur="166" decel="50000">
                                          <p:stCondLst>
                                            <p:cond delay="1668"/>
                                          </p:stCondLst>
                                        </p:cTn>
                                        <p:tgtEl>
                                          <p:spTgt spid="6">
                                            <p:txEl>
                                              <p:pRg st="0" end="0"/>
                                            </p:txEl>
                                          </p:spTgt>
                                        </p:tgtEl>
                                      </p:cBhvr>
                                      <p:to x="100000" y="100000"/>
                                    </p:animScale>
                                    <p:animScale>
                                      <p:cBhvr>
                                        <p:cTn id="19" dur="26">
                                          <p:stCondLst>
                                            <p:cond delay="1808"/>
                                          </p:stCondLst>
                                        </p:cTn>
                                        <p:tgtEl>
                                          <p:spTgt spid="6">
                                            <p:txEl>
                                              <p:pRg st="0" end="0"/>
                                            </p:txEl>
                                          </p:spTgt>
                                        </p:tgtEl>
                                      </p:cBhvr>
                                      <p:to x="100000" y="95000"/>
                                    </p:animScale>
                                    <p:animScale>
                                      <p:cBhvr>
                                        <p:cTn id="20" dur="166" decel="50000">
                                          <p:stCondLst>
                                            <p:cond delay="1834"/>
                                          </p:stCondLst>
                                        </p:cTn>
                                        <p:tgtEl>
                                          <p:spTgt spid="6">
                                            <p:txEl>
                                              <p:pRg st="0" end="0"/>
                                            </p:txEl>
                                          </p:spTgt>
                                        </p:tgtEl>
                                      </p:cBhvr>
                                      <p:to x="100000" y="100000"/>
                                    </p:animScale>
                                  </p:childTnLst>
                                </p:cTn>
                              </p:par>
                              <p:par>
                                <p:cTn id="21" presetID="1" presetClass="entr" presetSubtype="0"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81000" y="209550"/>
            <a:ext cx="8458200" cy="609600"/>
          </a:xfrm>
        </p:spPr>
        <p:txBody>
          <a:bodyPr/>
          <a:lstStyle/>
          <a:p>
            <a:pPr marL="0" indent="0" algn="ctr">
              <a:buNone/>
            </a:pPr>
            <a:r>
              <a:rPr lang="en-GB" sz="2800" dirty="0" smtClean="0"/>
              <a:t>WORLD URBANIZATION PROSPECTS 2014 REPORT</a:t>
            </a:r>
            <a:endParaRPr lang="en-GB" sz="2800" dirty="0"/>
          </a:p>
        </p:txBody>
      </p:sp>
      <p:sp>
        <p:nvSpPr>
          <p:cNvPr id="3" name="Content Placeholder 2"/>
          <p:cNvSpPr>
            <a:spLocks noGrp="1"/>
          </p:cNvSpPr>
          <p:nvPr>
            <p:ph idx="4294967295"/>
          </p:nvPr>
        </p:nvSpPr>
        <p:spPr>
          <a:xfrm>
            <a:off x="228600" y="895350"/>
            <a:ext cx="5791200" cy="3562349"/>
          </a:xfrm>
          <a:prstGeom prst="rect">
            <a:avLst/>
          </a:prstGeom>
        </p:spPr>
        <p:txBody>
          <a:bodyPr>
            <a:noAutofit/>
          </a:bodyPr>
          <a:lstStyle/>
          <a:p>
            <a:pPr>
              <a:buFont typeface="Arial" charset="0"/>
              <a:buChar char="•"/>
            </a:pPr>
            <a:r>
              <a:rPr lang="en-GB" b="1" i="1" dirty="0" smtClean="0">
                <a:solidFill>
                  <a:schemeClr val="tx2"/>
                </a:solidFill>
              </a:rPr>
              <a:t>3.8 billion people lived in urban areas in 2014 (</a:t>
            </a:r>
            <a:r>
              <a:rPr lang="en-GB" b="1" i="1" dirty="0" smtClean="0">
                <a:solidFill>
                  <a:srgbClr val="FF0000"/>
                </a:solidFill>
              </a:rPr>
              <a:t>54% </a:t>
            </a:r>
            <a:r>
              <a:rPr lang="en-GB" b="1" i="1" dirty="0" smtClean="0">
                <a:solidFill>
                  <a:schemeClr val="tx2"/>
                </a:solidFill>
              </a:rPr>
              <a:t>of the global population)</a:t>
            </a:r>
          </a:p>
          <a:p>
            <a:pPr>
              <a:buFont typeface="Arial" charset="0"/>
              <a:buChar char="•"/>
            </a:pPr>
            <a:r>
              <a:rPr lang="en-GB" b="1" i="1" dirty="0" smtClean="0">
                <a:solidFill>
                  <a:schemeClr val="tx2"/>
                </a:solidFill>
              </a:rPr>
              <a:t>Expectations: 6.3 billion (additional 2.5 billion) people by 2050 (</a:t>
            </a:r>
            <a:r>
              <a:rPr lang="en-GB" b="1" i="1" dirty="0" smtClean="0">
                <a:solidFill>
                  <a:srgbClr val="FF0000"/>
                </a:solidFill>
              </a:rPr>
              <a:t>66% </a:t>
            </a:r>
            <a:r>
              <a:rPr lang="en-GB" b="1" i="1" dirty="0" smtClean="0">
                <a:solidFill>
                  <a:schemeClr val="tx2"/>
                </a:solidFill>
              </a:rPr>
              <a:t>of the global population)</a:t>
            </a:r>
          </a:p>
          <a:p>
            <a:pPr>
              <a:buFont typeface="Arial" charset="0"/>
              <a:buChar char="•"/>
            </a:pPr>
            <a:r>
              <a:rPr lang="en-GB" b="1" i="1" dirty="0" smtClean="0">
                <a:solidFill>
                  <a:schemeClr val="tx2"/>
                </a:solidFill>
              </a:rPr>
              <a:t>If inequalities remain unchanged, </a:t>
            </a:r>
            <a:r>
              <a:rPr lang="en-GB" b="1" i="1" dirty="0" smtClean="0">
                <a:solidFill>
                  <a:srgbClr val="FF0000"/>
                </a:solidFill>
              </a:rPr>
              <a:t>one third </a:t>
            </a:r>
            <a:r>
              <a:rPr lang="en-GB" b="1" i="1" dirty="0" smtClean="0">
                <a:solidFill>
                  <a:schemeClr val="tx2"/>
                </a:solidFill>
              </a:rPr>
              <a:t>will be living in </a:t>
            </a:r>
            <a:r>
              <a:rPr lang="en-GB" b="1" i="1" dirty="0" smtClean="0">
                <a:solidFill>
                  <a:srgbClr val="FF0000"/>
                </a:solidFill>
              </a:rPr>
              <a:t>slums</a:t>
            </a:r>
            <a:r>
              <a:rPr lang="en-GB" b="1" i="1" dirty="0" smtClean="0">
                <a:solidFill>
                  <a:schemeClr val="tx2"/>
                </a:solidFill>
              </a:rPr>
              <a:t> by 2050</a:t>
            </a:r>
          </a:p>
          <a:p>
            <a:pPr>
              <a:buFont typeface="Arial" charset="0"/>
              <a:buChar char="•"/>
            </a:pPr>
            <a:r>
              <a:rPr lang="en-GB" b="1" i="1" dirty="0" smtClean="0">
                <a:solidFill>
                  <a:schemeClr val="tx2"/>
                </a:solidFill>
              </a:rPr>
              <a:t>37% of the growth is expected to come from </a:t>
            </a:r>
            <a:r>
              <a:rPr lang="en-GB" b="1" i="1" dirty="0" smtClean="0">
                <a:solidFill>
                  <a:srgbClr val="FF0000"/>
                </a:solidFill>
              </a:rPr>
              <a:t>China, India and Nigeria</a:t>
            </a:r>
          </a:p>
        </p:txBody>
      </p:sp>
      <p:pic>
        <p:nvPicPr>
          <p:cNvPr id="5" name="Picture 4"/>
          <p:cNvPicPr>
            <a:picLocks noChangeAspect="1"/>
          </p:cNvPicPr>
          <p:nvPr/>
        </p:nvPicPr>
        <p:blipFill>
          <a:blip r:embed="rId2"/>
          <a:stretch>
            <a:fillRect/>
          </a:stretch>
        </p:blipFill>
        <p:spPr>
          <a:xfrm>
            <a:off x="5943600" y="1428750"/>
            <a:ext cx="3048000" cy="2286000"/>
          </a:xfrm>
          <a:prstGeom prst="rect">
            <a:avLst/>
          </a:prstGeom>
        </p:spPr>
      </p:pic>
      <p:pic>
        <p:nvPicPr>
          <p:cNvPr id="8" name="Picture 5" descr="unepbluetransp300"/>
          <p:cNvPicPr>
            <a:picLocks noChangeAspect="1" noChangeArrowheads="1"/>
          </p:cNvPicPr>
          <p:nvPr/>
        </p:nvPicPr>
        <p:blipFill>
          <a:blip r:embed="rId3" cstate="print"/>
          <a:srcRect/>
          <a:stretch>
            <a:fillRect/>
          </a:stretch>
        </p:blipFill>
        <p:spPr bwMode="auto">
          <a:xfrm>
            <a:off x="8428841" y="4476750"/>
            <a:ext cx="562759" cy="582139"/>
          </a:xfrm>
          <a:prstGeom prst="rect">
            <a:avLst/>
          </a:prstGeom>
          <a:noFill/>
          <a:ln w="9525">
            <a:noFill/>
            <a:miter lim="800000"/>
            <a:headEnd/>
            <a:tailEnd/>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4538997"/>
            <a:ext cx="1098791" cy="515864"/>
          </a:xfrm>
          <a:prstGeom prst="rect">
            <a:avLst/>
          </a:prstGeom>
        </p:spPr>
      </p:pic>
    </p:spTree>
    <p:extLst>
      <p:ext uri="{BB962C8B-B14F-4D97-AF65-F5344CB8AC3E}">
        <p14:creationId xmlns:p14="http://schemas.microsoft.com/office/powerpoint/2010/main" val="156473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52400" y="180975"/>
            <a:ext cx="8839200" cy="942975"/>
          </a:xfrm>
        </p:spPr>
        <p:txBody>
          <a:bodyPr/>
          <a:lstStyle/>
          <a:p>
            <a:pPr marL="0" indent="0" algn="ctr">
              <a:buNone/>
            </a:pPr>
            <a:r>
              <a:rPr lang="en-GB" sz="2700" dirty="0" smtClean="0"/>
              <a:t>RESOURCE REQUIREMENTS OF FUTURE URBANISATION</a:t>
            </a:r>
            <a:br>
              <a:rPr lang="en-GB" sz="2700" dirty="0" smtClean="0"/>
            </a:br>
            <a:r>
              <a:rPr lang="en-GB" sz="2400" dirty="0" smtClean="0"/>
              <a:t>2017 IRP REPORT</a:t>
            </a:r>
            <a:endParaRPr lang="en-GB" sz="2400" dirty="0"/>
          </a:p>
        </p:txBody>
      </p:sp>
      <p:sp>
        <p:nvSpPr>
          <p:cNvPr id="3" name="Content Placeholder 2"/>
          <p:cNvSpPr>
            <a:spLocks noGrp="1"/>
          </p:cNvSpPr>
          <p:nvPr>
            <p:ph idx="4294967295"/>
          </p:nvPr>
        </p:nvSpPr>
        <p:spPr>
          <a:xfrm>
            <a:off x="304800" y="1276350"/>
            <a:ext cx="8534400" cy="3124199"/>
          </a:xfrm>
          <a:prstGeom prst="rect">
            <a:avLst/>
          </a:prstGeom>
        </p:spPr>
        <p:txBody>
          <a:bodyPr>
            <a:noAutofit/>
          </a:bodyPr>
          <a:lstStyle/>
          <a:p>
            <a:pPr>
              <a:buFont typeface="Arial" charset="0"/>
              <a:buChar char="•"/>
            </a:pPr>
            <a:r>
              <a:rPr lang="en-GB" sz="1900" b="1" i="1" dirty="0" smtClean="0">
                <a:solidFill>
                  <a:srgbClr val="FF0000"/>
                </a:solidFill>
              </a:rPr>
              <a:t>What are the resource requirements of future urban growth?</a:t>
            </a:r>
          </a:p>
          <a:p>
            <a:pPr>
              <a:buFont typeface="Arial" charset="0"/>
              <a:buChar char="•"/>
            </a:pPr>
            <a:r>
              <a:rPr lang="en-GB" sz="1900" b="1" i="1" dirty="0" smtClean="0">
                <a:solidFill>
                  <a:srgbClr val="FF0000"/>
                </a:solidFill>
              </a:rPr>
              <a:t>Example: </a:t>
            </a:r>
            <a:r>
              <a:rPr lang="en-GB" sz="1900" b="1" i="1" dirty="0" smtClean="0">
                <a:solidFill>
                  <a:schemeClr val="tx1"/>
                </a:solidFill>
              </a:rPr>
              <a:t>China used more cement in the three years 2011-2013 than the USA used in the whole 20</a:t>
            </a:r>
            <a:r>
              <a:rPr lang="en-GB" sz="1900" b="1" i="1" baseline="30000" dirty="0" smtClean="0">
                <a:solidFill>
                  <a:schemeClr val="tx1"/>
                </a:solidFill>
              </a:rPr>
              <a:t>th</a:t>
            </a:r>
            <a:r>
              <a:rPr lang="en-GB" sz="1900" b="1" i="1" dirty="0" smtClean="0">
                <a:solidFill>
                  <a:schemeClr val="tx1"/>
                </a:solidFill>
              </a:rPr>
              <a:t> Century</a:t>
            </a:r>
          </a:p>
          <a:p>
            <a:pPr>
              <a:buFont typeface="Arial" charset="0"/>
              <a:buChar char="•"/>
            </a:pPr>
            <a:r>
              <a:rPr lang="en-GB" sz="1900" b="1" i="1" dirty="0" smtClean="0">
                <a:solidFill>
                  <a:srgbClr val="FF0000"/>
                </a:solidFill>
              </a:rPr>
              <a:t>Two primary determinants of resource consumption in urban settlements: </a:t>
            </a:r>
            <a:r>
              <a:rPr lang="en-GB" sz="1900" b="1" i="1" dirty="0">
                <a:solidFill>
                  <a:schemeClr val="tx1"/>
                </a:solidFill>
              </a:rPr>
              <a:t>T</a:t>
            </a:r>
            <a:r>
              <a:rPr lang="en-GB" sz="1900" b="1" i="1" dirty="0" smtClean="0">
                <a:solidFill>
                  <a:schemeClr val="tx1"/>
                </a:solidFill>
              </a:rPr>
              <a:t>he relatively high or low densities of the urban population within a given area, and The socio-technical infrastructures that are used to conduct key resources into, through or out of given urban area (energy, waste, food, mobility…)</a:t>
            </a:r>
          </a:p>
          <a:p>
            <a:pPr>
              <a:buFont typeface="Arial" charset="0"/>
              <a:buChar char="•"/>
            </a:pPr>
            <a:r>
              <a:rPr lang="en-GB" sz="1900" b="1" i="1" dirty="0" smtClean="0">
                <a:solidFill>
                  <a:schemeClr val="tx1"/>
                </a:solidFill>
              </a:rPr>
              <a:t>In general, </a:t>
            </a:r>
            <a:r>
              <a:rPr lang="en-GB" sz="1900" b="1" i="1" dirty="0" smtClean="0">
                <a:solidFill>
                  <a:srgbClr val="FF0000"/>
                </a:solidFill>
              </a:rPr>
              <a:t>high density urban settlements are more resource efficient</a:t>
            </a:r>
          </a:p>
          <a:p>
            <a:pPr>
              <a:buFont typeface="Arial" charset="0"/>
              <a:buChar char="•"/>
            </a:pPr>
            <a:endParaRPr lang="en-GB" b="1" i="1" dirty="0" smtClean="0">
              <a:solidFill>
                <a:srgbClr val="FF0000"/>
              </a:solidFill>
            </a:endParaRPr>
          </a:p>
        </p:txBody>
      </p:sp>
      <p:pic>
        <p:nvPicPr>
          <p:cNvPr id="6" name="Picture 5" descr="unepbluetransp300"/>
          <p:cNvPicPr>
            <a:picLocks noChangeAspect="1" noChangeArrowheads="1"/>
          </p:cNvPicPr>
          <p:nvPr/>
        </p:nvPicPr>
        <p:blipFill>
          <a:blip r:embed="rId2" cstate="print"/>
          <a:srcRect/>
          <a:stretch>
            <a:fillRect/>
          </a:stretch>
        </p:blipFill>
        <p:spPr bwMode="auto">
          <a:xfrm>
            <a:off x="8428841" y="4476750"/>
            <a:ext cx="562759" cy="582139"/>
          </a:xfrm>
          <a:prstGeom prst="rect">
            <a:avLst/>
          </a:prstGeom>
          <a:noFill/>
          <a:ln w="9525">
            <a:noFill/>
            <a:miter lim="800000"/>
            <a:headEnd/>
            <a:tailEnd/>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4538997"/>
            <a:ext cx="1098791" cy="515864"/>
          </a:xfrm>
          <a:prstGeom prst="rect">
            <a:avLst/>
          </a:prstGeom>
        </p:spPr>
      </p:pic>
    </p:spTree>
    <p:extLst>
      <p:ext uri="{BB962C8B-B14F-4D97-AF65-F5344CB8AC3E}">
        <p14:creationId xmlns:p14="http://schemas.microsoft.com/office/powerpoint/2010/main" val="19251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52400" y="180975"/>
            <a:ext cx="8839200" cy="942975"/>
          </a:xfrm>
        </p:spPr>
        <p:txBody>
          <a:bodyPr/>
          <a:lstStyle/>
          <a:p>
            <a:pPr marL="0" indent="0" algn="ctr">
              <a:buNone/>
            </a:pPr>
            <a:r>
              <a:rPr lang="en-GB" sz="2700" dirty="0" smtClean="0"/>
              <a:t>RESOURCE REQUIREMENTS OF FUTURE URBANISATION</a:t>
            </a:r>
            <a:br>
              <a:rPr lang="en-GB" sz="2700" dirty="0" smtClean="0"/>
            </a:br>
            <a:r>
              <a:rPr lang="en-GB" sz="2400" dirty="0" smtClean="0"/>
              <a:t>2017 IRP REPORT – </a:t>
            </a:r>
            <a:r>
              <a:rPr lang="en-GB" sz="2400" dirty="0" smtClean="0">
                <a:solidFill>
                  <a:srgbClr val="FF0000"/>
                </a:solidFill>
              </a:rPr>
              <a:t>INITIAL FINDINGS</a:t>
            </a:r>
            <a:endParaRPr lang="en-GB" sz="2400" dirty="0">
              <a:solidFill>
                <a:srgbClr val="FF0000"/>
              </a:solidFill>
            </a:endParaRPr>
          </a:p>
        </p:txBody>
      </p:sp>
      <p:sp>
        <p:nvSpPr>
          <p:cNvPr id="3" name="Content Placeholder 2"/>
          <p:cNvSpPr>
            <a:spLocks noGrp="1"/>
          </p:cNvSpPr>
          <p:nvPr>
            <p:ph idx="4294967295"/>
          </p:nvPr>
        </p:nvSpPr>
        <p:spPr>
          <a:xfrm>
            <a:off x="304800" y="1352550"/>
            <a:ext cx="8534400" cy="3124199"/>
          </a:xfrm>
          <a:prstGeom prst="rect">
            <a:avLst/>
          </a:prstGeom>
        </p:spPr>
        <p:txBody>
          <a:bodyPr>
            <a:noAutofit/>
          </a:bodyPr>
          <a:lstStyle/>
          <a:p>
            <a:pPr>
              <a:buFont typeface="Arial" charset="0"/>
              <a:buChar char="•"/>
            </a:pPr>
            <a:r>
              <a:rPr lang="en-GB" sz="1900" b="1" i="1" dirty="0" smtClean="0">
                <a:solidFill>
                  <a:schemeClr val="tx1"/>
                </a:solidFill>
              </a:rPr>
              <a:t>BAU – </a:t>
            </a:r>
            <a:r>
              <a:rPr lang="en-GB" sz="1900" b="1" i="1" dirty="0" smtClean="0">
                <a:solidFill>
                  <a:srgbClr val="FF0000"/>
                </a:solidFill>
              </a:rPr>
              <a:t>DMC </a:t>
            </a:r>
            <a:r>
              <a:rPr lang="en-GB" sz="1900" b="1" i="1" dirty="0" smtClean="0">
                <a:solidFill>
                  <a:schemeClr val="tx1"/>
                </a:solidFill>
              </a:rPr>
              <a:t>is expected to grow from 40 billion tons in 2010 to 85 billion tons by 2050 and</a:t>
            </a:r>
            <a:r>
              <a:rPr lang="en-GB" sz="1900" b="1" i="1" dirty="0" smtClean="0">
                <a:solidFill>
                  <a:srgbClr val="FF0000"/>
                </a:solidFill>
              </a:rPr>
              <a:t> land urban cover </a:t>
            </a:r>
            <a:r>
              <a:rPr lang="en-GB" sz="1900" b="1" i="1" dirty="0" smtClean="0">
                <a:solidFill>
                  <a:schemeClr val="tx1"/>
                </a:solidFill>
              </a:rPr>
              <a:t>is expected to grow from an estimated 1 million km</a:t>
            </a:r>
            <a:r>
              <a:rPr lang="en-GB" sz="1900" b="1" i="1" baseline="30000" dirty="0" smtClean="0">
                <a:solidFill>
                  <a:schemeClr val="tx1"/>
                </a:solidFill>
              </a:rPr>
              <a:t>2</a:t>
            </a:r>
            <a:r>
              <a:rPr lang="en-GB" sz="1900" b="1" i="1" dirty="0" smtClean="0">
                <a:solidFill>
                  <a:schemeClr val="tx1"/>
                </a:solidFill>
              </a:rPr>
              <a:t> in 2010 to 2,5 million km</a:t>
            </a:r>
            <a:r>
              <a:rPr lang="en-GB" sz="1900" b="1" i="1" baseline="30000" dirty="0" smtClean="0">
                <a:solidFill>
                  <a:schemeClr val="tx1"/>
                </a:solidFill>
              </a:rPr>
              <a:t>2</a:t>
            </a:r>
            <a:r>
              <a:rPr lang="en-GB" sz="1900" b="1" i="1" dirty="0" smtClean="0">
                <a:solidFill>
                  <a:schemeClr val="tx1"/>
                </a:solidFill>
              </a:rPr>
              <a:t> by 2050</a:t>
            </a:r>
          </a:p>
          <a:p>
            <a:pPr>
              <a:buFont typeface="Arial" charset="0"/>
              <a:buChar char="•"/>
            </a:pPr>
            <a:r>
              <a:rPr lang="en-GB" sz="1900" b="1" i="1" dirty="0" smtClean="0">
                <a:solidFill>
                  <a:schemeClr val="tx1"/>
                </a:solidFill>
              </a:rPr>
              <a:t>IRP in SDGs OWG Report recommended that a </a:t>
            </a:r>
            <a:r>
              <a:rPr lang="en-GB" sz="1900" b="1" i="1" dirty="0" smtClean="0">
                <a:solidFill>
                  <a:srgbClr val="FF0000"/>
                </a:solidFill>
              </a:rPr>
              <a:t>sustainable level of resource consumption per capita would be 6 tons </a:t>
            </a:r>
            <a:r>
              <a:rPr lang="en-GB" sz="1900" b="1" i="1" dirty="0" smtClean="0">
                <a:solidFill>
                  <a:schemeClr val="tx1"/>
                </a:solidFill>
              </a:rPr>
              <a:t>(North America 25-35, EU 16, developing countries 3-15 tons/cap)</a:t>
            </a:r>
          </a:p>
          <a:p>
            <a:pPr>
              <a:buFont typeface="Arial" charset="0"/>
              <a:buChar char="•"/>
            </a:pPr>
            <a:r>
              <a:rPr lang="en-GB" sz="1900" b="1" i="1" dirty="0" smtClean="0">
                <a:solidFill>
                  <a:srgbClr val="FF0000"/>
                </a:solidFill>
              </a:rPr>
              <a:t>This could be achieved by two sets of interventions</a:t>
            </a:r>
            <a:r>
              <a:rPr lang="en-GB" sz="1900" b="1" i="1" dirty="0" smtClean="0">
                <a:solidFill>
                  <a:schemeClr val="tx1"/>
                </a:solidFill>
              </a:rPr>
              <a:t>: by strategic intensification of a network of urban nodes in each urban settlement and by introducing more resource efficient urban infrastructure</a:t>
            </a:r>
          </a:p>
        </p:txBody>
      </p:sp>
      <p:pic>
        <p:nvPicPr>
          <p:cNvPr id="6" name="Picture 5" descr="unepbluetransp300"/>
          <p:cNvPicPr>
            <a:picLocks noChangeAspect="1" noChangeArrowheads="1"/>
          </p:cNvPicPr>
          <p:nvPr/>
        </p:nvPicPr>
        <p:blipFill>
          <a:blip r:embed="rId2" cstate="print"/>
          <a:srcRect/>
          <a:stretch>
            <a:fillRect/>
          </a:stretch>
        </p:blipFill>
        <p:spPr bwMode="auto">
          <a:xfrm>
            <a:off x="8428841" y="4476750"/>
            <a:ext cx="562759" cy="582139"/>
          </a:xfrm>
          <a:prstGeom prst="rect">
            <a:avLst/>
          </a:prstGeom>
          <a:noFill/>
          <a:ln w="9525">
            <a:noFill/>
            <a:miter lim="800000"/>
            <a:headEnd/>
            <a:tailEnd/>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4538997"/>
            <a:ext cx="1098791" cy="515864"/>
          </a:xfrm>
          <a:prstGeom prst="rect">
            <a:avLst/>
          </a:prstGeom>
        </p:spPr>
      </p:pic>
    </p:spTree>
    <p:extLst>
      <p:ext uri="{BB962C8B-B14F-4D97-AF65-F5344CB8AC3E}">
        <p14:creationId xmlns:p14="http://schemas.microsoft.com/office/powerpoint/2010/main" val="33826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52400" y="180975"/>
            <a:ext cx="8839200" cy="942975"/>
          </a:xfrm>
        </p:spPr>
        <p:txBody>
          <a:bodyPr/>
          <a:lstStyle/>
          <a:p>
            <a:pPr marL="0" indent="0" algn="ctr">
              <a:buNone/>
            </a:pPr>
            <a:r>
              <a:rPr lang="en-GB" sz="2700" dirty="0" smtClean="0"/>
              <a:t>RESOURCE REQUIREMENTS OF FUTURE URBANISATION</a:t>
            </a:r>
            <a:br>
              <a:rPr lang="en-GB" sz="2700" dirty="0" smtClean="0"/>
            </a:br>
            <a:r>
              <a:rPr lang="en-GB" sz="2400" dirty="0" smtClean="0"/>
              <a:t>2017 IRP REPORT – </a:t>
            </a:r>
            <a:r>
              <a:rPr lang="en-GB" sz="2400" dirty="0" smtClean="0">
                <a:solidFill>
                  <a:srgbClr val="FF0000"/>
                </a:solidFill>
              </a:rPr>
              <a:t>INTENSIFICATION STRATEGIES</a:t>
            </a:r>
            <a:endParaRPr lang="en-GB" sz="2400" dirty="0">
              <a:solidFill>
                <a:srgbClr val="FF0000"/>
              </a:solidFill>
            </a:endParaRPr>
          </a:p>
        </p:txBody>
      </p:sp>
      <p:sp>
        <p:nvSpPr>
          <p:cNvPr id="3" name="Content Placeholder 2"/>
          <p:cNvSpPr>
            <a:spLocks noGrp="1"/>
          </p:cNvSpPr>
          <p:nvPr>
            <p:ph idx="4294967295"/>
          </p:nvPr>
        </p:nvSpPr>
        <p:spPr>
          <a:xfrm>
            <a:off x="304800" y="1352550"/>
            <a:ext cx="8534400" cy="3124199"/>
          </a:xfrm>
          <a:prstGeom prst="rect">
            <a:avLst/>
          </a:prstGeom>
        </p:spPr>
        <p:txBody>
          <a:bodyPr>
            <a:noAutofit/>
          </a:bodyPr>
          <a:lstStyle/>
          <a:p>
            <a:pPr marL="502920" indent="-457200">
              <a:buFont typeface="+mj-lt"/>
              <a:buAutoNum type="arabicPeriod"/>
            </a:pPr>
            <a:r>
              <a:rPr lang="en-GB" sz="1900" b="1" i="1" dirty="0" smtClean="0">
                <a:solidFill>
                  <a:schemeClr val="tx1"/>
                </a:solidFill>
              </a:rPr>
              <a:t>Investment in a network of high density nodes (people, jobs, amenities) interconnected with efficient and affordable mass transit systems</a:t>
            </a:r>
          </a:p>
          <a:p>
            <a:pPr marL="502920" indent="-457200">
              <a:buFont typeface="+mj-lt"/>
              <a:buAutoNum type="arabicPeriod"/>
            </a:pPr>
            <a:r>
              <a:rPr lang="en-GB" sz="1900" b="1" i="1" dirty="0" smtClean="0">
                <a:solidFill>
                  <a:schemeClr val="tx1"/>
                </a:solidFill>
              </a:rPr>
              <a:t>Promotion of energy efficient buildings</a:t>
            </a:r>
          </a:p>
          <a:p>
            <a:pPr marL="502920" indent="-457200">
              <a:buFont typeface="+mj-lt"/>
              <a:buAutoNum type="arabicPeriod"/>
            </a:pPr>
            <a:r>
              <a:rPr lang="en-GB" sz="1900" b="1" i="1" dirty="0" smtClean="0">
                <a:solidFill>
                  <a:schemeClr val="tx1"/>
                </a:solidFill>
              </a:rPr>
              <a:t>Maximum use of renewable energy with integrated demand-supply management</a:t>
            </a:r>
          </a:p>
          <a:p>
            <a:pPr marL="502920" indent="-457200">
              <a:buFont typeface="+mj-lt"/>
              <a:buAutoNum type="arabicPeriod"/>
            </a:pPr>
            <a:r>
              <a:rPr lang="en-GB" sz="1900" b="1" i="1" dirty="0" smtClean="0">
                <a:solidFill>
                  <a:schemeClr val="tx1"/>
                </a:solidFill>
              </a:rPr>
              <a:t>Promotion of more sustainable human behaviours</a:t>
            </a:r>
          </a:p>
          <a:p>
            <a:pPr marL="45720" indent="0" algn="ctr">
              <a:buNone/>
            </a:pPr>
            <a:r>
              <a:rPr lang="en-GB" sz="2000" b="1" i="1" dirty="0" smtClean="0">
                <a:solidFill>
                  <a:srgbClr val="FF0000"/>
                </a:solidFill>
              </a:rPr>
              <a:t>The cascading multiplicative impact of these four measures can improve resource efficiency by a factor of 10</a:t>
            </a:r>
          </a:p>
        </p:txBody>
      </p:sp>
      <p:pic>
        <p:nvPicPr>
          <p:cNvPr id="6" name="Picture 5" descr="unepbluetransp300"/>
          <p:cNvPicPr>
            <a:picLocks noChangeAspect="1" noChangeArrowheads="1"/>
          </p:cNvPicPr>
          <p:nvPr/>
        </p:nvPicPr>
        <p:blipFill>
          <a:blip r:embed="rId2" cstate="print"/>
          <a:srcRect/>
          <a:stretch>
            <a:fillRect/>
          </a:stretch>
        </p:blipFill>
        <p:spPr bwMode="auto">
          <a:xfrm>
            <a:off x="8428841" y="4476750"/>
            <a:ext cx="562759" cy="582139"/>
          </a:xfrm>
          <a:prstGeom prst="rect">
            <a:avLst/>
          </a:prstGeom>
          <a:noFill/>
          <a:ln w="9525">
            <a:noFill/>
            <a:miter lim="800000"/>
            <a:headEnd/>
            <a:tailEnd/>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4538997"/>
            <a:ext cx="1098791" cy="515864"/>
          </a:xfrm>
          <a:prstGeom prst="rect">
            <a:avLst/>
          </a:prstGeom>
        </p:spPr>
      </p:pic>
    </p:spTree>
    <p:extLst>
      <p:ext uri="{BB962C8B-B14F-4D97-AF65-F5344CB8AC3E}">
        <p14:creationId xmlns:p14="http://schemas.microsoft.com/office/powerpoint/2010/main" val="205112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52400" y="180975"/>
            <a:ext cx="8839200" cy="942975"/>
          </a:xfrm>
        </p:spPr>
        <p:txBody>
          <a:bodyPr/>
          <a:lstStyle/>
          <a:p>
            <a:pPr marL="0" indent="0" algn="ctr">
              <a:buNone/>
            </a:pPr>
            <a:r>
              <a:rPr lang="en-GB" sz="2700" dirty="0" smtClean="0"/>
              <a:t>RESOURCE REQUIREMENTS OF FUTURE URBANISATION</a:t>
            </a:r>
            <a:br>
              <a:rPr lang="en-GB" sz="2700" dirty="0" smtClean="0"/>
            </a:br>
            <a:r>
              <a:rPr lang="en-GB" sz="2400" dirty="0" smtClean="0"/>
              <a:t>2017 IRP REPORT – </a:t>
            </a:r>
            <a:r>
              <a:rPr lang="en-GB" sz="2400" dirty="0" smtClean="0">
                <a:solidFill>
                  <a:srgbClr val="FF0000"/>
                </a:solidFill>
              </a:rPr>
              <a:t>INITIAL FINDINGS</a:t>
            </a:r>
            <a:endParaRPr lang="en-GB" sz="2400" dirty="0">
              <a:solidFill>
                <a:srgbClr val="FF0000"/>
              </a:solidFill>
            </a:endParaRPr>
          </a:p>
        </p:txBody>
      </p:sp>
      <p:sp>
        <p:nvSpPr>
          <p:cNvPr id="3" name="Content Placeholder 2"/>
          <p:cNvSpPr>
            <a:spLocks noGrp="1"/>
          </p:cNvSpPr>
          <p:nvPr>
            <p:ph idx="4294967295"/>
          </p:nvPr>
        </p:nvSpPr>
        <p:spPr>
          <a:xfrm>
            <a:off x="304800" y="1657351"/>
            <a:ext cx="8458200" cy="2971799"/>
          </a:xfrm>
          <a:prstGeom prst="rect">
            <a:avLst/>
          </a:prstGeom>
        </p:spPr>
        <p:txBody>
          <a:bodyPr>
            <a:noAutofit/>
          </a:bodyPr>
          <a:lstStyle/>
          <a:p>
            <a:pPr>
              <a:buFont typeface="Arial" charset="0"/>
              <a:buChar char="•"/>
            </a:pPr>
            <a:r>
              <a:rPr lang="en-GB" sz="2000" b="1" i="1" dirty="0" smtClean="0">
                <a:solidFill>
                  <a:srgbClr val="FF0000"/>
                </a:solidFill>
              </a:rPr>
              <a:t>Three technological approaches </a:t>
            </a:r>
            <a:r>
              <a:rPr lang="en-GB" sz="2000" b="1" i="1" dirty="0" smtClean="0">
                <a:solidFill>
                  <a:schemeClr val="tx1"/>
                </a:solidFill>
              </a:rPr>
              <a:t>analysed: bus rapid transit system (BRTs), district energy systems (DES) and </a:t>
            </a:r>
            <a:r>
              <a:rPr lang="en-GB" sz="2000" b="1" i="1" dirty="0">
                <a:solidFill>
                  <a:schemeClr val="tx1"/>
                </a:solidFill>
              </a:rPr>
              <a:t>g</a:t>
            </a:r>
            <a:r>
              <a:rPr lang="en-GB" sz="2000" b="1" i="1" dirty="0" smtClean="0">
                <a:solidFill>
                  <a:schemeClr val="tx1"/>
                </a:solidFill>
              </a:rPr>
              <a:t>reen buildings (GBs)</a:t>
            </a:r>
          </a:p>
          <a:p>
            <a:pPr>
              <a:buFont typeface="Arial" charset="0"/>
              <a:buChar char="•"/>
            </a:pPr>
            <a:r>
              <a:rPr lang="en-GB" sz="2000" b="1" i="1" dirty="0" smtClean="0">
                <a:solidFill>
                  <a:srgbClr val="FF0000"/>
                </a:solidFill>
              </a:rPr>
              <a:t>Reduction </a:t>
            </a:r>
            <a:r>
              <a:rPr lang="en-GB" sz="2000" b="1" i="1" dirty="0">
                <a:solidFill>
                  <a:srgbClr val="FF0000"/>
                </a:solidFill>
              </a:rPr>
              <a:t>in the life cycle environmental and resource </a:t>
            </a:r>
            <a:r>
              <a:rPr lang="en-GB" sz="2000" b="1" i="1" dirty="0" smtClean="0">
                <a:solidFill>
                  <a:srgbClr val="FF0000"/>
                </a:solidFill>
              </a:rPr>
              <a:t>impact by 2050</a:t>
            </a:r>
            <a:r>
              <a:rPr lang="en-GB" sz="2000" b="1" i="1" dirty="0" smtClean="0">
                <a:solidFill>
                  <a:schemeClr val="tx1"/>
                </a:solidFill>
              </a:rPr>
              <a:t>: </a:t>
            </a:r>
            <a:r>
              <a:rPr lang="en-GB" sz="1900" b="1" i="1" dirty="0" smtClean="0">
                <a:solidFill>
                  <a:schemeClr val="tx1"/>
                </a:solidFill>
              </a:rPr>
              <a:t>Resource efficient technologies without densification </a:t>
            </a:r>
            <a:r>
              <a:rPr lang="en-GB" sz="1900" b="1" i="1" dirty="0" smtClean="0">
                <a:solidFill>
                  <a:srgbClr val="FF0000"/>
                </a:solidFill>
              </a:rPr>
              <a:t>24–47 %</a:t>
            </a:r>
            <a:r>
              <a:rPr lang="en-GB" sz="1900" b="1" i="1" dirty="0" smtClean="0">
                <a:solidFill>
                  <a:schemeClr val="tx1"/>
                </a:solidFill>
              </a:rPr>
              <a:t>,  Resource </a:t>
            </a:r>
            <a:r>
              <a:rPr lang="en-GB" sz="1900" b="1" i="1" dirty="0">
                <a:solidFill>
                  <a:schemeClr val="tx1"/>
                </a:solidFill>
              </a:rPr>
              <a:t>efficient technologies </a:t>
            </a:r>
            <a:r>
              <a:rPr lang="en-GB" sz="1900" b="1" i="1" dirty="0" smtClean="0">
                <a:solidFill>
                  <a:schemeClr val="tx1"/>
                </a:solidFill>
              </a:rPr>
              <a:t>with </a:t>
            </a:r>
            <a:r>
              <a:rPr lang="en-GB" sz="1900" b="1" i="1" dirty="0">
                <a:solidFill>
                  <a:schemeClr val="tx1"/>
                </a:solidFill>
              </a:rPr>
              <a:t>densification</a:t>
            </a:r>
            <a:r>
              <a:rPr lang="en-GB" sz="1900" b="1" i="1" dirty="0" smtClean="0">
                <a:solidFill>
                  <a:schemeClr val="tx1"/>
                </a:solidFill>
              </a:rPr>
              <a:t> </a:t>
            </a:r>
            <a:r>
              <a:rPr lang="en-GB" sz="1900" b="1" i="1" dirty="0" smtClean="0">
                <a:solidFill>
                  <a:srgbClr val="FF0000"/>
                </a:solidFill>
              </a:rPr>
              <a:t>36–54 %</a:t>
            </a:r>
            <a:endParaRPr lang="en-GB" sz="1900" b="1" i="1" dirty="0">
              <a:solidFill>
                <a:srgbClr val="FF0000"/>
              </a:solidFill>
            </a:endParaRPr>
          </a:p>
          <a:p>
            <a:pPr>
              <a:buFont typeface="Arial" charset="0"/>
              <a:buChar char="•"/>
            </a:pPr>
            <a:r>
              <a:rPr lang="en-GB" sz="2000" b="1" i="1" dirty="0" smtClean="0">
                <a:solidFill>
                  <a:schemeClr val="tx1"/>
                </a:solidFill>
              </a:rPr>
              <a:t>Resource efficiencies could also be achieved by </a:t>
            </a:r>
            <a:r>
              <a:rPr lang="en-GB" sz="2000" b="1" i="1" dirty="0" smtClean="0">
                <a:solidFill>
                  <a:srgbClr val="FF0000"/>
                </a:solidFill>
              </a:rPr>
              <a:t>coordinating inter-sectoral infrastructure interventions</a:t>
            </a:r>
          </a:p>
        </p:txBody>
      </p:sp>
      <p:pic>
        <p:nvPicPr>
          <p:cNvPr id="6" name="Picture 5" descr="unepbluetransp300"/>
          <p:cNvPicPr>
            <a:picLocks noChangeAspect="1" noChangeArrowheads="1"/>
          </p:cNvPicPr>
          <p:nvPr/>
        </p:nvPicPr>
        <p:blipFill>
          <a:blip r:embed="rId2" cstate="print"/>
          <a:srcRect/>
          <a:stretch>
            <a:fillRect/>
          </a:stretch>
        </p:blipFill>
        <p:spPr bwMode="auto">
          <a:xfrm>
            <a:off x="8428841" y="4476750"/>
            <a:ext cx="562759" cy="582139"/>
          </a:xfrm>
          <a:prstGeom prst="rect">
            <a:avLst/>
          </a:prstGeom>
          <a:noFill/>
          <a:ln w="9525">
            <a:noFill/>
            <a:miter lim="800000"/>
            <a:headEnd/>
            <a:tailEnd/>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4538997"/>
            <a:ext cx="1098791" cy="515864"/>
          </a:xfrm>
          <a:prstGeom prst="rect">
            <a:avLst/>
          </a:prstGeom>
        </p:spPr>
      </p:pic>
    </p:spTree>
    <p:extLst>
      <p:ext uri="{BB962C8B-B14F-4D97-AF65-F5344CB8AC3E}">
        <p14:creationId xmlns:p14="http://schemas.microsoft.com/office/powerpoint/2010/main" val="81895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52400" y="361950"/>
            <a:ext cx="8839200" cy="942975"/>
          </a:xfrm>
        </p:spPr>
        <p:txBody>
          <a:bodyPr/>
          <a:lstStyle/>
          <a:p>
            <a:pPr marL="0" indent="0" algn="ctr">
              <a:buNone/>
            </a:pPr>
            <a:r>
              <a:rPr lang="en-GB" sz="2600" dirty="0" smtClean="0"/>
              <a:t>RESOURCE REQUIREMENTS OF FUTURE URBANISATION</a:t>
            </a:r>
            <a:r>
              <a:rPr lang="en-GB" sz="2800" dirty="0" smtClean="0"/>
              <a:t/>
            </a:r>
            <a:br>
              <a:rPr lang="en-GB" sz="2800" dirty="0" smtClean="0"/>
            </a:br>
            <a:r>
              <a:rPr lang="en-GB" sz="2400" dirty="0" smtClean="0"/>
              <a:t>2017 IRP REPORT – </a:t>
            </a:r>
            <a:r>
              <a:rPr lang="en-GB" sz="2400" dirty="0" smtClean="0">
                <a:solidFill>
                  <a:srgbClr val="FF0000"/>
                </a:solidFill>
              </a:rPr>
              <a:t>INITIAL FINDINGS</a:t>
            </a:r>
            <a:endParaRPr lang="en-GB" sz="2800" dirty="0">
              <a:solidFill>
                <a:srgbClr val="FF0000"/>
              </a:solidFill>
            </a:endParaRPr>
          </a:p>
        </p:txBody>
      </p:sp>
      <p:sp>
        <p:nvSpPr>
          <p:cNvPr id="3" name="Content Placeholder 2"/>
          <p:cNvSpPr>
            <a:spLocks noGrp="1"/>
          </p:cNvSpPr>
          <p:nvPr>
            <p:ph idx="4294967295"/>
          </p:nvPr>
        </p:nvSpPr>
        <p:spPr>
          <a:xfrm>
            <a:off x="304800" y="1428751"/>
            <a:ext cx="8458200" cy="2971799"/>
          </a:xfrm>
          <a:prstGeom prst="rect">
            <a:avLst/>
          </a:prstGeom>
        </p:spPr>
        <p:txBody>
          <a:bodyPr>
            <a:noAutofit/>
          </a:bodyPr>
          <a:lstStyle/>
          <a:p>
            <a:pPr>
              <a:buFont typeface="Arial" charset="0"/>
              <a:buChar char="•"/>
            </a:pPr>
            <a:r>
              <a:rPr lang="en-GB" sz="2400" b="1" i="1" dirty="0" smtClean="0">
                <a:solidFill>
                  <a:srgbClr val="FF0000"/>
                </a:solidFill>
              </a:rPr>
              <a:t>Urban transition </a:t>
            </a:r>
            <a:r>
              <a:rPr lang="en-GB" sz="2400" b="1" i="1" dirty="0" smtClean="0">
                <a:solidFill>
                  <a:schemeClr val="tx1"/>
                </a:solidFill>
              </a:rPr>
              <a:t>will not happen without appropriate urban governance arrangements </a:t>
            </a:r>
          </a:p>
          <a:p>
            <a:pPr>
              <a:buFont typeface="Arial" charset="0"/>
              <a:buChar char="•"/>
            </a:pPr>
            <a:r>
              <a:rPr lang="en-GB" sz="2400" b="1" i="1" dirty="0" smtClean="0">
                <a:solidFill>
                  <a:srgbClr val="FF0000"/>
                </a:solidFill>
              </a:rPr>
              <a:t>Urban experimentation </a:t>
            </a:r>
            <a:r>
              <a:rPr lang="en-GB" sz="2400" b="1" i="1" dirty="0" smtClean="0">
                <a:solidFill>
                  <a:schemeClr val="tx1"/>
                </a:solidFill>
              </a:rPr>
              <a:t>is happening everywhere – the concept of urban experimentation may be emerging as a new mode of urban governance</a:t>
            </a:r>
          </a:p>
          <a:p>
            <a:pPr>
              <a:buFont typeface="Arial" charset="0"/>
              <a:buChar char="•"/>
            </a:pPr>
            <a:r>
              <a:rPr lang="en-GB" sz="2400" b="1" i="1" dirty="0" smtClean="0">
                <a:solidFill>
                  <a:srgbClr val="FF0000"/>
                </a:solidFill>
              </a:rPr>
              <a:t>Far-sighted city governments </a:t>
            </a:r>
            <a:r>
              <a:rPr lang="en-GB" sz="2400" b="1" i="1" dirty="0" smtClean="0">
                <a:solidFill>
                  <a:schemeClr val="tx1"/>
                </a:solidFill>
              </a:rPr>
              <a:t>are needed and they need to become global leaders</a:t>
            </a:r>
          </a:p>
        </p:txBody>
      </p:sp>
      <p:pic>
        <p:nvPicPr>
          <p:cNvPr id="4" name="Picture 5" descr="unepbluetransp300"/>
          <p:cNvPicPr>
            <a:picLocks noChangeAspect="1" noChangeArrowheads="1"/>
          </p:cNvPicPr>
          <p:nvPr/>
        </p:nvPicPr>
        <p:blipFill>
          <a:blip r:embed="rId2" cstate="print"/>
          <a:srcRect/>
          <a:stretch>
            <a:fillRect/>
          </a:stretch>
        </p:blipFill>
        <p:spPr bwMode="auto">
          <a:xfrm>
            <a:off x="8428841" y="4476750"/>
            <a:ext cx="562759" cy="582139"/>
          </a:xfrm>
          <a:prstGeom prst="rect">
            <a:avLst/>
          </a:prstGeom>
          <a:noFill/>
          <a:ln w="9525">
            <a:noFill/>
            <a:miter lim="800000"/>
            <a:headEnd/>
            <a:tailEnd/>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4538997"/>
            <a:ext cx="1098791" cy="515864"/>
          </a:xfrm>
          <a:prstGeom prst="rect">
            <a:avLst/>
          </a:prstGeom>
        </p:spPr>
      </p:pic>
    </p:spTree>
    <p:extLst>
      <p:ext uri="{BB962C8B-B14F-4D97-AF65-F5344CB8AC3E}">
        <p14:creationId xmlns:p14="http://schemas.microsoft.com/office/powerpoint/2010/main" val="157303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720720" y="1504950"/>
            <a:ext cx="7585080" cy="3200400"/>
          </a:xfrm>
        </p:spPr>
        <p:txBody>
          <a:bodyPr>
            <a:noAutofit/>
          </a:bodyPr>
          <a:lstStyle/>
          <a:p>
            <a:pPr>
              <a:buFont typeface="Arial" panose="020B0604020202020204" pitchFamily="34" charset="0"/>
              <a:buChar char="•"/>
            </a:pPr>
            <a:r>
              <a:rPr lang="en-GB" sz="2300" b="1" i="1" dirty="0" smtClean="0">
                <a:solidFill>
                  <a:schemeClr val="tx1"/>
                </a:solidFill>
                <a:cs typeface="Arial"/>
              </a:rPr>
              <a:t>Growth of population by a factor </a:t>
            </a:r>
            <a:r>
              <a:rPr lang="en-GB" sz="2300" b="1" i="1" dirty="0" smtClean="0">
                <a:solidFill>
                  <a:srgbClr val="FF0000"/>
                </a:solidFill>
                <a:cs typeface="Arial"/>
              </a:rPr>
              <a:t>3.7</a:t>
            </a:r>
          </a:p>
          <a:p>
            <a:pPr>
              <a:buFont typeface="Arial" panose="020B0604020202020204" pitchFamily="34" charset="0"/>
              <a:buChar char="•"/>
            </a:pPr>
            <a:r>
              <a:rPr lang="en-GB" sz="2300" b="1" i="1" dirty="0" smtClean="0">
                <a:solidFill>
                  <a:schemeClr val="tx1"/>
                </a:solidFill>
                <a:cs typeface="Arial"/>
              </a:rPr>
              <a:t>Annual extraction of construction materials grew by a factor of </a:t>
            </a:r>
            <a:r>
              <a:rPr lang="en-GB" sz="2300" b="1" i="1" dirty="0" smtClean="0">
                <a:solidFill>
                  <a:srgbClr val="FF0000"/>
                </a:solidFill>
                <a:cs typeface="Arial"/>
              </a:rPr>
              <a:t>34</a:t>
            </a:r>
            <a:r>
              <a:rPr lang="en-GB" sz="2300" b="1" i="1" dirty="0" smtClean="0">
                <a:solidFill>
                  <a:schemeClr val="tx1"/>
                </a:solidFill>
                <a:cs typeface="Arial"/>
              </a:rPr>
              <a:t>, ores and minerals by a factor of </a:t>
            </a:r>
            <a:r>
              <a:rPr lang="en-GB" sz="2300" b="1" i="1" dirty="0" smtClean="0">
                <a:solidFill>
                  <a:srgbClr val="FF0000"/>
                </a:solidFill>
                <a:cs typeface="Arial"/>
              </a:rPr>
              <a:t>27</a:t>
            </a:r>
            <a:r>
              <a:rPr lang="en-GB" sz="2300" b="1" i="1" dirty="0" smtClean="0">
                <a:solidFill>
                  <a:schemeClr val="tx1"/>
                </a:solidFill>
                <a:cs typeface="Arial"/>
              </a:rPr>
              <a:t>, fossil fuels by a factor of </a:t>
            </a:r>
            <a:r>
              <a:rPr lang="en-GB" sz="2300" b="1" i="1" dirty="0" smtClean="0">
                <a:solidFill>
                  <a:srgbClr val="FF0000"/>
                </a:solidFill>
                <a:cs typeface="Arial"/>
              </a:rPr>
              <a:t>12</a:t>
            </a:r>
            <a:r>
              <a:rPr lang="en-GB" sz="2300" b="1" i="1" dirty="0" smtClean="0">
                <a:solidFill>
                  <a:schemeClr val="tx1"/>
                </a:solidFill>
                <a:cs typeface="Arial"/>
              </a:rPr>
              <a:t>, biomass by a factor of </a:t>
            </a:r>
            <a:r>
              <a:rPr lang="en-GB" sz="2300" b="1" i="1" dirty="0" smtClean="0">
                <a:solidFill>
                  <a:srgbClr val="FF0000"/>
                </a:solidFill>
                <a:cs typeface="Arial"/>
              </a:rPr>
              <a:t>3.6</a:t>
            </a:r>
          </a:p>
          <a:p>
            <a:pPr>
              <a:buFont typeface="Arial" panose="020B0604020202020204" pitchFamily="34" charset="0"/>
              <a:buChar char="•"/>
            </a:pPr>
            <a:r>
              <a:rPr lang="en-GB" sz="2300" b="1" i="1" dirty="0" smtClean="0">
                <a:solidFill>
                  <a:schemeClr val="tx1"/>
                </a:solidFill>
                <a:cs typeface="Arial"/>
              </a:rPr>
              <a:t>Total material extraction grew by a factor of </a:t>
            </a:r>
            <a:r>
              <a:rPr lang="en-GB" sz="2300" b="1" i="1" dirty="0" smtClean="0">
                <a:solidFill>
                  <a:srgbClr val="FF0000"/>
                </a:solidFill>
                <a:cs typeface="Arial"/>
              </a:rPr>
              <a:t>8</a:t>
            </a:r>
          </a:p>
          <a:p>
            <a:pPr>
              <a:buFont typeface="Arial" panose="020B0604020202020204" pitchFamily="34" charset="0"/>
              <a:buChar char="•"/>
            </a:pPr>
            <a:r>
              <a:rPr lang="en-GB" sz="2300" b="1" i="1" dirty="0" smtClean="0">
                <a:solidFill>
                  <a:schemeClr val="tx1"/>
                </a:solidFill>
                <a:cs typeface="Arial"/>
              </a:rPr>
              <a:t>GHG emissions grew by a factor of </a:t>
            </a:r>
            <a:r>
              <a:rPr lang="en-GB" sz="2300" b="1" i="1" dirty="0" smtClean="0">
                <a:solidFill>
                  <a:srgbClr val="FF0000"/>
                </a:solidFill>
                <a:cs typeface="Arial"/>
              </a:rPr>
              <a:t>13</a:t>
            </a:r>
          </a:p>
          <a:p>
            <a:pPr>
              <a:buFont typeface="Arial" panose="020B0604020202020204" pitchFamily="34" charset="0"/>
              <a:buChar char="•"/>
            </a:pPr>
            <a:r>
              <a:rPr lang="en-GB" sz="2300" b="1" i="1" dirty="0" smtClean="0">
                <a:solidFill>
                  <a:srgbClr val="FF0000"/>
                </a:solidFill>
                <a:cs typeface="Arial"/>
              </a:rPr>
              <a:t>Globalisation </a:t>
            </a:r>
            <a:endParaRPr lang="fr-BE" sz="2300" b="1" i="1" dirty="0" smtClean="0">
              <a:solidFill>
                <a:srgbClr val="FF0000"/>
              </a:solidFill>
              <a:cs typeface="Arial"/>
            </a:endParaRPr>
          </a:p>
        </p:txBody>
      </p:sp>
      <p:sp>
        <p:nvSpPr>
          <p:cNvPr id="3" name="TextBox 2"/>
          <p:cNvSpPr txBox="1"/>
          <p:nvPr/>
        </p:nvSpPr>
        <p:spPr>
          <a:xfrm>
            <a:off x="762000" y="209550"/>
            <a:ext cx="5867400" cy="1138773"/>
          </a:xfrm>
          <a:prstGeom prst="rect">
            <a:avLst/>
          </a:prstGeom>
          <a:noFill/>
        </p:spPr>
        <p:txBody>
          <a:bodyPr wrap="square" rtlCol="0">
            <a:spAutoFit/>
          </a:bodyPr>
          <a:lstStyle/>
          <a:p>
            <a:pPr algn="ctr"/>
            <a:r>
              <a:rPr lang="en-GB" sz="4000" b="1" dirty="0" smtClean="0">
                <a:cs typeface="Arial"/>
              </a:rPr>
              <a:t>20</a:t>
            </a:r>
            <a:r>
              <a:rPr lang="en-GB" sz="4000" b="1" baseline="30000" dirty="0" smtClean="0">
                <a:cs typeface="Arial"/>
              </a:rPr>
              <a:t>th</a:t>
            </a:r>
            <a:r>
              <a:rPr lang="en-GB" sz="4000" b="1" dirty="0" smtClean="0">
                <a:cs typeface="Arial"/>
              </a:rPr>
              <a:t> CENTURY</a:t>
            </a:r>
          </a:p>
          <a:p>
            <a:pPr algn="ctr"/>
            <a:r>
              <a:rPr lang="en-GB" sz="2800" b="1" dirty="0" smtClean="0">
                <a:cs typeface="Arial"/>
              </a:rPr>
              <a:t>THE GREAT ACCELERATION </a:t>
            </a:r>
            <a:endParaRPr lang="en-GB" sz="3200" b="1" dirty="0">
              <a:cs typeface="Arial"/>
            </a:endParaRPr>
          </a:p>
        </p:txBody>
      </p:sp>
      <p:pic>
        <p:nvPicPr>
          <p:cNvPr id="6" name="Picture 5" descr="5743718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7758" y="0"/>
            <a:ext cx="1383111" cy="2085883"/>
          </a:xfrm>
          <a:prstGeom prst="rect">
            <a:avLst/>
          </a:prstGeom>
        </p:spPr>
      </p:pic>
      <p:pic>
        <p:nvPicPr>
          <p:cNvPr id="7" name="Picture 5" descr="unepbluetransp300"/>
          <p:cNvPicPr>
            <a:picLocks noChangeAspect="1" noChangeArrowheads="1"/>
          </p:cNvPicPr>
          <p:nvPr/>
        </p:nvPicPr>
        <p:blipFill>
          <a:blip r:embed="rId3" cstate="print"/>
          <a:srcRect/>
          <a:stretch>
            <a:fillRect/>
          </a:stretch>
        </p:blipFill>
        <p:spPr bwMode="auto">
          <a:xfrm>
            <a:off x="8194680" y="147186"/>
            <a:ext cx="796920" cy="824364"/>
          </a:xfrm>
          <a:prstGeom prst="rect">
            <a:avLst/>
          </a:prstGeom>
          <a:noFill/>
          <a:ln w="9525">
            <a:noFill/>
            <a:miter lim="800000"/>
            <a:headEnd/>
            <a:tailEnd/>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33350"/>
            <a:ext cx="1555991" cy="730511"/>
          </a:xfrm>
          <a:prstGeom prst="rect">
            <a:avLst/>
          </a:prstGeom>
        </p:spPr>
      </p:pic>
    </p:spTree>
    <p:extLst>
      <p:ext uri="{BB962C8B-B14F-4D97-AF65-F5344CB8AC3E}">
        <p14:creationId xmlns:p14="http://schemas.microsoft.com/office/powerpoint/2010/main" val="147330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562350"/>
            <a:ext cx="6858000" cy="990600"/>
          </a:xfrm>
        </p:spPr>
        <p:txBody>
          <a:bodyPr/>
          <a:lstStyle/>
          <a:p>
            <a:pPr marL="0" indent="0" algn="ctr">
              <a:buNone/>
            </a:pPr>
            <a:r>
              <a:rPr lang="en-GB" sz="4800" dirty="0" smtClean="0">
                <a:solidFill>
                  <a:srgbClr val="000000"/>
                </a:solidFill>
                <a:latin typeface="Arial"/>
                <a:cs typeface="Arial"/>
              </a:rPr>
              <a:t> TO CONCLUDE …</a:t>
            </a:r>
            <a:endParaRPr lang="en-GB" sz="4800" dirty="0">
              <a:solidFill>
                <a:srgbClr val="000000"/>
              </a:solidFill>
              <a:latin typeface="Arial"/>
              <a:cs typeface="Arial"/>
            </a:endParaRPr>
          </a:p>
        </p:txBody>
      </p:sp>
      <p:pic>
        <p:nvPicPr>
          <p:cNvPr id="3" name="Picture 2" descr="ED00008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800" y="361950"/>
            <a:ext cx="3531458" cy="3145205"/>
          </a:xfrm>
          <a:prstGeom prst="rect">
            <a:avLst/>
          </a:prstGeom>
        </p:spPr>
      </p:pic>
    </p:spTree>
    <p:extLst>
      <p:ext uri="{BB962C8B-B14F-4D97-AF65-F5344CB8AC3E}">
        <p14:creationId xmlns:p14="http://schemas.microsoft.com/office/powerpoint/2010/main" val="20568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grpId="0" nodeType="after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361950"/>
            <a:ext cx="8229600" cy="1828800"/>
          </a:xfrm>
        </p:spPr>
        <p:txBody>
          <a:bodyPr>
            <a:noAutofit/>
          </a:bodyPr>
          <a:lstStyle/>
          <a:p>
            <a:pPr marL="0" indent="0" algn="l">
              <a:buNone/>
            </a:pPr>
            <a:r>
              <a:rPr lang="fr-BE" sz="2800" i="1" dirty="0" smtClean="0">
                <a:solidFill>
                  <a:schemeClr val="tx1"/>
                </a:solidFill>
                <a:latin typeface="Arial"/>
                <a:cs typeface="Arial"/>
              </a:rPr>
              <a:t>SUSTAINABLE, LOW-CARBON, CIRCULAR, GREEN, RESOURCE EFFICIENT, ENERGY EFFICIENT, DECOUPLING, 3Rs, </a:t>
            </a:r>
            <a:r>
              <a:rPr lang="en-GB" sz="2800" i="1" dirty="0" smtClean="0">
                <a:solidFill>
                  <a:schemeClr val="tx1"/>
                </a:solidFill>
                <a:latin typeface="Arial"/>
                <a:cs typeface="Arial"/>
              </a:rPr>
              <a:t>ECOLOGICAL </a:t>
            </a:r>
            <a:r>
              <a:rPr lang="fr-BE" sz="2800" i="1" dirty="0" smtClean="0">
                <a:solidFill>
                  <a:schemeClr val="tx1"/>
                </a:solidFill>
                <a:latin typeface="Arial"/>
                <a:cs typeface="Arial"/>
              </a:rPr>
              <a:t>CIVILISATION, BIOECONOMY, ECO-ECONOMY, BLUE …</a:t>
            </a:r>
            <a:endParaRPr lang="en-GB" sz="2800" i="1" dirty="0">
              <a:solidFill>
                <a:schemeClr val="tx1"/>
              </a:solidFill>
              <a:latin typeface="Arial"/>
              <a:cs typeface="Arial"/>
            </a:endParaRPr>
          </a:p>
        </p:txBody>
      </p:sp>
      <p:sp>
        <p:nvSpPr>
          <p:cNvPr id="2" name="Content Placeholder 1"/>
          <p:cNvSpPr>
            <a:spLocks noGrp="1"/>
          </p:cNvSpPr>
          <p:nvPr>
            <p:ph sz="quarter" idx="13"/>
          </p:nvPr>
        </p:nvSpPr>
        <p:spPr>
          <a:xfrm>
            <a:off x="609600" y="3333750"/>
            <a:ext cx="4267200" cy="455676"/>
          </a:xfrm>
        </p:spPr>
        <p:txBody>
          <a:bodyPr>
            <a:noAutofit/>
          </a:bodyPr>
          <a:lstStyle/>
          <a:p>
            <a:pPr>
              <a:buFont typeface="Arial" panose="020B0604020202020204" pitchFamily="34" charset="0"/>
              <a:buChar char="•"/>
            </a:pPr>
            <a:r>
              <a:rPr lang="en-GB" b="1" i="1" dirty="0" smtClean="0">
                <a:solidFill>
                  <a:srgbClr val="FF0000"/>
                </a:solidFill>
                <a:cs typeface="Arial"/>
              </a:rPr>
              <a:t>What we actually talk about </a:t>
            </a:r>
          </a:p>
        </p:txBody>
      </p:sp>
      <p:pic>
        <p:nvPicPr>
          <p:cNvPr id="4" name="Picture 3" descr="j031559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5550" y="2419350"/>
            <a:ext cx="3097850" cy="2209800"/>
          </a:xfrm>
          <a:prstGeom prst="rect">
            <a:avLst/>
          </a:prstGeom>
        </p:spPr>
      </p:pic>
    </p:spTree>
    <p:extLst>
      <p:ext uri="{BB962C8B-B14F-4D97-AF65-F5344CB8AC3E}">
        <p14:creationId xmlns:p14="http://schemas.microsoft.com/office/powerpoint/2010/main" val="93722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 y="2914649"/>
            <a:ext cx="6096000" cy="1485901"/>
          </a:xfrm>
        </p:spPr>
        <p:txBody>
          <a:bodyPr>
            <a:noAutofit/>
          </a:bodyPr>
          <a:lstStyle/>
          <a:p>
            <a:pPr algn="ctr"/>
            <a:r>
              <a:rPr lang="sl-SI" sz="4000" b="1" i="1" dirty="0" smtClean="0">
                <a:solidFill>
                  <a:schemeClr val="tx1"/>
                </a:solidFill>
                <a:effectLst>
                  <a:reflection blurRad="6350" stA="55000" endA="300" endPos="45500" dir="5400000" sy="-100000" algn="bl" rotWithShape="0"/>
                </a:effectLst>
                <a:cs typeface="Arial"/>
              </a:rPr>
              <a:t>NECESSARY </a:t>
            </a:r>
          </a:p>
          <a:p>
            <a:pPr algn="ctr"/>
            <a:r>
              <a:rPr lang="sl-SI" sz="4000" b="1" i="1" dirty="0" smtClean="0">
                <a:solidFill>
                  <a:schemeClr val="tx1"/>
                </a:solidFill>
                <a:effectLst>
                  <a:reflection blurRad="6350" stA="55000" endA="300" endPos="45500" dir="5400000" sy="-100000" algn="bl" rotWithShape="0"/>
                </a:effectLst>
                <a:cs typeface="Arial"/>
              </a:rPr>
              <a:t>AND</a:t>
            </a:r>
            <a:r>
              <a:rPr lang="sl-SI" sz="4000" b="1" i="1" dirty="0">
                <a:solidFill>
                  <a:schemeClr val="tx1"/>
                </a:solidFill>
                <a:effectLst>
                  <a:reflection blurRad="6350" stA="55000" endA="300" endPos="45500" dir="5400000" sy="-100000" algn="bl" rotWithShape="0"/>
                </a:effectLst>
                <a:cs typeface="Arial"/>
              </a:rPr>
              <a:t> </a:t>
            </a:r>
            <a:r>
              <a:rPr lang="sl-SI" sz="4000" b="1" i="1" dirty="0" smtClean="0">
                <a:solidFill>
                  <a:schemeClr val="tx1"/>
                </a:solidFill>
                <a:effectLst>
                  <a:reflection blurRad="6350" stA="55000" endA="300" endPos="45500" dir="5400000" sy="-100000" algn="bl" rotWithShape="0"/>
                </a:effectLst>
                <a:cs typeface="Arial"/>
              </a:rPr>
              <a:t>UNAVOIDABLE</a:t>
            </a:r>
            <a:endParaRPr lang="en-GB" sz="4000" i="1" dirty="0">
              <a:solidFill>
                <a:schemeClr val="tx1"/>
              </a:solidFill>
              <a:cs typeface="Arial"/>
            </a:endParaRPr>
          </a:p>
        </p:txBody>
      </p:sp>
      <p:sp>
        <p:nvSpPr>
          <p:cNvPr id="2" name="Title 1"/>
          <p:cNvSpPr>
            <a:spLocks noGrp="1"/>
          </p:cNvSpPr>
          <p:nvPr>
            <p:ph type="ctrTitle"/>
          </p:nvPr>
        </p:nvSpPr>
        <p:spPr>
          <a:xfrm>
            <a:off x="-228600" y="1543051"/>
            <a:ext cx="6705600" cy="1409699"/>
          </a:xfrm>
        </p:spPr>
        <p:txBody>
          <a:bodyPr>
            <a:noAutofit/>
          </a:bodyPr>
          <a:lstStyle/>
          <a:p>
            <a:pPr marL="182880" indent="0" algn="ctr">
              <a:buNone/>
            </a:pPr>
            <a:r>
              <a:rPr lang="en-GB" sz="2400" i="1" dirty="0" smtClean="0">
                <a:solidFill>
                  <a:srgbClr val="FF0000"/>
                </a:solidFill>
                <a:latin typeface="+mn-lt"/>
                <a:cs typeface="Arial"/>
              </a:rPr>
              <a:t>NEW ECONOMIC MODEL BASED ON SCP INTEGRATING ALL THREE PILLARS OF SUSTAINABILITY IS </a:t>
            </a:r>
            <a:endParaRPr lang="en-GB" sz="3200" i="1" dirty="0">
              <a:latin typeface="+mn-lt"/>
              <a:cs typeface="Arial"/>
            </a:endParaRPr>
          </a:p>
        </p:txBody>
      </p:sp>
      <p:pic>
        <p:nvPicPr>
          <p:cNvPr id="4" name="Picture 3" descr="stk19976boj.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2912" y="1437894"/>
            <a:ext cx="2685288" cy="3419856"/>
          </a:xfrm>
          <a:prstGeom prst="rect">
            <a:avLst/>
          </a:prstGeom>
        </p:spPr>
      </p:pic>
      <p:sp>
        <p:nvSpPr>
          <p:cNvPr id="5" name="TextBox 4"/>
          <p:cNvSpPr txBox="1"/>
          <p:nvPr/>
        </p:nvSpPr>
        <p:spPr>
          <a:xfrm>
            <a:off x="5334000" y="566976"/>
            <a:ext cx="3429000" cy="954107"/>
          </a:xfrm>
          <a:prstGeom prst="rect">
            <a:avLst/>
          </a:prstGeom>
          <a:noFill/>
        </p:spPr>
        <p:txBody>
          <a:bodyPr wrap="square" rtlCol="0">
            <a:spAutoFit/>
          </a:bodyPr>
          <a:lstStyle/>
          <a:p>
            <a:pPr algn="ctr"/>
            <a:r>
              <a:rPr lang="en-GB" sz="2000" b="1" dirty="0" smtClean="0">
                <a:cs typeface="Arial"/>
              </a:rPr>
              <a:t>WE HAVE TO FIX A BROKEN COMPASS </a:t>
            </a:r>
          </a:p>
          <a:p>
            <a:pPr algn="ctr"/>
            <a:r>
              <a:rPr lang="en-GB" sz="1600" dirty="0" smtClean="0">
                <a:cs typeface="Arial"/>
              </a:rPr>
              <a:t>(PAVAN SUKHDEV)</a:t>
            </a:r>
            <a:endParaRPr lang="en-GB" sz="1400" dirty="0">
              <a:cs typeface="Arial"/>
            </a:endParaRPr>
          </a:p>
        </p:txBody>
      </p:sp>
      <p:sp>
        <p:nvSpPr>
          <p:cNvPr id="6" name="TextBox 5"/>
          <p:cNvSpPr txBox="1"/>
          <p:nvPr/>
        </p:nvSpPr>
        <p:spPr>
          <a:xfrm>
            <a:off x="5029200" y="3587174"/>
            <a:ext cx="3352800" cy="584776"/>
          </a:xfrm>
          <a:prstGeom prst="rect">
            <a:avLst/>
          </a:prstGeom>
          <a:noFill/>
        </p:spPr>
        <p:txBody>
          <a:bodyPr wrap="square" rtlCol="0">
            <a:spAutoFit/>
          </a:bodyPr>
          <a:lstStyle/>
          <a:p>
            <a:pPr algn="ctr"/>
            <a:r>
              <a:rPr lang="en-GB" sz="3200" b="1" dirty="0" smtClean="0">
                <a:cs typeface="Arial"/>
              </a:rPr>
              <a:t>SCIENCE</a:t>
            </a:r>
            <a:endParaRPr lang="en-GB" sz="3200" b="1" dirty="0">
              <a:cs typeface="Arial"/>
            </a:endParaRPr>
          </a:p>
        </p:txBody>
      </p:sp>
    </p:spTree>
    <p:extLst>
      <p:ext uri="{BB962C8B-B14F-4D97-AF65-F5344CB8AC3E}">
        <p14:creationId xmlns:p14="http://schemas.microsoft.com/office/powerpoint/2010/main" val="7382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after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45" presetClass="entr" presetSubtype="0" repeatCount="indefinite" fill="hold" grpId="1" nodeType="afterEffect">
                                  <p:stCondLst>
                                    <p:cond delay="1000"/>
                                  </p:stCondLst>
                                  <p:endCondLst>
                                    <p:cond evt="onNext" delay="0">
                                      <p:tgtEl>
                                        <p:sldTgt/>
                                      </p:tgtEl>
                                    </p:cond>
                                  </p:end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2000"/>
                                        <p:tgtEl>
                                          <p:spTgt spid="6">
                                            <p:txEl>
                                              <p:pRg st="0" end="0"/>
                                            </p:txEl>
                                          </p:spTgt>
                                        </p:tgtEl>
                                      </p:cBhvr>
                                    </p:animEffect>
                                    <p:anim calcmode="lin" valueType="num">
                                      <p:cBhvr>
                                        <p:cTn id="11" dur="2000" fill="hold"/>
                                        <p:tgtEl>
                                          <p:spTgt spid="6">
                                            <p:txEl>
                                              <p:pRg st="0" end="0"/>
                                            </p:txEl>
                                          </p:spTgt>
                                        </p:tgtEl>
                                        <p:attrNameLst>
                                          <p:attrName>ppt_w</p:attrName>
                                        </p:attrNameLst>
                                      </p:cBhvr>
                                      <p:tavLst>
                                        <p:tav tm="0" fmla="#ppt_w*sin(2.5*pi*$)">
                                          <p:val>
                                            <p:fltVal val="0"/>
                                          </p:val>
                                        </p:tav>
                                        <p:tav tm="100000">
                                          <p:val>
                                            <p:fltVal val="1"/>
                                          </p:val>
                                        </p:tav>
                                      </p:tavLst>
                                    </p:anim>
                                    <p:anim calcmode="lin" valueType="num">
                                      <p:cBhvr>
                                        <p:cTn id="12" dur="20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build="allAtOnce"/>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33400" y="1200150"/>
            <a:ext cx="8153400" cy="3352800"/>
          </a:xfrm>
        </p:spPr>
        <p:txBody>
          <a:bodyPr>
            <a:noAutofit/>
          </a:bodyPr>
          <a:lstStyle/>
          <a:p>
            <a:pPr algn="ctr" eaLnBrk="0" fontAlgn="base" hangingPunct="0">
              <a:spcAft>
                <a:spcPts val="1000"/>
              </a:spcAft>
              <a:buClr>
                <a:srgbClr val="FF0000"/>
              </a:buClr>
              <a:buSzPct val="100000"/>
              <a:defRPr/>
            </a:pPr>
            <a:r>
              <a:rPr lang="en-GB" sz="1800" b="1" dirty="0" smtClean="0">
                <a:solidFill>
                  <a:srgbClr val="FF0000"/>
                </a:solidFill>
                <a:cs typeface="Arial"/>
              </a:rPr>
              <a:t>ALL POLICIES SHOULD BE SYSTEMATICALLY ADJUSTED </a:t>
            </a:r>
          </a:p>
          <a:p>
            <a:pPr eaLnBrk="0" fontAlgn="base" hangingPunct="0">
              <a:spcAft>
                <a:spcPts val="1000"/>
              </a:spcAft>
              <a:buClr>
                <a:srgbClr val="FF0000"/>
              </a:buClr>
              <a:buSzPct val="100000"/>
              <a:defRPr/>
            </a:pPr>
            <a:r>
              <a:rPr lang="en-GB" sz="2000" b="1" i="1" dirty="0" smtClean="0">
                <a:solidFill>
                  <a:schemeClr val="tx1"/>
                </a:solidFill>
                <a:cs typeface="Arial"/>
              </a:rPr>
              <a:t>Beyond GDP, natural capital accounting, corporate sustainability reporting,  tax policy, state aid, public procurement, product design, use of banking potential, R and D and innovation, investments in infrastructure, education, consumers awareness, new business models, support to SMS, …</a:t>
            </a:r>
          </a:p>
          <a:p>
            <a:pPr algn="ctr" eaLnBrk="0" fontAlgn="base" hangingPunct="0">
              <a:spcAft>
                <a:spcPts val="1000"/>
              </a:spcAft>
              <a:buClr>
                <a:srgbClr val="FF0000"/>
              </a:buClr>
              <a:buSzPct val="100000"/>
              <a:defRPr/>
            </a:pPr>
            <a:r>
              <a:rPr lang="en-GB" sz="1800" b="1" dirty="0" smtClean="0">
                <a:solidFill>
                  <a:srgbClr val="FF0000"/>
                </a:solidFill>
                <a:cs typeface="Arial"/>
              </a:rPr>
              <a:t>ACTIVE DIALOGUE WITH ALL STAKEHOLDERS IS NECESSARY </a:t>
            </a:r>
          </a:p>
          <a:p>
            <a:pPr eaLnBrk="0" fontAlgn="base" hangingPunct="0">
              <a:spcAft>
                <a:spcPts val="1000"/>
              </a:spcAft>
              <a:buClr>
                <a:srgbClr val="FF0000"/>
              </a:buClr>
              <a:buSzPct val="100000"/>
              <a:defRPr/>
            </a:pPr>
            <a:r>
              <a:rPr lang="en-GB" sz="2000" b="1" i="1" dirty="0" smtClean="0">
                <a:solidFill>
                  <a:schemeClr val="tx1"/>
                </a:solidFill>
                <a:cs typeface="Arial"/>
              </a:rPr>
              <a:t>Transition is only possible if we actively involve those loosing in the process of transition</a:t>
            </a:r>
          </a:p>
        </p:txBody>
      </p:sp>
      <p:sp>
        <p:nvSpPr>
          <p:cNvPr id="3" name="Title 2"/>
          <p:cNvSpPr>
            <a:spLocks noGrp="1"/>
          </p:cNvSpPr>
          <p:nvPr>
            <p:ph type="ctrTitle"/>
          </p:nvPr>
        </p:nvSpPr>
        <p:spPr>
          <a:xfrm>
            <a:off x="457200" y="285750"/>
            <a:ext cx="8077200" cy="533400"/>
          </a:xfrm>
        </p:spPr>
        <p:txBody>
          <a:bodyPr/>
          <a:lstStyle/>
          <a:p>
            <a:pPr marL="182880" indent="0" algn="ctr">
              <a:buNone/>
            </a:pPr>
            <a:r>
              <a:rPr lang="sl-SI" sz="3600" dirty="0" smtClean="0">
                <a:solidFill>
                  <a:srgbClr val="000000"/>
                </a:solidFill>
                <a:latin typeface="Arial"/>
                <a:cs typeface="Arial"/>
              </a:rPr>
              <a:t>POLICY APPROCH </a:t>
            </a:r>
            <a:endParaRPr lang="en-GB" sz="3600" dirty="0">
              <a:solidFill>
                <a:srgbClr val="000000"/>
              </a:solidFill>
              <a:latin typeface="Arial"/>
              <a:cs typeface="Arial"/>
            </a:endParaRPr>
          </a:p>
        </p:txBody>
      </p:sp>
    </p:spTree>
    <p:extLst>
      <p:ext uri="{BB962C8B-B14F-4D97-AF65-F5344CB8AC3E}">
        <p14:creationId xmlns:p14="http://schemas.microsoft.com/office/powerpoint/2010/main" val="196766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514600" y="895350"/>
            <a:ext cx="6172200" cy="1752600"/>
          </a:xfrm>
        </p:spPr>
        <p:txBody>
          <a:bodyPr>
            <a:noAutofit/>
          </a:bodyPr>
          <a:lstStyle/>
          <a:p>
            <a:pPr eaLnBrk="0" fontAlgn="base" hangingPunct="0">
              <a:spcAft>
                <a:spcPts val="1000"/>
              </a:spcAft>
              <a:buClr>
                <a:srgbClr val="3E6FD2"/>
              </a:buClr>
              <a:defRPr/>
            </a:pPr>
            <a:r>
              <a:rPr lang="en-GB" sz="2000" b="1" i="1" dirty="0" smtClean="0">
                <a:solidFill>
                  <a:schemeClr val="tx1"/>
                </a:solidFill>
                <a:cs typeface="Arial"/>
              </a:rPr>
              <a:t>WE CAN NOT SOLVE OUR PROBLEMS WITH THE SAME THINKING WE USED WHEN WE HAVE CREATED THEM </a:t>
            </a:r>
          </a:p>
          <a:p>
            <a:pPr eaLnBrk="0" fontAlgn="base" hangingPunct="0">
              <a:spcAft>
                <a:spcPts val="1000"/>
              </a:spcAft>
              <a:buClr>
                <a:srgbClr val="3E6FD2"/>
              </a:buClr>
              <a:defRPr/>
            </a:pPr>
            <a:r>
              <a:rPr lang="en-GB" sz="2000" b="1" i="1" dirty="0" smtClean="0">
                <a:solidFill>
                  <a:schemeClr val="tx1"/>
                </a:solidFill>
                <a:cs typeface="Arial"/>
              </a:rPr>
              <a:t>INSANITY – DOING THE SAME THINGS OVER AND OVER AGAIN AND EXPECTING DIFFERENT RESULTS</a:t>
            </a:r>
          </a:p>
          <a:p>
            <a:pPr eaLnBrk="0" fontAlgn="base" hangingPunct="0">
              <a:spcAft>
                <a:spcPts val="1000"/>
              </a:spcAft>
              <a:buClr>
                <a:srgbClr val="3E6FD2"/>
              </a:buClr>
              <a:defRPr/>
            </a:pPr>
            <a:endParaRPr lang="en-GB" sz="1600" b="1" dirty="0" smtClean="0">
              <a:solidFill>
                <a:schemeClr val="tx1"/>
              </a:solidFill>
              <a:latin typeface="Arial"/>
              <a:cs typeface="Arial"/>
            </a:endParaRPr>
          </a:p>
        </p:txBody>
      </p:sp>
      <p:sp>
        <p:nvSpPr>
          <p:cNvPr id="3" name="Title 2"/>
          <p:cNvSpPr>
            <a:spLocks noGrp="1"/>
          </p:cNvSpPr>
          <p:nvPr>
            <p:ph type="ctrTitle"/>
          </p:nvPr>
        </p:nvSpPr>
        <p:spPr>
          <a:xfrm>
            <a:off x="1981200" y="133350"/>
            <a:ext cx="6553200" cy="762000"/>
          </a:xfrm>
        </p:spPr>
        <p:txBody>
          <a:bodyPr/>
          <a:lstStyle/>
          <a:p>
            <a:pPr marL="182880" indent="0" algn="ctr">
              <a:buNone/>
            </a:pPr>
            <a:r>
              <a:rPr lang="sl-SI" sz="3600" dirty="0" smtClean="0">
                <a:solidFill>
                  <a:srgbClr val="000000"/>
                </a:solidFill>
                <a:latin typeface="+mn-lt"/>
                <a:cs typeface="Arial"/>
              </a:rPr>
              <a:t>ABOUT OUR TIME ...</a:t>
            </a:r>
            <a:endParaRPr lang="en-GB" sz="3600" dirty="0">
              <a:solidFill>
                <a:srgbClr val="000000"/>
              </a:solidFill>
              <a:latin typeface="+mn-lt"/>
              <a:cs typeface="Arial"/>
            </a:endParaRPr>
          </a:p>
        </p:txBody>
      </p:sp>
      <p:pic>
        <p:nvPicPr>
          <p:cNvPr id="4" name="Picture 3"/>
          <p:cNvPicPr>
            <a:picLocks noChangeAspect="1"/>
          </p:cNvPicPr>
          <p:nvPr/>
        </p:nvPicPr>
        <p:blipFill>
          <a:blip r:embed="rId2"/>
          <a:stretch>
            <a:fillRect/>
          </a:stretch>
        </p:blipFill>
        <p:spPr>
          <a:xfrm>
            <a:off x="7004304" y="3409950"/>
            <a:ext cx="1511808" cy="1574800"/>
          </a:xfrm>
          <a:prstGeom prst="rect">
            <a:avLst/>
          </a:prstGeom>
        </p:spPr>
      </p:pic>
      <p:pic>
        <p:nvPicPr>
          <p:cNvPr id="5" name="Picture 4"/>
          <p:cNvPicPr>
            <a:picLocks noChangeAspect="1"/>
          </p:cNvPicPr>
          <p:nvPr/>
        </p:nvPicPr>
        <p:blipFill>
          <a:blip r:embed="rId3"/>
          <a:stretch>
            <a:fillRect/>
          </a:stretch>
        </p:blipFill>
        <p:spPr>
          <a:xfrm>
            <a:off x="411480" y="1052763"/>
            <a:ext cx="1798320" cy="2661987"/>
          </a:xfrm>
          <a:prstGeom prst="rect">
            <a:avLst/>
          </a:prstGeom>
        </p:spPr>
      </p:pic>
      <p:sp>
        <p:nvSpPr>
          <p:cNvPr id="6" name="Subtitle 1"/>
          <p:cNvSpPr txBox="1">
            <a:spLocks/>
          </p:cNvSpPr>
          <p:nvPr/>
        </p:nvSpPr>
        <p:spPr>
          <a:xfrm>
            <a:off x="381000" y="4400550"/>
            <a:ext cx="6477000" cy="3810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2200" kern="1200">
                <a:solidFill>
                  <a:schemeClr val="tx2"/>
                </a:solidFill>
                <a:latin typeface="+mn-lt"/>
                <a:ea typeface="+mn-ea"/>
                <a:cs typeface="+mn-cs"/>
              </a:defRPr>
            </a:lvl1pPr>
            <a:lvl2pPr marL="457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pPr algn="ctr" eaLnBrk="0" fontAlgn="base" hangingPunct="0">
              <a:spcAft>
                <a:spcPts val="1000"/>
              </a:spcAft>
              <a:buClr>
                <a:srgbClr val="3E6FD2"/>
              </a:buClr>
              <a:defRPr/>
            </a:pPr>
            <a:r>
              <a:rPr lang="en-GB" sz="2000" b="1" i="1" dirty="0" smtClean="0">
                <a:solidFill>
                  <a:schemeClr val="tx1"/>
                </a:solidFill>
                <a:cs typeface="Arial"/>
              </a:rPr>
              <a:t>EVERYTHING HAS TO CHANGE TO REMAIN THE SAME</a:t>
            </a:r>
          </a:p>
        </p:txBody>
      </p:sp>
      <p:sp>
        <p:nvSpPr>
          <p:cNvPr id="7" name="TextBox 6"/>
          <p:cNvSpPr txBox="1"/>
          <p:nvPr/>
        </p:nvSpPr>
        <p:spPr>
          <a:xfrm>
            <a:off x="6477000" y="2800350"/>
            <a:ext cx="2438400" cy="646331"/>
          </a:xfrm>
          <a:prstGeom prst="rect">
            <a:avLst/>
          </a:prstGeom>
          <a:noFill/>
        </p:spPr>
        <p:txBody>
          <a:bodyPr wrap="square" rtlCol="0">
            <a:spAutoFit/>
          </a:bodyPr>
          <a:lstStyle/>
          <a:p>
            <a:pPr algn="ctr"/>
            <a:r>
              <a:rPr lang="en-GB" b="1" i="1" dirty="0" smtClean="0">
                <a:solidFill>
                  <a:srgbClr val="FF0000"/>
                </a:solidFill>
                <a:latin typeface="Arial"/>
                <a:cs typeface="Arial"/>
              </a:rPr>
              <a:t>GIUSEPPE TOMASI DI LAMPEDUSA</a:t>
            </a:r>
            <a:endParaRPr lang="en-GB" i="1" dirty="0">
              <a:solidFill>
                <a:srgbClr val="FF0000"/>
              </a:solidFill>
            </a:endParaRPr>
          </a:p>
        </p:txBody>
      </p:sp>
      <p:sp>
        <p:nvSpPr>
          <p:cNvPr id="8" name="TextBox 7"/>
          <p:cNvSpPr txBox="1"/>
          <p:nvPr/>
        </p:nvSpPr>
        <p:spPr>
          <a:xfrm>
            <a:off x="76200" y="678418"/>
            <a:ext cx="2438400" cy="369332"/>
          </a:xfrm>
          <a:prstGeom prst="rect">
            <a:avLst/>
          </a:prstGeom>
          <a:noFill/>
        </p:spPr>
        <p:txBody>
          <a:bodyPr wrap="square" rtlCol="0">
            <a:spAutoFit/>
          </a:bodyPr>
          <a:lstStyle/>
          <a:p>
            <a:pPr algn="ctr"/>
            <a:r>
              <a:rPr lang="en-GB" b="1" i="1" dirty="0" smtClean="0">
                <a:solidFill>
                  <a:srgbClr val="FF0000"/>
                </a:solidFill>
                <a:latin typeface="Arial"/>
                <a:cs typeface="Arial"/>
              </a:rPr>
              <a:t>ALBERT EINSTEIN</a:t>
            </a:r>
            <a:endParaRPr lang="en-GB" b="1" i="1" dirty="0">
              <a:solidFill>
                <a:srgbClr val="FF0000"/>
              </a:solidFill>
              <a:latin typeface="Arial"/>
              <a:cs typeface="Arial"/>
            </a:endParaRPr>
          </a:p>
        </p:txBody>
      </p:sp>
      <p:sp>
        <p:nvSpPr>
          <p:cNvPr id="10" name="TextBox 9"/>
          <p:cNvSpPr txBox="1"/>
          <p:nvPr/>
        </p:nvSpPr>
        <p:spPr>
          <a:xfrm>
            <a:off x="2438400" y="3105150"/>
            <a:ext cx="2971800" cy="1569660"/>
          </a:xfrm>
          <a:prstGeom prst="rect">
            <a:avLst/>
          </a:prstGeom>
          <a:noFill/>
        </p:spPr>
        <p:txBody>
          <a:bodyPr wrap="square" rtlCol="0">
            <a:spAutoFit/>
          </a:bodyPr>
          <a:lstStyle/>
          <a:p>
            <a:r>
              <a:rPr lang="en-GB" sz="9600"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SDGs</a:t>
            </a:r>
            <a:endParaRPr lang="en-GB" sz="9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aphicFrame>
        <p:nvGraphicFramePr>
          <p:cNvPr id="12" name="Diagram 11"/>
          <p:cNvGraphicFramePr/>
          <p:nvPr>
            <p:extLst/>
          </p:nvPr>
        </p:nvGraphicFramePr>
        <p:xfrm>
          <a:off x="4572000" y="2673350"/>
          <a:ext cx="2362200" cy="1879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6689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wipe(down)">
                                      <p:cBhvr>
                                        <p:cTn id="19" dur="580">
                                          <p:stCondLst>
                                            <p:cond delay="0"/>
                                          </p:stCondLst>
                                        </p:cTn>
                                        <p:tgtEl>
                                          <p:spTgt spid="10">
                                            <p:txEl>
                                              <p:pRg st="0" end="0"/>
                                            </p:txEl>
                                          </p:spTgt>
                                        </p:tgtEl>
                                      </p:cBhvr>
                                    </p:animEffect>
                                    <p:anim calcmode="lin" valueType="num">
                                      <p:cBhvr>
                                        <p:cTn id="20" dur="1822" tmFilter="0,0; 0.14,0.36; 0.43,0.73; 0.71,0.91; 1.0,1.0">
                                          <p:stCondLst>
                                            <p:cond delay="0"/>
                                          </p:stCondLst>
                                        </p:cTn>
                                        <p:tgtEl>
                                          <p:spTgt spid="10">
                                            <p:txEl>
                                              <p:pRg st="0" end="0"/>
                                            </p:txEl>
                                          </p:spTgt>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0">
                                            <p:txEl>
                                              <p:pRg st="0" end="0"/>
                                            </p:txEl>
                                          </p:spTgt>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0">
                                            <p:txEl>
                                              <p:pRg st="0" end="0"/>
                                            </p:txEl>
                                          </p:spTgt>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0">
                                            <p:txEl>
                                              <p:pRg st="0" end="0"/>
                                            </p:txEl>
                                          </p:spTgt>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0">
                                            <p:txEl>
                                              <p:pRg st="0" end="0"/>
                                            </p:txEl>
                                          </p:spTgt>
                                        </p:tgtEl>
                                        <p:attrNameLst>
                                          <p:attrName>ppt_y</p:attrName>
                                        </p:attrNameLst>
                                      </p:cBhvr>
                                      <p:tavLst>
                                        <p:tav tm="0" fmla="#ppt_y-sin(pi*$)/81">
                                          <p:val>
                                            <p:fltVal val="0"/>
                                          </p:val>
                                        </p:tav>
                                        <p:tav tm="100000">
                                          <p:val>
                                            <p:fltVal val="1"/>
                                          </p:val>
                                        </p:tav>
                                      </p:tavLst>
                                    </p:anim>
                                    <p:animScale>
                                      <p:cBhvr>
                                        <p:cTn id="25" dur="26">
                                          <p:stCondLst>
                                            <p:cond delay="650"/>
                                          </p:stCondLst>
                                        </p:cTn>
                                        <p:tgtEl>
                                          <p:spTgt spid="10">
                                            <p:txEl>
                                              <p:pRg st="0" end="0"/>
                                            </p:txEl>
                                          </p:spTgt>
                                        </p:tgtEl>
                                      </p:cBhvr>
                                      <p:to x="100000" y="60000"/>
                                    </p:animScale>
                                    <p:animScale>
                                      <p:cBhvr>
                                        <p:cTn id="26" dur="166" decel="50000">
                                          <p:stCondLst>
                                            <p:cond delay="676"/>
                                          </p:stCondLst>
                                        </p:cTn>
                                        <p:tgtEl>
                                          <p:spTgt spid="10">
                                            <p:txEl>
                                              <p:pRg st="0" end="0"/>
                                            </p:txEl>
                                          </p:spTgt>
                                        </p:tgtEl>
                                      </p:cBhvr>
                                      <p:to x="100000" y="100000"/>
                                    </p:animScale>
                                    <p:animScale>
                                      <p:cBhvr>
                                        <p:cTn id="27" dur="26">
                                          <p:stCondLst>
                                            <p:cond delay="1312"/>
                                          </p:stCondLst>
                                        </p:cTn>
                                        <p:tgtEl>
                                          <p:spTgt spid="10">
                                            <p:txEl>
                                              <p:pRg st="0" end="0"/>
                                            </p:txEl>
                                          </p:spTgt>
                                        </p:tgtEl>
                                      </p:cBhvr>
                                      <p:to x="100000" y="80000"/>
                                    </p:animScale>
                                    <p:animScale>
                                      <p:cBhvr>
                                        <p:cTn id="28" dur="166" decel="50000">
                                          <p:stCondLst>
                                            <p:cond delay="1338"/>
                                          </p:stCondLst>
                                        </p:cTn>
                                        <p:tgtEl>
                                          <p:spTgt spid="10">
                                            <p:txEl>
                                              <p:pRg st="0" end="0"/>
                                            </p:txEl>
                                          </p:spTgt>
                                        </p:tgtEl>
                                      </p:cBhvr>
                                      <p:to x="100000" y="100000"/>
                                    </p:animScale>
                                    <p:animScale>
                                      <p:cBhvr>
                                        <p:cTn id="29" dur="26">
                                          <p:stCondLst>
                                            <p:cond delay="1642"/>
                                          </p:stCondLst>
                                        </p:cTn>
                                        <p:tgtEl>
                                          <p:spTgt spid="10">
                                            <p:txEl>
                                              <p:pRg st="0" end="0"/>
                                            </p:txEl>
                                          </p:spTgt>
                                        </p:tgtEl>
                                      </p:cBhvr>
                                      <p:to x="100000" y="90000"/>
                                    </p:animScale>
                                    <p:animScale>
                                      <p:cBhvr>
                                        <p:cTn id="30" dur="166" decel="50000">
                                          <p:stCondLst>
                                            <p:cond delay="1668"/>
                                          </p:stCondLst>
                                        </p:cTn>
                                        <p:tgtEl>
                                          <p:spTgt spid="10">
                                            <p:txEl>
                                              <p:pRg st="0" end="0"/>
                                            </p:txEl>
                                          </p:spTgt>
                                        </p:tgtEl>
                                      </p:cBhvr>
                                      <p:to x="100000" y="100000"/>
                                    </p:animScale>
                                    <p:animScale>
                                      <p:cBhvr>
                                        <p:cTn id="31" dur="26">
                                          <p:stCondLst>
                                            <p:cond delay="1808"/>
                                          </p:stCondLst>
                                        </p:cTn>
                                        <p:tgtEl>
                                          <p:spTgt spid="10">
                                            <p:txEl>
                                              <p:pRg st="0" end="0"/>
                                            </p:txEl>
                                          </p:spTgt>
                                        </p:tgtEl>
                                      </p:cBhvr>
                                      <p:to x="100000" y="95000"/>
                                    </p:animScale>
                                    <p:animScale>
                                      <p:cBhvr>
                                        <p:cTn id="32" dur="166" decel="50000">
                                          <p:stCondLst>
                                            <p:cond delay="1834"/>
                                          </p:stCondLst>
                                        </p:cTn>
                                        <p:tgtEl>
                                          <p:spTgt spid="10">
                                            <p:txEl>
                                              <p:pRg st="0" end="0"/>
                                            </p:txEl>
                                          </p:spTgt>
                                        </p:tgtEl>
                                      </p:cBhvr>
                                      <p:to x="100000" y="100000"/>
                                    </p:animScale>
                                  </p:childTnLst>
                                </p:cTn>
                              </p:par>
                              <p:par>
                                <p:cTn id="33" presetID="6" presetClass="entr" presetSubtype="16"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ircle(in)">
                                      <p:cBhvr>
                                        <p:cTn id="3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build="p"/>
      <p:bldGraphic spid="12"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738" y="225270"/>
            <a:ext cx="7967662" cy="2422680"/>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a:effectLst>
            <a:softEdge rad="112500"/>
          </a:effectLst>
        </p:spPr>
      </p:pic>
      <p:sp>
        <p:nvSpPr>
          <p:cNvPr id="5" name="Title 4"/>
          <p:cNvSpPr>
            <a:spLocks noGrp="1"/>
          </p:cNvSpPr>
          <p:nvPr>
            <p:ph type="ctrTitle"/>
          </p:nvPr>
        </p:nvSpPr>
        <p:spPr>
          <a:xfrm>
            <a:off x="978049" y="2822610"/>
            <a:ext cx="7175351" cy="1344875"/>
          </a:xfrm>
        </p:spPr>
        <p:txBody>
          <a:bodyPr/>
          <a:lstStyle/>
          <a:p>
            <a:pPr marL="182880" indent="0" algn="ctr">
              <a:buNone/>
            </a:pPr>
            <a:r>
              <a:rPr lang="en-US" sz="6000" dirty="0" smtClean="0">
                <a:solidFill>
                  <a:srgbClr val="000000"/>
                </a:solidFill>
                <a:latin typeface="Arial"/>
                <a:cs typeface="Arial"/>
              </a:rPr>
              <a:t>THANK YOU</a:t>
            </a:r>
            <a:endParaRPr lang="en-US" sz="6000" dirty="0">
              <a:solidFill>
                <a:srgbClr val="000000"/>
              </a:solidFill>
              <a:latin typeface="Arial"/>
              <a:cs typeface="Arial"/>
            </a:endParaRPr>
          </a:p>
        </p:txBody>
      </p:sp>
      <p:sp>
        <p:nvSpPr>
          <p:cNvPr id="2" name="TextBox 1"/>
          <p:cNvSpPr txBox="1"/>
          <p:nvPr/>
        </p:nvSpPr>
        <p:spPr>
          <a:xfrm>
            <a:off x="2057400" y="4015085"/>
            <a:ext cx="5334000" cy="461665"/>
          </a:xfrm>
          <a:prstGeom prst="rect">
            <a:avLst/>
          </a:prstGeom>
          <a:noFill/>
        </p:spPr>
        <p:txBody>
          <a:bodyPr wrap="square" rtlCol="0">
            <a:spAutoFit/>
          </a:bodyPr>
          <a:lstStyle/>
          <a:p>
            <a:pPr algn="ctr"/>
            <a:r>
              <a:rPr lang="en-GB" sz="2400" b="1" dirty="0" smtClean="0">
                <a:latin typeface="Arial"/>
                <a:cs typeface="Arial"/>
              </a:rPr>
              <a:t>www.unep.org/resourcepanel</a:t>
            </a:r>
            <a:endParaRPr lang="en-GB" sz="2400" b="1" dirty="0">
              <a:latin typeface="Arial"/>
              <a:cs typeface="Arial"/>
            </a:endParaRPr>
          </a:p>
        </p:txBody>
      </p:sp>
      <p:pic>
        <p:nvPicPr>
          <p:cNvPr id="6" name="Picture 5" descr="unepbluetransp300"/>
          <p:cNvPicPr>
            <a:picLocks noChangeAspect="1" noChangeArrowheads="1"/>
          </p:cNvPicPr>
          <p:nvPr/>
        </p:nvPicPr>
        <p:blipFill>
          <a:blip r:embed="rId4" cstate="print"/>
          <a:srcRect/>
          <a:stretch>
            <a:fillRect/>
          </a:stretch>
        </p:blipFill>
        <p:spPr bwMode="auto">
          <a:xfrm>
            <a:off x="6952912" y="361950"/>
            <a:ext cx="1386226" cy="1433964"/>
          </a:xfrm>
          <a:prstGeom prst="rect">
            <a:avLst/>
          </a:prstGeom>
          <a:noFill/>
          <a:ln w="9525">
            <a:noFill/>
            <a:miter lim="800000"/>
            <a:headEnd/>
            <a:tailEnd/>
          </a:ln>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138" y="361950"/>
            <a:ext cx="2921513" cy="1371600"/>
          </a:xfrm>
          <a:prstGeom prst="rect">
            <a:avLst/>
          </a:prstGeom>
        </p:spPr>
      </p:pic>
    </p:spTree>
    <p:extLst>
      <p:ext uri="{BB962C8B-B14F-4D97-AF65-F5344CB8AC3E}">
        <p14:creationId xmlns:p14="http://schemas.microsoft.com/office/powerpoint/2010/main" val="127257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533400" y="2038350"/>
            <a:ext cx="6096000" cy="1676400"/>
          </a:xfrm>
        </p:spPr>
        <p:txBody>
          <a:bodyPr>
            <a:noAutofit/>
          </a:bodyPr>
          <a:lstStyle/>
          <a:p>
            <a:pPr>
              <a:buFont typeface="Arial" panose="020B0604020202020204" pitchFamily="34" charset="0"/>
              <a:buChar char="•"/>
            </a:pPr>
            <a:r>
              <a:rPr lang="en-GB" b="1" i="1" dirty="0" smtClean="0">
                <a:solidFill>
                  <a:srgbClr val="FF0000"/>
                </a:solidFill>
                <a:cs typeface="Arial"/>
              </a:rPr>
              <a:t>Population</a:t>
            </a:r>
            <a:r>
              <a:rPr lang="en-GB" b="1" i="1" dirty="0" smtClean="0">
                <a:solidFill>
                  <a:srgbClr val="000000"/>
                </a:solidFill>
                <a:cs typeface="Arial"/>
              </a:rPr>
              <a:t> growth (2050 – 9.7 billion)</a:t>
            </a:r>
          </a:p>
          <a:p>
            <a:pPr>
              <a:buFont typeface="Arial" panose="020B0604020202020204" pitchFamily="34" charset="0"/>
              <a:buChar char="•"/>
            </a:pPr>
            <a:r>
              <a:rPr lang="en-GB" b="1" i="1" dirty="0" smtClean="0">
                <a:solidFill>
                  <a:srgbClr val="FF0000"/>
                </a:solidFill>
                <a:cs typeface="Arial"/>
              </a:rPr>
              <a:t>Per capita consumption </a:t>
            </a:r>
            <a:r>
              <a:rPr lang="en-GB" b="1" i="1" dirty="0" smtClean="0">
                <a:solidFill>
                  <a:srgbClr val="000000"/>
                </a:solidFill>
                <a:cs typeface="Arial"/>
              </a:rPr>
              <a:t>growth (McKinsey estimates 3 billion consumers moving from low to middle class consumption till 2030</a:t>
            </a:r>
            <a:r>
              <a:rPr lang="en-GB" b="1" i="1" dirty="0" smtClean="0">
                <a:solidFill>
                  <a:srgbClr val="000000"/>
                </a:solidFill>
                <a:cs typeface="Arial"/>
              </a:rPr>
              <a:t>)</a:t>
            </a:r>
            <a:endParaRPr lang="en-GB" b="1" i="1" dirty="0" smtClean="0">
              <a:solidFill>
                <a:srgbClr val="000000"/>
              </a:solidFill>
              <a:cs typeface="Arial"/>
            </a:endParaRPr>
          </a:p>
        </p:txBody>
      </p:sp>
      <p:pic>
        <p:nvPicPr>
          <p:cNvPr id="4" name="Picture 3" descr="j020219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0118" y="285750"/>
            <a:ext cx="1418082" cy="4495800"/>
          </a:xfrm>
          <a:prstGeom prst="rect">
            <a:avLst/>
          </a:prstGeom>
        </p:spPr>
      </p:pic>
      <p:sp>
        <p:nvSpPr>
          <p:cNvPr id="5" name="TextBox 4"/>
          <p:cNvSpPr txBox="1"/>
          <p:nvPr/>
        </p:nvSpPr>
        <p:spPr>
          <a:xfrm>
            <a:off x="1066800" y="137577"/>
            <a:ext cx="5867400" cy="1138773"/>
          </a:xfrm>
          <a:prstGeom prst="rect">
            <a:avLst/>
          </a:prstGeom>
          <a:noFill/>
        </p:spPr>
        <p:txBody>
          <a:bodyPr wrap="square" rtlCol="0">
            <a:spAutoFit/>
          </a:bodyPr>
          <a:lstStyle/>
          <a:p>
            <a:pPr algn="ctr"/>
            <a:r>
              <a:rPr lang="en-GB" sz="4000" b="1" dirty="0" smtClean="0">
                <a:cs typeface="Arial"/>
              </a:rPr>
              <a:t>21</a:t>
            </a:r>
            <a:r>
              <a:rPr lang="en-GB" sz="4000" b="1" baseline="30000" dirty="0" smtClean="0">
                <a:cs typeface="Arial"/>
              </a:rPr>
              <a:t>th</a:t>
            </a:r>
            <a:r>
              <a:rPr lang="en-GB" sz="4000" b="1" dirty="0" smtClean="0">
                <a:cs typeface="Arial"/>
              </a:rPr>
              <a:t> CENTURY</a:t>
            </a:r>
          </a:p>
          <a:p>
            <a:pPr algn="ctr"/>
            <a:r>
              <a:rPr lang="en-GB" sz="2800" b="1" dirty="0" smtClean="0">
                <a:cs typeface="Arial"/>
              </a:rPr>
              <a:t>FACTS WE CAN NOT IGNORE </a:t>
            </a:r>
            <a:endParaRPr lang="en-GB" sz="3200" b="1" dirty="0">
              <a:cs typeface="Arial"/>
            </a:endParaRPr>
          </a:p>
        </p:txBody>
      </p:sp>
    </p:spTree>
    <p:extLst>
      <p:ext uri="{BB962C8B-B14F-4D97-AF65-F5344CB8AC3E}">
        <p14:creationId xmlns:p14="http://schemas.microsoft.com/office/powerpoint/2010/main" val="179995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 y="1657350"/>
            <a:ext cx="6248400" cy="2971800"/>
          </a:xfrm>
        </p:spPr>
        <p:txBody>
          <a:bodyPr>
            <a:noAutofit/>
          </a:bodyPr>
          <a:lstStyle/>
          <a:p>
            <a:pPr>
              <a:buFont typeface="Arial" panose="020B0604020202020204" pitchFamily="34" charset="0"/>
              <a:buChar char="•"/>
            </a:pPr>
            <a:r>
              <a:rPr lang="en-GB" b="1" i="1" dirty="0" smtClean="0">
                <a:solidFill>
                  <a:srgbClr val="FF0000"/>
                </a:solidFill>
                <a:cs typeface="Arial"/>
              </a:rPr>
              <a:t>Poverty</a:t>
            </a:r>
            <a:r>
              <a:rPr lang="en-GB" b="1" i="1" dirty="0" smtClean="0">
                <a:solidFill>
                  <a:srgbClr val="000000"/>
                </a:solidFill>
                <a:cs typeface="Arial"/>
              </a:rPr>
              <a:t> and </a:t>
            </a:r>
            <a:r>
              <a:rPr lang="en-GB" b="1" i="1" dirty="0" smtClean="0">
                <a:solidFill>
                  <a:srgbClr val="FF0000"/>
                </a:solidFill>
                <a:cs typeface="Arial"/>
              </a:rPr>
              <a:t>social inequality </a:t>
            </a:r>
            <a:r>
              <a:rPr lang="en-GB" b="1" i="1" dirty="0" smtClean="0">
                <a:solidFill>
                  <a:schemeClr val="tx1"/>
                </a:solidFill>
                <a:cs typeface="Arial"/>
              </a:rPr>
              <a:t>(Oxfam Report: 62 people own the same as half of the world and the richest 1% is more wealthy than the rest of the world) </a:t>
            </a:r>
          </a:p>
          <a:p>
            <a:pPr>
              <a:buFont typeface="Arial" panose="020B0604020202020204" pitchFamily="34" charset="0"/>
              <a:buChar char="•"/>
            </a:pPr>
            <a:r>
              <a:rPr lang="en-GB" b="1" i="1" dirty="0" smtClean="0">
                <a:solidFill>
                  <a:schemeClr val="tx1"/>
                </a:solidFill>
                <a:cs typeface="Arial"/>
              </a:rPr>
              <a:t>60% of </a:t>
            </a:r>
            <a:r>
              <a:rPr lang="en-GB" b="1" i="1" dirty="0" smtClean="0">
                <a:solidFill>
                  <a:srgbClr val="FF0000"/>
                </a:solidFill>
                <a:cs typeface="Arial"/>
              </a:rPr>
              <a:t>ecosystems</a:t>
            </a:r>
            <a:r>
              <a:rPr lang="en-GB" b="1" i="1" dirty="0" smtClean="0">
                <a:solidFill>
                  <a:schemeClr val="tx1"/>
                </a:solidFill>
                <a:cs typeface="Arial"/>
              </a:rPr>
              <a:t> already degraded or used unsustainably</a:t>
            </a:r>
          </a:p>
          <a:p>
            <a:pPr>
              <a:buFont typeface="Arial" panose="020B0604020202020204" pitchFamily="34" charset="0"/>
              <a:buChar char="•"/>
            </a:pPr>
            <a:r>
              <a:rPr lang="en-GB" b="1" i="1" dirty="0" smtClean="0">
                <a:solidFill>
                  <a:schemeClr val="tx1"/>
                </a:solidFill>
                <a:cs typeface="Arial"/>
              </a:rPr>
              <a:t>Increasing evidence of the </a:t>
            </a:r>
            <a:r>
              <a:rPr lang="en-GB" b="1" i="1" dirty="0" smtClean="0">
                <a:solidFill>
                  <a:srgbClr val="FF0000"/>
                </a:solidFill>
                <a:cs typeface="Arial"/>
              </a:rPr>
              <a:t>climate change </a:t>
            </a:r>
            <a:r>
              <a:rPr lang="en-GB" b="1" i="1" dirty="0" smtClean="0">
                <a:solidFill>
                  <a:schemeClr val="tx1"/>
                </a:solidFill>
                <a:cs typeface="Arial"/>
              </a:rPr>
              <a:t>threat</a:t>
            </a:r>
          </a:p>
        </p:txBody>
      </p:sp>
      <p:sp>
        <p:nvSpPr>
          <p:cNvPr id="5" name="TextBox 4"/>
          <p:cNvSpPr txBox="1"/>
          <p:nvPr/>
        </p:nvSpPr>
        <p:spPr>
          <a:xfrm>
            <a:off x="1066800" y="137577"/>
            <a:ext cx="5867400" cy="1138773"/>
          </a:xfrm>
          <a:prstGeom prst="rect">
            <a:avLst/>
          </a:prstGeom>
          <a:noFill/>
        </p:spPr>
        <p:txBody>
          <a:bodyPr wrap="square" rtlCol="0">
            <a:spAutoFit/>
          </a:bodyPr>
          <a:lstStyle/>
          <a:p>
            <a:pPr algn="ctr"/>
            <a:r>
              <a:rPr lang="en-GB" sz="4000" b="1" dirty="0" smtClean="0">
                <a:cs typeface="Arial"/>
              </a:rPr>
              <a:t>21</a:t>
            </a:r>
            <a:r>
              <a:rPr lang="en-GB" sz="4000" b="1" baseline="30000" dirty="0" smtClean="0">
                <a:cs typeface="Arial"/>
              </a:rPr>
              <a:t>th</a:t>
            </a:r>
            <a:r>
              <a:rPr lang="en-GB" sz="4000" b="1" dirty="0" smtClean="0">
                <a:cs typeface="Arial"/>
              </a:rPr>
              <a:t> CENTURY</a:t>
            </a:r>
          </a:p>
          <a:p>
            <a:pPr algn="ctr"/>
            <a:r>
              <a:rPr lang="en-GB" sz="2800" b="1" dirty="0" smtClean="0">
                <a:cs typeface="Arial"/>
              </a:rPr>
              <a:t>FACTS WE CAN NOT IGNORE </a:t>
            </a:r>
            <a:endParaRPr lang="en-GB" sz="3200" b="1" dirty="0">
              <a:cs typeface="Arial"/>
            </a:endParaRPr>
          </a:p>
        </p:txBody>
      </p:sp>
      <p:pic>
        <p:nvPicPr>
          <p:cNvPr id="6" name="Picture 5" descr="j020219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0118" y="285750"/>
            <a:ext cx="1418082" cy="4495800"/>
          </a:xfrm>
          <a:prstGeom prst="rect">
            <a:avLst/>
          </a:prstGeom>
        </p:spPr>
      </p:pic>
    </p:spTree>
    <p:extLst>
      <p:ext uri="{BB962C8B-B14F-4D97-AF65-F5344CB8AC3E}">
        <p14:creationId xmlns:p14="http://schemas.microsoft.com/office/powerpoint/2010/main" val="49187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66800" y="133350"/>
            <a:ext cx="7315200" cy="838200"/>
          </a:xfrm>
        </p:spPr>
        <p:txBody>
          <a:bodyPr>
            <a:noAutofit/>
          </a:bodyPr>
          <a:lstStyle/>
          <a:p>
            <a:pPr marL="0" indent="0" algn="ctr">
              <a:buNone/>
            </a:pPr>
            <a:r>
              <a:rPr lang="fr-BE" sz="2800" dirty="0" smtClean="0">
                <a:solidFill>
                  <a:schemeClr val="tx1"/>
                </a:solidFill>
                <a:latin typeface="Arial"/>
                <a:cs typeface="Arial"/>
              </a:rPr>
              <a:t>GLOBAL MATERIAL FLOWS AND RESOURCE PRODUCTIVITY</a:t>
            </a:r>
            <a:endParaRPr lang="en-GB" sz="2800" dirty="0">
              <a:solidFill>
                <a:schemeClr val="tx1"/>
              </a:solidFill>
              <a:latin typeface="Arial"/>
              <a:cs typeface="Arial"/>
            </a:endParaRPr>
          </a:p>
        </p:txBody>
      </p:sp>
      <p:sp>
        <p:nvSpPr>
          <p:cNvPr id="2" name="Content Placeholder 1"/>
          <p:cNvSpPr>
            <a:spLocks noGrp="1"/>
          </p:cNvSpPr>
          <p:nvPr>
            <p:ph sz="quarter" idx="13"/>
          </p:nvPr>
        </p:nvSpPr>
        <p:spPr>
          <a:xfrm>
            <a:off x="304800" y="1123950"/>
            <a:ext cx="8534400" cy="3810000"/>
          </a:xfrm>
        </p:spPr>
        <p:txBody>
          <a:bodyPr>
            <a:noAutofit/>
          </a:bodyPr>
          <a:lstStyle/>
          <a:p>
            <a:pPr>
              <a:buFont typeface="Arial" panose="020B0604020202020204" pitchFamily="34" charset="0"/>
              <a:buChar char="•"/>
            </a:pPr>
            <a:r>
              <a:rPr lang="en-GB" sz="2000" b="1" i="1" dirty="0" smtClean="0">
                <a:solidFill>
                  <a:srgbClr val="FF0000"/>
                </a:solidFill>
                <a:cs typeface="Arial"/>
              </a:rPr>
              <a:t>Consumption</a:t>
            </a:r>
            <a:r>
              <a:rPr lang="en-GB" sz="2000" b="1" i="1" dirty="0" smtClean="0">
                <a:solidFill>
                  <a:srgbClr val="000000"/>
                </a:solidFill>
                <a:cs typeface="Arial"/>
              </a:rPr>
              <a:t> has been stronger driver of growth in material use that population growth </a:t>
            </a:r>
          </a:p>
          <a:p>
            <a:pPr>
              <a:buFont typeface="Arial" panose="020B0604020202020204" pitchFamily="34" charset="0"/>
              <a:buChar char="•"/>
            </a:pPr>
            <a:r>
              <a:rPr lang="en-GB" sz="2000" b="1" i="1" dirty="0">
                <a:solidFill>
                  <a:srgbClr val="000000"/>
                </a:solidFill>
                <a:cs typeface="Arial"/>
              </a:rPr>
              <a:t>The </a:t>
            </a:r>
            <a:r>
              <a:rPr lang="en-GB" sz="2000" b="1" i="1" dirty="0">
                <a:solidFill>
                  <a:srgbClr val="FF0000"/>
                </a:solidFill>
                <a:cs typeface="Arial"/>
              </a:rPr>
              <a:t>richest countries </a:t>
            </a:r>
            <a:r>
              <a:rPr lang="en-GB" sz="2000" b="1" i="1" dirty="0">
                <a:solidFill>
                  <a:srgbClr val="000000"/>
                </a:solidFill>
                <a:cs typeface="Arial"/>
              </a:rPr>
              <a:t>consume on average </a:t>
            </a:r>
            <a:r>
              <a:rPr lang="en-GB" sz="2000" b="1" i="1" dirty="0">
                <a:solidFill>
                  <a:srgbClr val="FF0000"/>
                </a:solidFill>
                <a:cs typeface="Arial"/>
              </a:rPr>
              <a:t>10 times more </a:t>
            </a:r>
            <a:r>
              <a:rPr lang="en-GB" sz="2000" b="1" i="1" dirty="0">
                <a:solidFill>
                  <a:srgbClr val="000000"/>
                </a:solidFill>
                <a:cs typeface="Arial"/>
              </a:rPr>
              <a:t>materials as the </a:t>
            </a:r>
            <a:r>
              <a:rPr lang="en-GB" sz="2000" b="1" i="1" dirty="0" smtClean="0">
                <a:solidFill>
                  <a:srgbClr val="000000"/>
                </a:solidFill>
                <a:cs typeface="Arial"/>
              </a:rPr>
              <a:t>poorest</a:t>
            </a:r>
          </a:p>
          <a:p>
            <a:pPr>
              <a:buFont typeface="Arial" panose="020B0604020202020204" pitchFamily="34" charset="0"/>
              <a:buChar char="•"/>
            </a:pPr>
            <a:r>
              <a:rPr lang="en-GB" sz="2000" b="1" i="1" dirty="0" smtClean="0">
                <a:solidFill>
                  <a:srgbClr val="000000"/>
                </a:solidFill>
                <a:cs typeface="Arial"/>
              </a:rPr>
              <a:t>Production has shifted from very material efficient countries to countries that have lower material efficiency which resulted in </a:t>
            </a:r>
            <a:r>
              <a:rPr lang="en-GB" sz="2000" b="1" i="1" dirty="0" smtClean="0">
                <a:solidFill>
                  <a:srgbClr val="FF0000"/>
                </a:solidFill>
                <a:cs typeface="Arial"/>
              </a:rPr>
              <a:t>decline of material efficiency – since 2000 </a:t>
            </a:r>
            <a:r>
              <a:rPr lang="en-GB" sz="2000" b="1" i="1" dirty="0" smtClean="0">
                <a:solidFill>
                  <a:srgbClr val="000000"/>
                </a:solidFill>
                <a:cs typeface="Arial"/>
              </a:rPr>
              <a:t>global economy needs more materials per unit of GDP</a:t>
            </a:r>
          </a:p>
          <a:p>
            <a:pPr>
              <a:buFont typeface="Arial" panose="020B0604020202020204" pitchFamily="34" charset="0"/>
              <a:buChar char="•"/>
            </a:pPr>
            <a:r>
              <a:rPr lang="en-GB" sz="2000" b="1" i="1" dirty="0" smtClean="0">
                <a:solidFill>
                  <a:schemeClr val="tx1"/>
                </a:solidFill>
                <a:cs typeface="Arial"/>
              </a:rPr>
              <a:t>The level of well-being achieved in wealthy industrial countries </a:t>
            </a:r>
            <a:r>
              <a:rPr lang="en-GB" sz="2000" b="1" i="1" dirty="0" smtClean="0">
                <a:solidFill>
                  <a:srgbClr val="FF0000"/>
                </a:solidFill>
                <a:cs typeface="Arial"/>
              </a:rPr>
              <a:t>cannot be generalised globally based on the same system of production and consumption!</a:t>
            </a:r>
          </a:p>
        </p:txBody>
      </p:sp>
      <p:pic>
        <p:nvPicPr>
          <p:cNvPr id="5" name="Picture 4" descr="unepbluetransp300"/>
          <p:cNvPicPr>
            <a:picLocks noChangeAspect="1" noChangeArrowheads="1"/>
          </p:cNvPicPr>
          <p:nvPr/>
        </p:nvPicPr>
        <p:blipFill>
          <a:blip r:embed="rId2" cstate="print"/>
          <a:srcRect/>
          <a:stretch>
            <a:fillRect/>
          </a:stretch>
        </p:blipFill>
        <p:spPr bwMode="auto">
          <a:xfrm>
            <a:off x="8194680" y="70986"/>
            <a:ext cx="796920" cy="824364"/>
          </a:xfrm>
          <a:prstGeom prst="rect">
            <a:avLst/>
          </a:prstGeom>
          <a:noFill/>
          <a:ln w="9525">
            <a:noFill/>
            <a:miter lim="800000"/>
            <a:headEnd/>
            <a:tailEnd/>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57150"/>
            <a:ext cx="1555991" cy="730511"/>
          </a:xfrm>
          <a:prstGeom prst="rect">
            <a:avLst/>
          </a:prstGeom>
        </p:spPr>
      </p:pic>
    </p:spTree>
    <p:extLst>
      <p:ext uri="{BB962C8B-B14F-4D97-AF65-F5344CB8AC3E}">
        <p14:creationId xmlns:p14="http://schemas.microsoft.com/office/powerpoint/2010/main" val="138885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1000" y="209550"/>
            <a:ext cx="8382000" cy="4844601"/>
          </a:xfrm>
          <a:prstGeom prst="rect">
            <a:avLst/>
          </a:prstGeom>
        </p:spPr>
      </p:pic>
      <p:sp>
        <p:nvSpPr>
          <p:cNvPr id="14" name="Title 2"/>
          <p:cNvSpPr txBox="1">
            <a:spLocks/>
          </p:cNvSpPr>
          <p:nvPr/>
        </p:nvSpPr>
        <p:spPr>
          <a:xfrm>
            <a:off x="1905000" y="-95250"/>
            <a:ext cx="6324600" cy="685800"/>
          </a:xfrm>
          <a:prstGeom prst="rect">
            <a:avLst/>
          </a:prstGeom>
          <a:effectLst/>
        </p:spPr>
        <p:txBody>
          <a:bodyPr vert="horz" lIns="91440" tIns="45720" rIns="91440" bIns="45720" rtlCol="0" anchor="t" anchorCtr="0">
            <a:normAutofit fontScale="97500"/>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pPr>
            <a:r>
              <a:rPr lang="fr-BE" sz="2800" dirty="0" smtClean="0">
                <a:solidFill>
                  <a:schemeClr val="tx1"/>
                </a:solidFill>
                <a:latin typeface="Arial"/>
                <a:cs typeface="Arial"/>
              </a:rPr>
              <a:t>DEVELOPMENT TRAJECTORY …</a:t>
            </a:r>
            <a:endParaRPr lang="en-GB" sz="2800" dirty="0">
              <a:solidFill>
                <a:schemeClr val="tx1"/>
              </a:solidFill>
              <a:latin typeface="Arial"/>
              <a:cs typeface="Arial"/>
            </a:endParaRPr>
          </a:p>
        </p:txBody>
      </p:sp>
      <p:sp>
        <p:nvSpPr>
          <p:cNvPr id="10" name="Rectangle 9"/>
          <p:cNvSpPr/>
          <p:nvPr/>
        </p:nvSpPr>
        <p:spPr>
          <a:xfrm>
            <a:off x="990600" y="1349573"/>
            <a:ext cx="5867400" cy="307777"/>
          </a:xfrm>
          <a:prstGeom prst="rect">
            <a:avLst/>
          </a:prstGeom>
        </p:spPr>
        <p:txBody>
          <a:bodyPr wrap="square">
            <a:spAutoFit/>
          </a:bodyPr>
          <a:lstStyle/>
          <a:p>
            <a:r>
              <a:rPr lang="en-GB" sz="1400" dirty="0">
                <a:latin typeface="Arial"/>
                <a:cs typeface="Arial"/>
              </a:rPr>
              <a:t>Source: Global Footprint Network, 2012; UNDP, 2014a</a:t>
            </a:r>
          </a:p>
        </p:txBody>
      </p:sp>
      <p:cxnSp>
        <p:nvCxnSpPr>
          <p:cNvPr id="4" name="Straight Arrow Connector 3"/>
          <p:cNvCxnSpPr/>
          <p:nvPr/>
        </p:nvCxnSpPr>
        <p:spPr>
          <a:xfrm flipV="1">
            <a:off x="3682988" y="2258928"/>
            <a:ext cx="3708412" cy="1684422"/>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7543800" y="2271452"/>
            <a:ext cx="13121" cy="167189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702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1143000" y="1885950"/>
            <a:ext cx="7086600" cy="18288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fr-BE" sz="4000" smtClean="0">
                <a:solidFill>
                  <a:schemeClr val="tx1"/>
                </a:solidFill>
                <a:latin typeface="Arial"/>
                <a:cs typeface="Arial"/>
              </a:rPr>
              <a:t>AND … </a:t>
            </a:r>
          </a:p>
          <a:p>
            <a:pPr marL="0" indent="0" algn="ctr">
              <a:buNone/>
            </a:pPr>
            <a:r>
              <a:rPr lang="fr-BE" sz="6600" dirty="0" smtClean="0">
                <a:solidFill>
                  <a:srgbClr val="FF0000"/>
                </a:solidFill>
                <a:latin typeface="Arial"/>
                <a:cs typeface="Arial"/>
              </a:rPr>
              <a:t>SOLUTIONS</a:t>
            </a:r>
          </a:p>
        </p:txBody>
      </p:sp>
    </p:spTree>
    <p:extLst>
      <p:ext uri="{BB962C8B-B14F-4D97-AF65-F5344CB8AC3E}">
        <p14:creationId xmlns:p14="http://schemas.microsoft.com/office/powerpoint/2010/main" val="77207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down)">
                                      <p:cBhvr>
                                        <p:cTn id="7" dur="580">
                                          <p:stCondLst>
                                            <p:cond delay="0"/>
                                          </p:stCondLst>
                                        </p:cTn>
                                        <p:tgtEl>
                                          <p:spTgt spid="6">
                                            <p:txEl>
                                              <p:pRg st="1" end="1"/>
                                            </p:txEl>
                                          </p:spTgt>
                                        </p:tgtEl>
                                      </p:cBhvr>
                                    </p:animEffect>
                                    <p:anim calcmode="lin" valueType="num">
                                      <p:cBhvr>
                                        <p:cTn id="8" dur="1822" tmFilter="0,0; 0.14,0.36; 0.43,0.73; 0.71,0.91; 1.0,1.0">
                                          <p:stCondLst>
                                            <p:cond delay="0"/>
                                          </p:stCondLst>
                                        </p:cTn>
                                        <p:tgtEl>
                                          <p:spTgt spid="6">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1" end="1"/>
                                            </p:txEl>
                                          </p:spTgt>
                                        </p:tgtEl>
                                      </p:cBhvr>
                                      <p:to x="100000" y="60000"/>
                                    </p:animScale>
                                    <p:animScale>
                                      <p:cBhvr>
                                        <p:cTn id="14" dur="166" decel="50000">
                                          <p:stCondLst>
                                            <p:cond delay="676"/>
                                          </p:stCondLst>
                                        </p:cTn>
                                        <p:tgtEl>
                                          <p:spTgt spid="6">
                                            <p:txEl>
                                              <p:pRg st="1" end="1"/>
                                            </p:txEl>
                                          </p:spTgt>
                                        </p:tgtEl>
                                      </p:cBhvr>
                                      <p:to x="100000" y="100000"/>
                                    </p:animScale>
                                    <p:animScale>
                                      <p:cBhvr>
                                        <p:cTn id="15" dur="26">
                                          <p:stCondLst>
                                            <p:cond delay="1312"/>
                                          </p:stCondLst>
                                        </p:cTn>
                                        <p:tgtEl>
                                          <p:spTgt spid="6">
                                            <p:txEl>
                                              <p:pRg st="1" end="1"/>
                                            </p:txEl>
                                          </p:spTgt>
                                        </p:tgtEl>
                                      </p:cBhvr>
                                      <p:to x="100000" y="80000"/>
                                    </p:animScale>
                                    <p:animScale>
                                      <p:cBhvr>
                                        <p:cTn id="16" dur="166" decel="50000">
                                          <p:stCondLst>
                                            <p:cond delay="1338"/>
                                          </p:stCondLst>
                                        </p:cTn>
                                        <p:tgtEl>
                                          <p:spTgt spid="6">
                                            <p:txEl>
                                              <p:pRg st="1" end="1"/>
                                            </p:txEl>
                                          </p:spTgt>
                                        </p:tgtEl>
                                      </p:cBhvr>
                                      <p:to x="100000" y="100000"/>
                                    </p:animScale>
                                    <p:animScale>
                                      <p:cBhvr>
                                        <p:cTn id="17" dur="26">
                                          <p:stCondLst>
                                            <p:cond delay="1642"/>
                                          </p:stCondLst>
                                        </p:cTn>
                                        <p:tgtEl>
                                          <p:spTgt spid="6">
                                            <p:txEl>
                                              <p:pRg st="1" end="1"/>
                                            </p:txEl>
                                          </p:spTgt>
                                        </p:tgtEl>
                                      </p:cBhvr>
                                      <p:to x="100000" y="90000"/>
                                    </p:animScale>
                                    <p:animScale>
                                      <p:cBhvr>
                                        <p:cTn id="18" dur="166" decel="50000">
                                          <p:stCondLst>
                                            <p:cond delay="1668"/>
                                          </p:stCondLst>
                                        </p:cTn>
                                        <p:tgtEl>
                                          <p:spTgt spid="6">
                                            <p:txEl>
                                              <p:pRg st="1" end="1"/>
                                            </p:txEl>
                                          </p:spTgt>
                                        </p:tgtEl>
                                      </p:cBhvr>
                                      <p:to x="100000" y="100000"/>
                                    </p:animScale>
                                    <p:animScale>
                                      <p:cBhvr>
                                        <p:cTn id="19" dur="26">
                                          <p:stCondLst>
                                            <p:cond delay="1808"/>
                                          </p:stCondLst>
                                        </p:cTn>
                                        <p:tgtEl>
                                          <p:spTgt spid="6">
                                            <p:txEl>
                                              <p:pRg st="1" end="1"/>
                                            </p:txEl>
                                          </p:spTgt>
                                        </p:tgtEl>
                                      </p:cBhvr>
                                      <p:to x="100000" y="95000"/>
                                    </p:animScale>
                                    <p:animScale>
                                      <p:cBhvr>
                                        <p:cTn id="20" dur="166" decel="50000">
                                          <p:stCondLst>
                                            <p:cond delay="1834"/>
                                          </p:stCondLst>
                                        </p:cTn>
                                        <p:tgtEl>
                                          <p:spTgt spid="6">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p:cNvPicPr>
            <a:picLocks noChangeAspect="1" noChangeArrowheads="1"/>
          </p:cNvPicPr>
          <p:nvPr/>
        </p:nvPicPr>
        <p:blipFill>
          <a:blip r:embed="rId2">
            <a:extLst>
              <a:ext uri="{28A0092B-C50C-407E-A947-70E740481C1C}">
                <a14:useLocalDpi xmlns:a14="http://schemas.microsoft.com/office/drawing/2010/main" val="0"/>
              </a:ext>
            </a:extLst>
          </a:blip>
          <a:srcRect l="371" b="18199"/>
          <a:stretch>
            <a:fillRect/>
          </a:stretch>
        </p:blipFill>
        <p:spPr bwMode="auto">
          <a:xfrm>
            <a:off x="1143000" y="1581150"/>
            <a:ext cx="7239000" cy="3372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57150"/>
            <a:ext cx="1555991" cy="730511"/>
          </a:xfrm>
          <a:prstGeom prst="rect">
            <a:avLst/>
          </a:prstGeom>
        </p:spPr>
      </p:pic>
      <p:pic>
        <p:nvPicPr>
          <p:cNvPr id="7" name="Picture 5" descr="unepbluetransp300"/>
          <p:cNvPicPr>
            <a:picLocks noChangeAspect="1" noChangeArrowheads="1"/>
          </p:cNvPicPr>
          <p:nvPr/>
        </p:nvPicPr>
        <p:blipFill>
          <a:blip r:embed="rId4" cstate="print"/>
          <a:srcRect/>
          <a:stretch>
            <a:fillRect/>
          </a:stretch>
        </p:blipFill>
        <p:spPr bwMode="auto">
          <a:xfrm>
            <a:off x="8268342" y="57150"/>
            <a:ext cx="723257" cy="748164"/>
          </a:xfrm>
          <a:prstGeom prst="rect">
            <a:avLst/>
          </a:prstGeom>
          <a:noFill/>
          <a:ln w="9525">
            <a:noFill/>
            <a:miter lim="800000"/>
            <a:headEnd/>
            <a:tailEnd/>
          </a:ln>
        </p:spPr>
      </p:pic>
      <p:sp>
        <p:nvSpPr>
          <p:cNvPr id="6" name="Title 1"/>
          <p:cNvSpPr>
            <a:spLocks noGrp="1"/>
          </p:cNvSpPr>
          <p:nvPr>
            <p:ph type="title"/>
          </p:nvPr>
        </p:nvSpPr>
        <p:spPr>
          <a:xfrm>
            <a:off x="1447800" y="133350"/>
            <a:ext cx="6781800" cy="961616"/>
          </a:xfrm>
        </p:spPr>
        <p:txBody>
          <a:bodyPr>
            <a:noAutofit/>
          </a:bodyPr>
          <a:lstStyle/>
          <a:p>
            <a:pPr marL="0" indent="0" algn="ctr">
              <a:buNone/>
            </a:pPr>
            <a:r>
              <a:rPr lang="en-AU" sz="2600" dirty="0" smtClean="0"/>
              <a:t>DECOUPLING IS THE IMPERATIVE </a:t>
            </a:r>
            <a:br>
              <a:rPr lang="en-AU" sz="2600" dirty="0" smtClean="0"/>
            </a:br>
            <a:r>
              <a:rPr lang="en-AU" sz="2600" dirty="0" smtClean="0"/>
              <a:t>OF MODERN ENVIRONMENTAL AND ECONOMIC POLICY</a:t>
            </a:r>
            <a:endParaRPr lang="en-AU" sz="2600" dirty="0"/>
          </a:p>
        </p:txBody>
      </p:sp>
    </p:spTree>
    <p:extLst>
      <p:ext uri="{BB962C8B-B14F-4D97-AF65-F5344CB8AC3E}">
        <p14:creationId xmlns:p14="http://schemas.microsoft.com/office/powerpoint/2010/main" val="120409512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15517</TotalTime>
  <Words>1595</Words>
  <Application>Microsoft Macintosh PowerPoint</Application>
  <PresentationFormat>On-screen Show (16:9)</PresentationFormat>
  <Paragraphs>171</Paragraphs>
  <Slides>35</Slides>
  <Notes>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3" baseType="lpstr">
      <vt:lpstr>Calibri</vt:lpstr>
      <vt:lpstr>Georgia</vt:lpstr>
      <vt:lpstr>MS PGothic</vt:lpstr>
      <vt:lpstr>ＭＳ Ｐゴシック</vt:lpstr>
      <vt:lpstr>Trebuchet MS</vt:lpstr>
      <vt:lpstr>Arial</vt:lpstr>
      <vt:lpstr>Slipstream</vt:lpstr>
      <vt:lpstr>think-cell Slide</vt:lpstr>
      <vt:lpstr>PowerPoint Presentation</vt:lpstr>
      <vt:lpstr>PowerPoint Presentation</vt:lpstr>
      <vt:lpstr>PowerPoint Presentation</vt:lpstr>
      <vt:lpstr>PowerPoint Presentation</vt:lpstr>
      <vt:lpstr>PowerPoint Presentation</vt:lpstr>
      <vt:lpstr>GLOBAL MATERIAL FLOWS AND RESOURCE PRODUCTIVITY</vt:lpstr>
      <vt:lpstr>PowerPoint Presentation</vt:lpstr>
      <vt:lpstr>PowerPoint Presentation</vt:lpstr>
      <vt:lpstr>DECOUPLING IS THE IMPERATIVE  OF MODERN ENVIRONMENTAL AND ECONOMIC POLICY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CONCRETE ACTIONS  EU CIRCULAR ECONOMY PACKAGE</vt:lpstr>
      <vt:lpstr>PowerPoint Presentation</vt:lpstr>
      <vt:lpstr>WORLD URBANIZATION PROSPECTS 2014 REPORT</vt:lpstr>
      <vt:lpstr>RESOURCE REQUIREMENTS OF FUTURE URBANISATION 2017 IRP REPORT</vt:lpstr>
      <vt:lpstr>RESOURCE REQUIREMENTS OF FUTURE URBANISATION 2017 IRP REPORT – INITIAL FINDINGS</vt:lpstr>
      <vt:lpstr>RESOURCE REQUIREMENTS OF FUTURE URBANISATION 2017 IRP REPORT – INTENSIFICATION STRATEGIES</vt:lpstr>
      <vt:lpstr>RESOURCE REQUIREMENTS OF FUTURE URBANISATION 2017 IRP REPORT – INITIAL FINDINGS</vt:lpstr>
      <vt:lpstr>RESOURCE REQUIREMENTS OF FUTURE URBANISATION 2017 IRP REPORT – INITIAL FINDINGS</vt:lpstr>
      <vt:lpstr> TO CONCLUDE …</vt:lpstr>
      <vt:lpstr>SUSTAINABLE, LOW-CARBON, CIRCULAR, GREEN, RESOURCE EFFICIENT, ENERGY EFFICIENT, DECOUPLING, 3Rs, ECOLOGICAL CIVILISATION, BIOECONOMY, ECO-ECONOMY, BLUE …</vt:lpstr>
      <vt:lpstr>NEW ECONOMIC MODEL BASED ON SCP INTEGRATING ALL THREE PILLARS OF SUSTAINABILITY IS </vt:lpstr>
      <vt:lpstr>POLICY APPROCH </vt:lpstr>
      <vt:lpstr>ABOUT OUR TIME ...</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CHANGE</dc:title>
  <dc:creator>SKERL Andreja (COMM)</dc:creator>
  <cp:lastModifiedBy>Janez Potocnik</cp:lastModifiedBy>
  <cp:revision>510</cp:revision>
  <cp:lastPrinted>2016-06-16T13:41:48Z</cp:lastPrinted>
  <dcterms:created xsi:type="dcterms:W3CDTF">2006-08-16T00:00:00Z</dcterms:created>
  <dcterms:modified xsi:type="dcterms:W3CDTF">2016-10-12T06:30:13Z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