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75" r:id="rId4"/>
    <p:sldId id="300" r:id="rId5"/>
    <p:sldId id="293" r:id="rId6"/>
    <p:sldId id="298" r:id="rId7"/>
    <p:sldId id="302" r:id="rId8"/>
    <p:sldId id="295" r:id="rId9"/>
    <p:sldId id="267" r:id="rId10"/>
    <p:sldId id="280" r:id="rId11"/>
    <p:sldId id="282" r:id="rId12"/>
    <p:sldId id="283" r:id="rId13"/>
    <p:sldId id="297" r:id="rId14"/>
    <p:sldId id="284" r:id="rId15"/>
    <p:sldId id="285" r:id="rId16"/>
    <p:sldId id="303" r:id="rId17"/>
    <p:sldId id="304" r:id="rId18"/>
    <p:sldId id="301" r:id="rId19"/>
    <p:sldId id="30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EA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20" autoAdjust="0"/>
    <p:restoredTop sz="99887" autoAdjust="0"/>
  </p:normalViewPr>
  <p:slideViewPr>
    <p:cSldViewPr>
      <p:cViewPr varScale="1">
        <p:scale>
          <a:sx n="66" d="100"/>
          <a:sy n="66" d="100"/>
        </p:scale>
        <p:origin x="148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ACC147-4F92-41BD-9482-7D6DC10A5EDC}" type="datetimeFigureOut">
              <a:rPr lang="sl-SI" smtClean="0"/>
              <a:t>29.3.2017</a:t>
            </a:fld>
            <a:endParaRPr lang="sl-SI"/>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l-S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7E85A9-6553-4B3B-AFEC-5D2D0C29E428}" type="slidenum">
              <a:rPr lang="sl-SI" smtClean="0"/>
              <a:t>‹#›</a:t>
            </a:fld>
            <a:endParaRPr lang="sl-SI"/>
          </a:p>
        </p:txBody>
      </p:sp>
    </p:spTree>
    <p:extLst>
      <p:ext uri="{BB962C8B-B14F-4D97-AF65-F5344CB8AC3E}">
        <p14:creationId xmlns:p14="http://schemas.microsoft.com/office/powerpoint/2010/main" val="4248998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The quest for better rechargeable batteries means finding ways to pack more energy into a smaller mass or volume. Lithium layered oxides are a promising class of materials that could double storage capacities. However, the design of safe and long-lasting batteries requires an understanding of the physical and chemical changes that occur during redox processes. </a:t>
            </a:r>
            <a:r>
              <a:rPr lang="en-GB" sz="1200" b="0" i="0" kern="1200" dirty="0" err="1" smtClean="0">
                <a:solidFill>
                  <a:schemeClr val="tx1"/>
                </a:solidFill>
                <a:effectLst/>
                <a:latin typeface="+mn-lt"/>
                <a:ea typeface="+mn-ea"/>
                <a:cs typeface="+mn-cs"/>
              </a:rPr>
              <a:t>McCalla</a:t>
            </a:r>
            <a:r>
              <a:rPr lang="en-GB" sz="1200" b="0" i="0" kern="1200" dirty="0" smtClean="0">
                <a:solidFill>
                  <a:schemeClr val="tx1"/>
                </a:solidFill>
                <a:effectLst/>
                <a:latin typeface="+mn-lt"/>
                <a:ea typeface="+mn-ea"/>
                <a:cs typeface="+mn-cs"/>
              </a:rPr>
              <a:t> </a:t>
            </a:r>
            <a:r>
              <a:rPr lang="en-GB" sz="1200" b="0" i="1" kern="1200" dirty="0" smtClean="0">
                <a:solidFill>
                  <a:schemeClr val="tx1"/>
                </a:solidFill>
                <a:effectLst/>
                <a:latin typeface="+mn-lt"/>
                <a:ea typeface="+mn-ea"/>
                <a:cs typeface="+mn-cs"/>
              </a:rPr>
              <a:t>et al.</a:t>
            </a:r>
            <a:r>
              <a:rPr lang="en-GB" sz="1200" b="0" i="0" kern="1200" dirty="0" smtClean="0">
                <a:solidFill>
                  <a:schemeClr val="tx1"/>
                </a:solidFill>
                <a:effectLst/>
                <a:latin typeface="+mn-lt"/>
                <a:ea typeface="+mn-ea"/>
                <a:cs typeface="+mn-cs"/>
              </a:rPr>
              <a:t> used a combination of experiments and calculations to understand the formation of O-O dimers, which are key to improving the properties of these cathode materials.</a:t>
            </a:r>
            <a:endParaRPr lang="en-GB" dirty="0"/>
          </a:p>
        </p:txBody>
      </p:sp>
      <p:sp>
        <p:nvSpPr>
          <p:cNvPr id="4" name="Slide Number Placeholder 3"/>
          <p:cNvSpPr>
            <a:spLocks noGrp="1"/>
          </p:cNvSpPr>
          <p:nvPr>
            <p:ph type="sldNum" sz="quarter" idx="10"/>
          </p:nvPr>
        </p:nvSpPr>
        <p:spPr/>
        <p:txBody>
          <a:bodyPr/>
          <a:lstStyle/>
          <a:p>
            <a:fld id="{AC7E85A9-6553-4B3B-AFEC-5D2D0C29E428}" type="slidenum">
              <a:rPr lang="sl-SI" smtClean="0"/>
              <a:t>11</a:t>
            </a:fld>
            <a:endParaRPr lang="sl-SI"/>
          </a:p>
        </p:txBody>
      </p:sp>
    </p:spTree>
    <p:extLst>
      <p:ext uri="{BB962C8B-B14F-4D97-AF65-F5344CB8AC3E}">
        <p14:creationId xmlns:p14="http://schemas.microsoft.com/office/powerpoint/2010/main" val="36447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smtClean="0">
                <a:solidFill>
                  <a:schemeClr val="tx1"/>
                </a:solidFill>
                <a:effectLst/>
                <a:latin typeface="+mn-lt"/>
                <a:ea typeface="+mn-ea"/>
                <a:cs typeface="+mn-cs"/>
              </a:rPr>
              <a:t>development of inorganic and metal-organic framework materials</a:t>
            </a:r>
            <a:r>
              <a:rPr lang="en-GB" sz="1200" b="0" i="0" kern="1200" dirty="0" smtClean="0">
                <a:solidFill>
                  <a:schemeClr val="tx1"/>
                </a:solidFill>
                <a:effectLst/>
                <a:latin typeface="+mn-lt"/>
                <a:ea typeface="+mn-ea"/>
                <a:cs typeface="+mn-cs"/>
              </a:rPr>
              <a:t> for their use in hydrogen storage, CO2 capture and storage and heat storage applications (e.g. seasonal storage of solar thermal energy or waste heat storage)</a:t>
            </a:r>
            <a:endParaRPr lang="sl-SI" sz="1200" b="0" i="0" kern="1200" dirty="0" smtClean="0">
              <a:solidFill>
                <a:schemeClr val="tx1"/>
              </a:solidFill>
              <a:effectLst/>
              <a:latin typeface="+mn-lt"/>
              <a:ea typeface="+mn-ea"/>
              <a:cs typeface="+mn-cs"/>
            </a:endParaRPr>
          </a:p>
          <a:p>
            <a:endParaRPr lang="sl-SI"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Here, solar energy is used to dry (expel water from) the hydrophilic porous material. The 'excited' dried material can be stored for a very long time without thermal losses. When at a later stage water vapour is let into this porous material in a controllable manner, adsorption of water molecules into the pores releases the stored energy in the form of sensible heat.</a:t>
            </a:r>
            <a:endParaRPr lang="en-GB" dirty="0"/>
          </a:p>
        </p:txBody>
      </p:sp>
      <p:sp>
        <p:nvSpPr>
          <p:cNvPr id="4" name="Slide Number Placeholder 3"/>
          <p:cNvSpPr>
            <a:spLocks noGrp="1"/>
          </p:cNvSpPr>
          <p:nvPr>
            <p:ph type="sldNum" sz="quarter" idx="10"/>
          </p:nvPr>
        </p:nvSpPr>
        <p:spPr/>
        <p:txBody>
          <a:bodyPr/>
          <a:lstStyle/>
          <a:p>
            <a:fld id="{AC7E85A9-6553-4B3B-AFEC-5D2D0C29E428}" type="slidenum">
              <a:rPr lang="sl-SI" smtClean="0"/>
              <a:t>12</a:t>
            </a:fld>
            <a:endParaRPr lang="sl-SI"/>
          </a:p>
        </p:txBody>
      </p:sp>
    </p:spTree>
    <p:extLst>
      <p:ext uri="{BB962C8B-B14F-4D97-AF65-F5344CB8AC3E}">
        <p14:creationId xmlns:p14="http://schemas.microsoft.com/office/powerpoint/2010/main" val="3642993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7E85A9-6553-4B3B-AFEC-5D2D0C29E428}" type="slidenum">
              <a:rPr lang="sl-SI" smtClean="0"/>
              <a:t>13</a:t>
            </a:fld>
            <a:endParaRPr lang="sl-SI"/>
          </a:p>
        </p:txBody>
      </p:sp>
    </p:spTree>
    <p:extLst>
      <p:ext uri="{BB962C8B-B14F-4D97-AF65-F5344CB8AC3E}">
        <p14:creationId xmlns:p14="http://schemas.microsoft.com/office/powerpoint/2010/main" val="36447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4E4A694B-D58C-41E3-8F08-AEF6379852DF}" type="slidenum">
              <a:rPr lang="sl-SI" smtClean="0"/>
              <a:t>17</a:t>
            </a:fld>
            <a:endParaRPr lang="sl-SI"/>
          </a:p>
        </p:txBody>
      </p:sp>
    </p:spTree>
    <p:extLst>
      <p:ext uri="{BB962C8B-B14F-4D97-AF65-F5344CB8AC3E}">
        <p14:creationId xmlns:p14="http://schemas.microsoft.com/office/powerpoint/2010/main" val="3646246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4E4A694B-D58C-41E3-8F08-AEF6379852DF}" type="slidenum">
              <a:rPr lang="sl-SI" smtClean="0"/>
              <a:t>18</a:t>
            </a:fld>
            <a:endParaRPr lang="sl-SI"/>
          </a:p>
        </p:txBody>
      </p:sp>
    </p:spTree>
    <p:extLst>
      <p:ext uri="{BB962C8B-B14F-4D97-AF65-F5344CB8AC3E}">
        <p14:creationId xmlns:p14="http://schemas.microsoft.com/office/powerpoint/2010/main" val="3646246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jp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42.png"/><Relationship Id="rId7" Type="http://schemas.openxmlformats.org/officeDocument/2006/relationships/image" Target="../media/image46.gif"/><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1.png"/><Relationship Id="rId5" Type="http://schemas.openxmlformats.org/officeDocument/2006/relationships/image" Target="../media/image44.gif"/><Relationship Id="rId10" Type="http://schemas.openxmlformats.org/officeDocument/2006/relationships/image" Target="../media/image36.png"/><Relationship Id="rId4" Type="http://schemas.openxmlformats.org/officeDocument/2006/relationships/image" Target="../media/image43.jpeg"/><Relationship Id="rId9"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en.m.wikipedia.org/wiki/File:Fritz_Haber.png"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3960" y="1905000"/>
            <a:ext cx="7772400" cy="1470025"/>
          </a:xfrm>
        </p:spPr>
        <p:txBody>
          <a:bodyPr>
            <a:noAutofit/>
          </a:bodyPr>
          <a:lstStyle/>
          <a:p>
            <a:r>
              <a:rPr lang="en-GB" sz="3200" dirty="0">
                <a:latin typeface="Arial Narrow" panose="020B0606020202030204" pitchFamily="34" charset="0"/>
              </a:rPr>
              <a:t>Advanced Materials as the Principal Key Enabling Technology for Energy- and Resource-efficient Processes within the Emerging Circular Economy</a:t>
            </a:r>
            <a:endParaRPr lang="sl-SI" sz="3200" dirty="0">
              <a:latin typeface="Arial Narrow" panose="020B0606020202030204" pitchFamily="34" charset="0"/>
            </a:endParaRPr>
          </a:p>
        </p:txBody>
      </p:sp>
      <p:sp>
        <p:nvSpPr>
          <p:cNvPr id="3" name="Text Box 2"/>
          <p:cNvSpPr txBox="1">
            <a:spLocks noChangeArrowheads="1"/>
          </p:cNvSpPr>
          <p:nvPr/>
        </p:nvSpPr>
        <p:spPr bwMode="auto">
          <a:xfrm>
            <a:off x="4724400" y="274914"/>
            <a:ext cx="4267200" cy="33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1788"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cs typeface="ＭＳ Ｐゴシック" charset="0"/>
              </a:defRPr>
            </a:lvl1pPr>
            <a:lvl2pPr marL="37931725" indent="-37474525"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5pPr>
            <a:lvl6pPr marL="4572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6pPr>
            <a:lvl7pPr marL="9144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7pPr>
            <a:lvl8pPr marL="13716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8pPr>
            <a:lvl9pPr marL="18288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9pPr>
          </a:lstStyle>
          <a:p>
            <a:pPr eaLnBrk="1" hangingPunct="1">
              <a:spcBef>
                <a:spcPts val="300"/>
              </a:spcBef>
              <a:buClrTx/>
              <a:buFontTx/>
              <a:buNone/>
            </a:pPr>
            <a:r>
              <a:rPr lang="de-DE" sz="1200" b="1" dirty="0">
                <a:solidFill>
                  <a:srgbClr val="000000"/>
                </a:solidFill>
                <a:latin typeface="Arial" charset="0"/>
                <a:cs typeface="Arial" charset="0"/>
              </a:rPr>
              <a:t>Advanced </a:t>
            </a:r>
            <a:r>
              <a:rPr lang="de-DE" sz="1200" b="1" dirty="0" smtClean="0">
                <a:solidFill>
                  <a:srgbClr val="000000"/>
                </a:solidFill>
                <a:latin typeface="Arial" charset="0"/>
                <a:cs typeface="Arial" charset="0"/>
              </a:rPr>
              <a:t>Materials</a:t>
            </a:r>
            <a:r>
              <a:rPr lang="sl-SI" sz="1200" b="1" dirty="0" smtClean="0">
                <a:solidFill>
                  <a:srgbClr val="000000"/>
                </a:solidFill>
                <a:latin typeface="Arial" charset="0"/>
                <a:cs typeface="Arial" charset="0"/>
              </a:rPr>
              <a:t> in Circular Economy</a:t>
            </a:r>
            <a:endParaRPr lang="de-DE" sz="1200" b="1" dirty="0">
              <a:solidFill>
                <a:srgbClr val="000000"/>
              </a:solidFill>
              <a:latin typeface="Arial" charset="0"/>
              <a:cs typeface="Arial" charset="0"/>
            </a:endParaRPr>
          </a:p>
        </p:txBody>
      </p:sp>
      <p:sp>
        <p:nvSpPr>
          <p:cNvPr id="4" name="Text Box 1"/>
          <p:cNvSpPr txBox="1">
            <a:spLocks noChangeArrowheads="1"/>
          </p:cNvSpPr>
          <p:nvPr/>
        </p:nvSpPr>
        <p:spPr bwMode="auto">
          <a:xfrm>
            <a:off x="611560" y="274914"/>
            <a:ext cx="4038600" cy="33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1788"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cs typeface="ＭＳ Ｐゴシック" charset="0"/>
              </a:defRPr>
            </a:lvl1pPr>
            <a:lvl2pPr marL="37931725" indent="-37474525"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5pPr>
            <a:lvl6pPr marL="4572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6pPr>
            <a:lvl7pPr marL="9144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7pPr>
            <a:lvl8pPr marL="13716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8pPr>
            <a:lvl9pPr marL="18288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9pPr>
          </a:lstStyle>
          <a:p>
            <a:pPr eaLnBrk="1" hangingPunct="1">
              <a:spcBef>
                <a:spcPts val="300"/>
              </a:spcBef>
              <a:buClrTx/>
              <a:buFontTx/>
              <a:buNone/>
            </a:pPr>
            <a:r>
              <a:rPr lang="sl-SI" sz="1200" b="1" dirty="0" smtClean="0">
                <a:solidFill>
                  <a:srgbClr val="FF0000"/>
                </a:solidFill>
                <a:latin typeface="Arial" charset="0"/>
                <a:cs typeface="Arial" charset="0"/>
              </a:rPr>
              <a:t>NEJC HODNIK</a:t>
            </a:r>
            <a:r>
              <a:rPr lang="de-DE" sz="1200" b="1" dirty="0" smtClean="0">
                <a:solidFill>
                  <a:srgbClr val="FF0000"/>
                </a:solidFill>
                <a:latin typeface="Arial" charset="0"/>
                <a:cs typeface="Arial" charset="0"/>
              </a:rPr>
              <a:t>	</a:t>
            </a:r>
            <a:endParaRPr lang="de-DE" sz="1200" b="1" dirty="0">
              <a:solidFill>
                <a:srgbClr val="FF0000"/>
              </a:solidFill>
              <a:latin typeface="Arial" charset="0"/>
              <a:cs typeface="Arial" charset="0"/>
            </a:endParaRPr>
          </a:p>
        </p:txBody>
      </p:sp>
      <p:pic>
        <p:nvPicPr>
          <p:cNvPr id="5" name="Picture 4" descr="http://www.ki.si/fileadmin/template/KI/_img/KI-Logo-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0667" y="4267200"/>
            <a:ext cx="4438652" cy="81915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600200" y="5486400"/>
            <a:ext cx="5867400" cy="646331"/>
          </a:xfrm>
          <a:prstGeom prst="rect">
            <a:avLst/>
          </a:prstGeom>
        </p:spPr>
        <p:txBody>
          <a:bodyPr wrap="square">
            <a:spAutoFit/>
          </a:bodyPr>
          <a:lstStyle/>
          <a:p>
            <a:pPr algn="ctr"/>
            <a:r>
              <a:rPr lang="en-US" dirty="0" smtClean="0">
                <a:latin typeface="Arial Narrow" panose="020B0606020202030204" pitchFamily="34" charset="0"/>
              </a:rPr>
              <a:t>D13 </a:t>
            </a:r>
            <a:r>
              <a:rPr lang="en-US" dirty="0">
                <a:latin typeface="Arial Narrow" panose="020B0606020202030204" pitchFamily="34" charset="0"/>
              </a:rPr>
              <a:t>Department of Catalysis and Chemical Reaction </a:t>
            </a:r>
            <a:r>
              <a:rPr lang="en-US" dirty="0" smtClean="0">
                <a:latin typeface="Arial Narrow" panose="020B0606020202030204" pitchFamily="34" charset="0"/>
              </a:rPr>
              <a:t>Engineering</a:t>
            </a:r>
            <a:endParaRPr lang="sl-SI" dirty="0" smtClean="0">
              <a:latin typeface="Arial Narrow" panose="020B0606020202030204" pitchFamily="34" charset="0"/>
            </a:endParaRPr>
          </a:p>
          <a:p>
            <a:pPr algn="ctr"/>
            <a:r>
              <a:rPr lang="sl-SI" dirty="0" smtClean="0">
                <a:latin typeface="Arial Narrow" panose="020B0606020202030204" pitchFamily="34" charset="0"/>
              </a:rPr>
              <a:t>Dr. Nejc Hodnik</a:t>
            </a:r>
            <a:endParaRPr lang="sl-SI" dirty="0">
              <a:latin typeface="Arial Narrow" panose="020B0606020202030204" pitchFamily="34" charset="0"/>
            </a:endParaRPr>
          </a:p>
        </p:txBody>
      </p:sp>
      <p:sp>
        <p:nvSpPr>
          <p:cNvPr id="7" name="Rectangle 6"/>
          <p:cNvSpPr/>
          <p:nvPr/>
        </p:nvSpPr>
        <p:spPr>
          <a:xfrm>
            <a:off x="0" y="6568934"/>
            <a:ext cx="9144000" cy="28906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http://www.ki.si/fileadmin/template/KI/_img/KI-Logo-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5267" y="6568934"/>
            <a:ext cx="1566333" cy="28906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0" y="0"/>
            <a:ext cx="9144000" cy="28906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http://www.ki.si/fileadmin/template/KI/_img/KI-Logo-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33" y="0"/>
            <a:ext cx="1566333" cy="289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8701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57225"/>
            <a:ext cx="8229600" cy="1143000"/>
          </a:xfrm>
        </p:spPr>
        <p:txBody>
          <a:bodyPr/>
          <a:lstStyle/>
          <a:p>
            <a:r>
              <a:rPr lang="sl-SI" dirty="0" smtClean="0">
                <a:latin typeface="Arial Narrow" panose="020B0606020202030204" pitchFamily="34" charset="0"/>
              </a:rPr>
              <a:t>What we can do?</a:t>
            </a:r>
            <a:endParaRPr lang="sl-SI" dirty="0">
              <a:latin typeface="Arial Narrow" panose="020B0606020202030204" pitchFamily="34" charset="0"/>
            </a:endParaRPr>
          </a:p>
        </p:txBody>
      </p:sp>
      <p:sp>
        <p:nvSpPr>
          <p:cNvPr id="3" name="Content Placeholder 2"/>
          <p:cNvSpPr>
            <a:spLocks noGrp="1"/>
          </p:cNvSpPr>
          <p:nvPr>
            <p:ph idx="1"/>
          </p:nvPr>
        </p:nvSpPr>
        <p:spPr>
          <a:xfrm>
            <a:off x="228599" y="1874837"/>
            <a:ext cx="8458201" cy="4525963"/>
          </a:xfrm>
        </p:spPr>
        <p:txBody>
          <a:bodyPr>
            <a:normAutofit/>
          </a:bodyPr>
          <a:lstStyle/>
          <a:p>
            <a:r>
              <a:rPr lang="sl-SI" sz="3300" dirty="0" smtClean="0">
                <a:latin typeface="Arial Narrow" panose="020B0606020202030204" pitchFamily="34" charset="0"/>
              </a:rPr>
              <a:t>Topic</a:t>
            </a:r>
            <a:r>
              <a:rPr lang="en-US" sz="3300" dirty="0" smtClean="0">
                <a:latin typeface="Arial Narrow" panose="020B0606020202030204" pitchFamily="34" charset="0"/>
              </a:rPr>
              <a:t> 1</a:t>
            </a:r>
            <a:r>
              <a:rPr lang="sl-SI" sz="3300" dirty="0" smtClean="0">
                <a:latin typeface="Arial Narrow" panose="020B0606020202030204" pitchFamily="34" charset="0"/>
              </a:rPr>
              <a:t>: </a:t>
            </a:r>
            <a:r>
              <a:rPr lang="en-US" sz="3300" b="1" dirty="0" smtClean="0">
                <a:latin typeface="Arial Narrow" panose="020B0606020202030204" pitchFamily="34" charset="0"/>
              </a:rPr>
              <a:t>batteries (energy storage) </a:t>
            </a:r>
          </a:p>
          <a:p>
            <a:endParaRPr lang="en-US" sz="3300" b="1" dirty="0">
              <a:latin typeface="Arial Narrow" panose="020B0606020202030204" pitchFamily="34" charset="0"/>
            </a:endParaRPr>
          </a:p>
          <a:p>
            <a:r>
              <a:rPr lang="sl-SI" sz="3300" dirty="0">
                <a:latin typeface="Arial Narrow" panose="020B0606020202030204" pitchFamily="34" charset="0"/>
              </a:rPr>
              <a:t>Topic</a:t>
            </a:r>
            <a:r>
              <a:rPr lang="en-US" sz="3300" dirty="0">
                <a:latin typeface="Arial Narrow" panose="020B0606020202030204" pitchFamily="34" charset="0"/>
              </a:rPr>
              <a:t> </a:t>
            </a:r>
            <a:r>
              <a:rPr lang="en-US" sz="3300" dirty="0" smtClean="0">
                <a:latin typeface="Arial Narrow" panose="020B0606020202030204" pitchFamily="34" charset="0"/>
              </a:rPr>
              <a:t>2</a:t>
            </a:r>
            <a:r>
              <a:rPr lang="sl-SI" sz="3300" dirty="0" smtClean="0">
                <a:latin typeface="Arial Narrow" panose="020B0606020202030204" pitchFamily="34" charset="0"/>
              </a:rPr>
              <a:t>: </a:t>
            </a:r>
            <a:r>
              <a:rPr lang="en-US" sz="3300" b="1" dirty="0" smtClean="0">
                <a:latin typeface="Arial Narrow" panose="020B0606020202030204" pitchFamily="34" charset="0"/>
              </a:rPr>
              <a:t>a</a:t>
            </a:r>
            <a:r>
              <a:rPr lang="sl-SI" sz="3300" b="1" dirty="0" smtClean="0">
                <a:latin typeface="Arial Narrow" panose="020B0606020202030204" pitchFamily="34" charset="0"/>
              </a:rPr>
              <a:t>d</a:t>
            </a:r>
            <a:r>
              <a:rPr lang="en-US" sz="3300" b="1" dirty="0" err="1" smtClean="0">
                <a:latin typeface="Arial Narrow" panose="020B0606020202030204" pitchFamily="34" charset="0"/>
              </a:rPr>
              <a:t>sorbers</a:t>
            </a:r>
            <a:r>
              <a:rPr lang="sl-SI" sz="3300" b="1" dirty="0" smtClean="0">
                <a:latin typeface="Arial Narrow" panose="020B0606020202030204" pitchFamily="34" charset="0"/>
              </a:rPr>
              <a:t> </a:t>
            </a:r>
            <a:r>
              <a:rPr lang="en-US" sz="3300" b="1" dirty="0" smtClean="0">
                <a:latin typeface="Arial Narrow" panose="020B0606020202030204" pitchFamily="34" charset="0"/>
              </a:rPr>
              <a:t>(energy storage)</a:t>
            </a:r>
          </a:p>
          <a:p>
            <a:endParaRPr lang="en-US" sz="3300" b="1" dirty="0">
              <a:latin typeface="Arial Narrow" panose="020B0606020202030204" pitchFamily="34" charset="0"/>
            </a:endParaRPr>
          </a:p>
          <a:p>
            <a:r>
              <a:rPr lang="sl-SI" sz="3300" dirty="0">
                <a:latin typeface="Arial Narrow" panose="020B0606020202030204" pitchFamily="34" charset="0"/>
              </a:rPr>
              <a:t>Topic</a:t>
            </a:r>
            <a:r>
              <a:rPr lang="en-US" sz="3300" dirty="0">
                <a:latin typeface="Arial Narrow" panose="020B0606020202030204" pitchFamily="34" charset="0"/>
              </a:rPr>
              <a:t> </a:t>
            </a:r>
            <a:r>
              <a:rPr lang="en-US" sz="3300" dirty="0" smtClean="0">
                <a:latin typeface="Arial Narrow" panose="020B0606020202030204" pitchFamily="34" charset="0"/>
              </a:rPr>
              <a:t>3</a:t>
            </a:r>
            <a:r>
              <a:rPr lang="sl-SI" sz="3300" dirty="0" smtClean="0">
                <a:latin typeface="Arial Narrow" panose="020B0606020202030204" pitchFamily="34" charset="0"/>
              </a:rPr>
              <a:t>: </a:t>
            </a:r>
            <a:r>
              <a:rPr lang="en-US" sz="3300" b="1" dirty="0" err="1">
                <a:latin typeface="Arial Narrow" panose="020B0606020202030204" pitchFamily="34" charset="0"/>
              </a:rPr>
              <a:t>catalys</a:t>
            </a:r>
            <a:r>
              <a:rPr lang="sl-SI" sz="3300" b="1" dirty="0">
                <a:latin typeface="Arial Narrow" panose="020B0606020202030204" pitchFamily="34" charset="0"/>
              </a:rPr>
              <a:t>is</a:t>
            </a:r>
            <a:r>
              <a:rPr lang="en-US" sz="3300" b="1" dirty="0">
                <a:latin typeface="Arial Narrow" panose="020B0606020202030204" pitchFamily="34" charset="0"/>
              </a:rPr>
              <a:t> (</a:t>
            </a:r>
            <a:r>
              <a:rPr lang="en-US" sz="3300" b="1" dirty="0" smtClean="0">
                <a:latin typeface="Arial Narrow" panose="020B0606020202030204" pitchFamily="34" charset="0"/>
              </a:rPr>
              <a:t>energy conversion)</a:t>
            </a:r>
          </a:p>
          <a:p>
            <a:endParaRPr lang="en-US" sz="3300" b="1" dirty="0">
              <a:latin typeface="Arial Narrow" panose="020B0606020202030204" pitchFamily="34" charset="0"/>
            </a:endParaRPr>
          </a:p>
          <a:p>
            <a:r>
              <a:rPr lang="en-US" sz="3300" dirty="0" smtClean="0">
                <a:latin typeface="Arial Narrow" panose="020B0606020202030204" pitchFamily="34" charset="0"/>
              </a:rPr>
              <a:t>Topic 4: </a:t>
            </a:r>
            <a:r>
              <a:rPr lang="en-US" sz="3300" b="1" dirty="0" smtClean="0">
                <a:latin typeface="Arial Narrow" panose="020B0606020202030204" pitchFamily="34" charset="0"/>
              </a:rPr>
              <a:t>recycling of PGM</a:t>
            </a:r>
            <a:endParaRPr lang="sl-SI" sz="3300" b="1" dirty="0">
              <a:latin typeface="Arial Narrow" panose="020B0606020202030204" pitchFamily="34" charset="0"/>
            </a:endParaRPr>
          </a:p>
        </p:txBody>
      </p:sp>
      <p:sp>
        <p:nvSpPr>
          <p:cNvPr id="4" name="Text Box 2"/>
          <p:cNvSpPr txBox="1">
            <a:spLocks noChangeArrowheads="1"/>
          </p:cNvSpPr>
          <p:nvPr/>
        </p:nvSpPr>
        <p:spPr bwMode="auto">
          <a:xfrm>
            <a:off x="4724400" y="274914"/>
            <a:ext cx="4267200" cy="33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1788"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cs typeface="ＭＳ Ｐゴシック" charset="0"/>
              </a:defRPr>
            </a:lvl1pPr>
            <a:lvl2pPr marL="37931725" indent="-37474525"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5pPr>
            <a:lvl6pPr marL="4572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6pPr>
            <a:lvl7pPr marL="9144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7pPr>
            <a:lvl8pPr marL="13716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8pPr>
            <a:lvl9pPr marL="18288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9pPr>
          </a:lstStyle>
          <a:p>
            <a:pPr eaLnBrk="1" hangingPunct="1">
              <a:spcBef>
                <a:spcPts val="300"/>
              </a:spcBef>
              <a:buClrTx/>
              <a:buFontTx/>
              <a:buNone/>
            </a:pPr>
            <a:r>
              <a:rPr lang="de-DE" sz="1200" b="1" dirty="0">
                <a:solidFill>
                  <a:srgbClr val="000000"/>
                </a:solidFill>
                <a:latin typeface="Arial" charset="0"/>
                <a:cs typeface="Arial" charset="0"/>
              </a:rPr>
              <a:t>Advanced </a:t>
            </a:r>
            <a:r>
              <a:rPr lang="de-DE" sz="1200" b="1" dirty="0" smtClean="0">
                <a:solidFill>
                  <a:srgbClr val="000000"/>
                </a:solidFill>
                <a:latin typeface="Arial" charset="0"/>
                <a:cs typeface="Arial" charset="0"/>
              </a:rPr>
              <a:t>Materials</a:t>
            </a:r>
            <a:r>
              <a:rPr lang="sl-SI" sz="1200" b="1" dirty="0" smtClean="0">
                <a:solidFill>
                  <a:srgbClr val="000000"/>
                </a:solidFill>
                <a:latin typeface="Arial" charset="0"/>
                <a:cs typeface="Arial" charset="0"/>
              </a:rPr>
              <a:t> in Circular Economy</a:t>
            </a:r>
            <a:endParaRPr lang="de-DE" sz="1200" b="1" dirty="0">
              <a:solidFill>
                <a:srgbClr val="000000"/>
              </a:solidFill>
              <a:latin typeface="Arial" charset="0"/>
              <a:cs typeface="Arial" charset="0"/>
            </a:endParaRPr>
          </a:p>
        </p:txBody>
      </p:sp>
      <p:sp>
        <p:nvSpPr>
          <p:cNvPr id="5" name="Text Box 1"/>
          <p:cNvSpPr txBox="1">
            <a:spLocks noChangeArrowheads="1"/>
          </p:cNvSpPr>
          <p:nvPr/>
        </p:nvSpPr>
        <p:spPr bwMode="auto">
          <a:xfrm>
            <a:off x="611560" y="274914"/>
            <a:ext cx="4038600" cy="33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1788"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cs typeface="ＭＳ Ｐゴシック" charset="0"/>
              </a:defRPr>
            </a:lvl1pPr>
            <a:lvl2pPr marL="37931725" indent="-37474525"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5pPr>
            <a:lvl6pPr marL="4572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6pPr>
            <a:lvl7pPr marL="9144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7pPr>
            <a:lvl8pPr marL="13716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8pPr>
            <a:lvl9pPr marL="18288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9pPr>
          </a:lstStyle>
          <a:p>
            <a:pPr eaLnBrk="1" hangingPunct="1">
              <a:spcBef>
                <a:spcPts val="300"/>
              </a:spcBef>
              <a:buClrTx/>
              <a:buFontTx/>
              <a:buNone/>
            </a:pPr>
            <a:r>
              <a:rPr lang="sl-SI" sz="1200" b="1" dirty="0" smtClean="0">
                <a:solidFill>
                  <a:srgbClr val="FF0000"/>
                </a:solidFill>
                <a:latin typeface="Arial" charset="0"/>
                <a:cs typeface="Arial" charset="0"/>
              </a:rPr>
              <a:t>NEJC HODNIK</a:t>
            </a:r>
            <a:r>
              <a:rPr lang="de-DE" sz="1200" b="1" dirty="0" smtClean="0">
                <a:solidFill>
                  <a:srgbClr val="FF0000"/>
                </a:solidFill>
                <a:latin typeface="Arial" charset="0"/>
                <a:cs typeface="Arial" charset="0"/>
              </a:rPr>
              <a:t>	</a:t>
            </a:r>
            <a:endParaRPr lang="de-DE" sz="1200" b="1" dirty="0">
              <a:solidFill>
                <a:srgbClr val="FF0000"/>
              </a:solidFill>
              <a:latin typeface="Arial" charset="0"/>
              <a:cs typeface="Arial" charset="0"/>
            </a:endParaRPr>
          </a:p>
        </p:txBody>
      </p:sp>
      <p:pic>
        <p:nvPicPr>
          <p:cNvPr id="6" name="Picture 2" descr="Pt-skin_new_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4771735"/>
            <a:ext cx="1755007" cy="1727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www.ki.si/fileadmin/template/KI/_img/KI-Logo-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0"/>
            <a:ext cx="1566333" cy="28906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6568934"/>
            <a:ext cx="9144000" cy="28906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http://www.ki.si/fileadmin/template/KI/_img/KI-Logo-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5267" y="6568934"/>
            <a:ext cx="1566333" cy="28906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0" y="0"/>
            <a:ext cx="9144000" cy="28906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http://www.ki.si/fileadmin/template/KI/_img/KI-Logo-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33" y="0"/>
            <a:ext cx="1566333" cy="28906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Users\nejch\Desktop\overlayer.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aturation sat="200000"/>
                    </a14:imgEffect>
                    <a14:imgEffect>
                      <a14:brightnessContrast bright="20000"/>
                    </a14:imgEffect>
                  </a14:imgLayer>
                </a14:imgProps>
              </a:ext>
              <a:ext uri="{28A0092B-C50C-407E-A947-70E740481C1C}">
                <a14:useLocalDpi xmlns:a14="http://schemas.microsoft.com/office/drawing/2010/main" val="0"/>
              </a:ext>
            </a:extLst>
          </a:blip>
          <a:srcRect l="5896" t="39608" r="5403" b="13356"/>
          <a:stretch/>
        </p:blipFill>
        <p:spPr bwMode="auto">
          <a:xfrm rot="5400000">
            <a:off x="6641098" y="2146535"/>
            <a:ext cx="3103210" cy="1755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1942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57225"/>
            <a:ext cx="8229600" cy="1143000"/>
          </a:xfrm>
        </p:spPr>
        <p:txBody>
          <a:bodyPr/>
          <a:lstStyle/>
          <a:p>
            <a:r>
              <a:rPr lang="sl-SI" dirty="0" smtClean="0">
                <a:latin typeface="Arial Narrow" panose="020B0606020202030204" pitchFamily="34" charset="0"/>
              </a:rPr>
              <a:t>What we can do?</a:t>
            </a:r>
            <a:endParaRPr lang="sl-SI" dirty="0">
              <a:latin typeface="Arial Narrow" panose="020B0606020202030204" pitchFamily="34" charset="0"/>
            </a:endParaRPr>
          </a:p>
        </p:txBody>
      </p:sp>
      <p:sp>
        <p:nvSpPr>
          <p:cNvPr id="3" name="Content Placeholder 2"/>
          <p:cNvSpPr>
            <a:spLocks noGrp="1"/>
          </p:cNvSpPr>
          <p:nvPr>
            <p:ph idx="1"/>
          </p:nvPr>
        </p:nvSpPr>
        <p:spPr>
          <a:xfrm>
            <a:off x="228599" y="1874837"/>
            <a:ext cx="8458201" cy="4525963"/>
          </a:xfrm>
        </p:spPr>
        <p:txBody>
          <a:bodyPr>
            <a:normAutofit/>
          </a:bodyPr>
          <a:lstStyle/>
          <a:p>
            <a:r>
              <a:rPr lang="sl-SI" sz="3300" dirty="0" smtClean="0">
                <a:latin typeface="Arial Narrow" panose="020B0606020202030204" pitchFamily="34" charset="0"/>
              </a:rPr>
              <a:t>Topic</a:t>
            </a:r>
            <a:r>
              <a:rPr lang="en-US" sz="3300" dirty="0" smtClean="0">
                <a:latin typeface="Arial Narrow" panose="020B0606020202030204" pitchFamily="34" charset="0"/>
              </a:rPr>
              <a:t> 1</a:t>
            </a:r>
            <a:r>
              <a:rPr lang="sl-SI" sz="3300" dirty="0" smtClean="0">
                <a:latin typeface="Arial Narrow" panose="020B0606020202030204" pitchFamily="34" charset="0"/>
              </a:rPr>
              <a:t>: </a:t>
            </a:r>
            <a:r>
              <a:rPr lang="en-US" sz="3300" b="1" dirty="0" smtClean="0">
                <a:latin typeface="Arial Narrow" panose="020B0606020202030204" pitchFamily="34" charset="0"/>
              </a:rPr>
              <a:t>batteries (energy storage) </a:t>
            </a:r>
          </a:p>
          <a:p>
            <a:pPr marL="0" indent="0">
              <a:buNone/>
            </a:pPr>
            <a:r>
              <a:rPr lang="sl-SI" sz="3300" b="1" dirty="0" smtClean="0">
                <a:latin typeface="Arial Narrow" panose="020B0606020202030204" pitchFamily="34" charset="0"/>
              </a:rPr>
              <a:t>	</a:t>
            </a:r>
            <a:r>
              <a:rPr lang="sl-SI" sz="2000" b="1" dirty="0" smtClean="0">
                <a:latin typeface="Arial Narrow" panose="020B0606020202030204" pitchFamily="34" charset="0"/>
              </a:rPr>
              <a:t>Li</a:t>
            </a:r>
            <a:r>
              <a:rPr lang="sl-SI" sz="2000" dirty="0" smtClean="0">
                <a:latin typeface="Arial Narrow" panose="020B0606020202030204" pitchFamily="34" charset="0"/>
              </a:rPr>
              <a:t>-ion, Li-</a:t>
            </a:r>
            <a:r>
              <a:rPr lang="sl-SI" sz="2000" b="1" dirty="0" smtClean="0">
                <a:latin typeface="Arial Narrow" panose="020B0606020202030204" pitchFamily="34" charset="0"/>
              </a:rPr>
              <a:t>sulphur</a:t>
            </a:r>
            <a:r>
              <a:rPr lang="sl-SI" sz="2000" dirty="0" smtClean="0">
                <a:latin typeface="Arial Narrow" panose="020B0606020202030204" pitchFamily="34" charset="0"/>
              </a:rPr>
              <a:t>, </a:t>
            </a:r>
            <a:r>
              <a:rPr lang="sl-SI" sz="2000" b="1" dirty="0" smtClean="0">
                <a:latin typeface="Arial Narrow" panose="020B0606020202030204" pitchFamily="34" charset="0"/>
              </a:rPr>
              <a:t>Mg</a:t>
            </a:r>
            <a:r>
              <a:rPr lang="sl-SI" sz="2000" dirty="0" smtClean="0">
                <a:latin typeface="Arial Narrow" panose="020B0606020202030204" pitchFamily="34" charset="0"/>
              </a:rPr>
              <a:t>-ioni, Na-ion, ...</a:t>
            </a:r>
            <a:endParaRPr lang="en-US" sz="2000" dirty="0">
              <a:latin typeface="Arial Narrow" panose="020B0606020202030204" pitchFamily="34" charset="0"/>
            </a:endParaRPr>
          </a:p>
        </p:txBody>
      </p:sp>
      <p:sp>
        <p:nvSpPr>
          <p:cNvPr id="4" name="Text Box 2"/>
          <p:cNvSpPr txBox="1">
            <a:spLocks noChangeArrowheads="1"/>
          </p:cNvSpPr>
          <p:nvPr/>
        </p:nvSpPr>
        <p:spPr bwMode="auto">
          <a:xfrm>
            <a:off x="4724400" y="274914"/>
            <a:ext cx="4267200" cy="33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1788"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cs typeface="ＭＳ Ｐゴシック" charset="0"/>
              </a:defRPr>
            </a:lvl1pPr>
            <a:lvl2pPr marL="37931725" indent="-37474525"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5pPr>
            <a:lvl6pPr marL="4572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6pPr>
            <a:lvl7pPr marL="9144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7pPr>
            <a:lvl8pPr marL="13716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8pPr>
            <a:lvl9pPr marL="18288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9pPr>
          </a:lstStyle>
          <a:p>
            <a:pPr eaLnBrk="1" hangingPunct="1">
              <a:spcBef>
                <a:spcPts val="300"/>
              </a:spcBef>
              <a:buClrTx/>
              <a:buFontTx/>
              <a:buNone/>
            </a:pPr>
            <a:r>
              <a:rPr lang="de-DE" sz="1200" b="1" dirty="0">
                <a:solidFill>
                  <a:srgbClr val="000000"/>
                </a:solidFill>
                <a:latin typeface="Arial" charset="0"/>
                <a:cs typeface="Arial" charset="0"/>
              </a:rPr>
              <a:t>Advanced </a:t>
            </a:r>
            <a:r>
              <a:rPr lang="de-DE" sz="1200" b="1" dirty="0" smtClean="0">
                <a:solidFill>
                  <a:srgbClr val="000000"/>
                </a:solidFill>
                <a:latin typeface="Arial" charset="0"/>
                <a:cs typeface="Arial" charset="0"/>
              </a:rPr>
              <a:t>Materials</a:t>
            </a:r>
            <a:r>
              <a:rPr lang="sl-SI" sz="1200" b="1" dirty="0" smtClean="0">
                <a:solidFill>
                  <a:srgbClr val="000000"/>
                </a:solidFill>
                <a:latin typeface="Arial" charset="0"/>
                <a:cs typeface="Arial" charset="0"/>
              </a:rPr>
              <a:t> in Circular Economy</a:t>
            </a:r>
            <a:endParaRPr lang="de-DE" sz="1200" b="1" dirty="0">
              <a:solidFill>
                <a:srgbClr val="000000"/>
              </a:solidFill>
              <a:latin typeface="Arial" charset="0"/>
              <a:cs typeface="Arial" charset="0"/>
            </a:endParaRPr>
          </a:p>
        </p:txBody>
      </p:sp>
      <p:sp>
        <p:nvSpPr>
          <p:cNvPr id="5" name="Text Box 1"/>
          <p:cNvSpPr txBox="1">
            <a:spLocks noChangeArrowheads="1"/>
          </p:cNvSpPr>
          <p:nvPr/>
        </p:nvSpPr>
        <p:spPr bwMode="auto">
          <a:xfrm>
            <a:off x="611560" y="274914"/>
            <a:ext cx="4038600" cy="33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1788"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cs typeface="ＭＳ Ｐゴシック" charset="0"/>
              </a:defRPr>
            </a:lvl1pPr>
            <a:lvl2pPr marL="37931725" indent="-37474525"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5pPr>
            <a:lvl6pPr marL="4572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6pPr>
            <a:lvl7pPr marL="9144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7pPr>
            <a:lvl8pPr marL="13716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8pPr>
            <a:lvl9pPr marL="18288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9pPr>
          </a:lstStyle>
          <a:p>
            <a:pPr eaLnBrk="1" hangingPunct="1">
              <a:spcBef>
                <a:spcPts val="300"/>
              </a:spcBef>
              <a:buClrTx/>
              <a:buFontTx/>
              <a:buNone/>
            </a:pPr>
            <a:r>
              <a:rPr lang="sl-SI" sz="1200" b="1" dirty="0" smtClean="0">
                <a:solidFill>
                  <a:srgbClr val="FF0000"/>
                </a:solidFill>
                <a:latin typeface="Arial" charset="0"/>
                <a:cs typeface="Arial" charset="0"/>
              </a:rPr>
              <a:t>NEJC HODNIK</a:t>
            </a:r>
            <a:r>
              <a:rPr lang="de-DE" sz="1200" b="1" dirty="0" smtClean="0">
                <a:solidFill>
                  <a:srgbClr val="FF0000"/>
                </a:solidFill>
                <a:latin typeface="Arial" charset="0"/>
                <a:cs typeface="Arial" charset="0"/>
              </a:rPr>
              <a:t>	</a:t>
            </a:r>
            <a:endParaRPr lang="de-DE" sz="1200" b="1" dirty="0">
              <a:solidFill>
                <a:srgbClr val="FF0000"/>
              </a:solidFill>
              <a:latin typeface="Arial" charset="0"/>
              <a:cs typeface="Arial" charset="0"/>
            </a:endParaRPr>
          </a:p>
        </p:txBody>
      </p:sp>
      <p:pic>
        <p:nvPicPr>
          <p:cNvPr id="7" name="Picture 6" descr="http://www.ki.si/fileadmin/template/KI/_img/KI-Logo-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0"/>
            <a:ext cx="1566333" cy="28906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6568934"/>
            <a:ext cx="9144000" cy="28906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http://www.ki.si/fileadmin/template/KI/_img/KI-Logo-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5267" y="6568934"/>
            <a:ext cx="1566333" cy="28906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0" y="0"/>
            <a:ext cx="9144000" cy="28906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http://www.ki.si/fileadmin/template/KI/_img/KI-Logo-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33" y="0"/>
            <a:ext cx="1566333" cy="28906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334926" y="3408865"/>
            <a:ext cx="72088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sl-SI" sz="1800" dirty="0">
                <a:latin typeface="Arial Narrow" panose="020B0606020202030204" pitchFamily="34" charset="0"/>
              </a:rPr>
              <a:t>McCalla et al., </a:t>
            </a:r>
            <a:r>
              <a:rPr lang="sl-SI" sz="1800" i="1" dirty="0" smtClean="0">
                <a:latin typeface="Arial Narrow" panose="020B0606020202030204" pitchFamily="34" charset="0"/>
              </a:rPr>
              <a:t>Science</a:t>
            </a:r>
            <a:r>
              <a:rPr lang="sl-SI" sz="1800" dirty="0">
                <a:latin typeface="Arial Narrow" panose="020B0606020202030204" pitchFamily="34" charset="0"/>
              </a:rPr>
              <a:t> </a:t>
            </a:r>
            <a:r>
              <a:rPr lang="sl-SI" sz="1800" b="1" dirty="0" smtClean="0">
                <a:latin typeface="Arial Narrow" panose="020B0606020202030204" pitchFamily="34" charset="0"/>
              </a:rPr>
              <a:t>2015,</a:t>
            </a:r>
            <a:r>
              <a:rPr lang="sl-SI" sz="1800" dirty="0" smtClean="0">
                <a:latin typeface="Arial Narrow" panose="020B0606020202030204" pitchFamily="34" charset="0"/>
              </a:rPr>
              <a:t> </a:t>
            </a:r>
            <a:r>
              <a:rPr lang="sl-SI" dirty="0" smtClean="0">
                <a:latin typeface="Arial Narrow" panose="020B0606020202030204" pitchFamily="34" charset="0"/>
              </a:rPr>
              <a:t>350, </a:t>
            </a:r>
            <a:r>
              <a:rPr lang="sl-SI" dirty="0">
                <a:latin typeface="Arial Narrow" panose="020B0606020202030204" pitchFamily="34" charset="0"/>
              </a:rPr>
              <a:t>1516-1521</a:t>
            </a:r>
            <a:r>
              <a:rPr lang="sl-SI" sz="1800" dirty="0" smtClean="0">
                <a:latin typeface="Arial Narrow" panose="020B0606020202030204" pitchFamily="34" charset="0"/>
              </a:rPr>
              <a:t>.</a:t>
            </a:r>
            <a:endParaRPr lang="sl-SI" sz="1800" dirty="0">
              <a:latin typeface="Arial Narrow" panose="020B0606020202030204" pitchFamily="34" charset="0"/>
            </a:endParaRPr>
          </a:p>
        </p:txBody>
      </p:sp>
      <p:sp>
        <p:nvSpPr>
          <p:cNvPr id="14" name="Rectangle 13"/>
          <p:cNvSpPr/>
          <p:nvPr/>
        </p:nvSpPr>
        <p:spPr>
          <a:xfrm>
            <a:off x="228600" y="3048000"/>
            <a:ext cx="8572501" cy="369332"/>
          </a:xfrm>
          <a:prstGeom prst="rect">
            <a:avLst/>
          </a:prstGeom>
        </p:spPr>
        <p:txBody>
          <a:bodyPr wrap="square">
            <a:spAutoFit/>
          </a:bodyPr>
          <a:lstStyle/>
          <a:p>
            <a:r>
              <a:rPr lang="en-GB" i="1" dirty="0">
                <a:latin typeface="Arial Narrow" panose="020B0606020202030204" pitchFamily="34" charset="0"/>
              </a:rPr>
              <a:t>Visualization of O-O </a:t>
            </a:r>
            <a:r>
              <a:rPr lang="en-GB" i="1" dirty="0" err="1">
                <a:latin typeface="Arial Narrow" panose="020B0606020202030204" pitchFamily="34" charset="0"/>
              </a:rPr>
              <a:t>peroxo</a:t>
            </a:r>
            <a:r>
              <a:rPr lang="en-GB" i="1" dirty="0">
                <a:latin typeface="Arial Narrow" panose="020B0606020202030204" pitchFamily="34" charset="0"/>
              </a:rPr>
              <a:t>-like dimers in high-capacity layered oxides for Li-ion batteries</a:t>
            </a:r>
          </a:p>
        </p:txBody>
      </p:sp>
      <p:pic>
        <p:nvPicPr>
          <p:cNvPr id="1026" name="Picture 2" descr="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1318" y="4006797"/>
            <a:ext cx="6703482" cy="2388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0771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57225"/>
            <a:ext cx="8229600" cy="1143000"/>
          </a:xfrm>
        </p:spPr>
        <p:txBody>
          <a:bodyPr/>
          <a:lstStyle/>
          <a:p>
            <a:r>
              <a:rPr lang="sl-SI" dirty="0" smtClean="0">
                <a:latin typeface="Arial Narrow" panose="020B0606020202030204" pitchFamily="34" charset="0"/>
              </a:rPr>
              <a:t>What we can do?</a:t>
            </a:r>
            <a:endParaRPr lang="sl-SI" dirty="0">
              <a:latin typeface="Arial Narrow" panose="020B0606020202030204" pitchFamily="34" charset="0"/>
            </a:endParaRPr>
          </a:p>
        </p:txBody>
      </p:sp>
      <p:sp>
        <p:nvSpPr>
          <p:cNvPr id="3" name="Content Placeholder 2"/>
          <p:cNvSpPr>
            <a:spLocks noGrp="1"/>
          </p:cNvSpPr>
          <p:nvPr>
            <p:ph idx="1"/>
          </p:nvPr>
        </p:nvSpPr>
        <p:spPr>
          <a:xfrm>
            <a:off x="228599" y="1874837"/>
            <a:ext cx="8458201" cy="4525963"/>
          </a:xfrm>
        </p:spPr>
        <p:txBody>
          <a:bodyPr>
            <a:normAutofit/>
          </a:bodyPr>
          <a:lstStyle/>
          <a:p>
            <a:r>
              <a:rPr lang="sl-SI" sz="3300" dirty="0" smtClean="0">
                <a:latin typeface="Arial Narrow" panose="020B0606020202030204" pitchFamily="34" charset="0"/>
              </a:rPr>
              <a:t>Topic</a:t>
            </a:r>
            <a:r>
              <a:rPr lang="en-US" sz="3300" dirty="0" smtClean="0">
                <a:latin typeface="Arial Narrow" panose="020B0606020202030204" pitchFamily="34" charset="0"/>
              </a:rPr>
              <a:t> 2</a:t>
            </a:r>
            <a:r>
              <a:rPr lang="sl-SI" sz="3300" dirty="0" smtClean="0">
                <a:latin typeface="Arial Narrow" panose="020B0606020202030204" pitchFamily="34" charset="0"/>
              </a:rPr>
              <a:t>: </a:t>
            </a:r>
            <a:r>
              <a:rPr lang="en-US" sz="3300" b="1" dirty="0" smtClean="0">
                <a:latin typeface="Arial Narrow" panose="020B0606020202030204" pitchFamily="34" charset="0"/>
              </a:rPr>
              <a:t>a</a:t>
            </a:r>
            <a:r>
              <a:rPr lang="sl-SI" sz="3300" b="1" dirty="0" smtClean="0">
                <a:latin typeface="Arial Narrow" panose="020B0606020202030204" pitchFamily="34" charset="0"/>
              </a:rPr>
              <a:t>d</a:t>
            </a:r>
            <a:r>
              <a:rPr lang="en-US" sz="3300" b="1" dirty="0" err="1" smtClean="0">
                <a:latin typeface="Arial Narrow" panose="020B0606020202030204" pitchFamily="34" charset="0"/>
              </a:rPr>
              <a:t>sorbers</a:t>
            </a:r>
            <a:r>
              <a:rPr lang="sl-SI" sz="3300" b="1" dirty="0" smtClean="0">
                <a:latin typeface="Arial Narrow" panose="020B0606020202030204" pitchFamily="34" charset="0"/>
              </a:rPr>
              <a:t> </a:t>
            </a:r>
            <a:r>
              <a:rPr lang="en-US" sz="3300" b="1" dirty="0" smtClean="0">
                <a:latin typeface="Arial Narrow" panose="020B0606020202030204" pitchFamily="34" charset="0"/>
              </a:rPr>
              <a:t>(energy storage)</a:t>
            </a:r>
          </a:p>
          <a:p>
            <a:pPr marL="457200" lvl="1" indent="0">
              <a:buNone/>
            </a:pPr>
            <a:r>
              <a:rPr lang="sl-SI" sz="2000" b="1" dirty="0" smtClean="0">
                <a:latin typeface="Arial Narrow" panose="020B0606020202030204" pitchFamily="34" charset="0"/>
              </a:rPr>
              <a:t>Zeolites</a:t>
            </a:r>
            <a:r>
              <a:rPr lang="sl-SI" sz="2000" dirty="0" smtClean="0">
                <a:latin typeface="Arial Narrow" panose="020B0606020202030204" pitchFamily="34" charset="0"/>
              </a:rPr>
              <a:t>, Meso-structured </a:t>
            </a:r>
            <a:r>
              <a:rPr lang="sl-SI" sz="2000" b="1" dirty="0" smtClean="0">
                <a:latin typeface="Arial Narrow" panose="020B0606020202030204" pitchFamily="34" charset="0"/>
              </a:rPr>
              <a:t>silicas</a:t>
            </a:r>
            <a:r>
              <a:rPr lang="sl-SI" sz="2000" dirty="0">
                <a:latin typeface="Arial Narrow" panose="020B0606020202030204" pitchFamily="34" charset="0"/>
              </a:rPr>
              <a:t>, metal-organic framework </a:t>
            </a:r>
            <a:r>
              <a:rPr lang="sl-SI" sz="2000" dirty="0" smtClean="0">
                <a:latin typeface="Arial Narrow" panose="020B0606020202030204" pitchFamily="34" charset="0"/>
              </a:rPr>
              <a:t>materials (</a:t>
            </a:r>
            <a:r>
              <a:rPr lang="sl-SI" sz="2000" b="1" dirty="0" smtClean="0">
                <a:latin typeface="Arial Narrow" panose="020B0606020202030204" pitchFamily="34" charset="0"/>
              </a:rPr>
              <a:t>MOFs</a:t>
            </a:r>
            <a:r>
              <a:rPr lang="sl-SI" sz="2000" dirty="0" smtClean="0">
                <a:latin typeface="Arial Narrow" panose="020B0606020202030204" pitchFamily="34" charset="0"/>
              </a:rPr>
              <a:t>)</a:t>
            </a:r>
            <a:endParaRPr lang="en-US" sz="2000" b="1" dirty="0">
              <a:latin typeface="Arial Narrow" panose="020B0606020202030204" pitchFamily="34" charset="0"/>
            </a:endParaRPr>
          </a:p>
        </p:txBody>
      </p:sp>
      <p:sp>
        <p:nvSpPr>
          <p:cNvPr id="4" name="Text Box 2"/>
          <p:cNvSpPr txBox="1">
            <a:spLocks noChangeArrowheads="1"/>
          </p:cNvSpPr>
          <p:nvPr/>
        </p:nvSpPr>
        <p:spPr bwMode="auto">
          <a:xfrm>
            <a:off x="4724400" y="274914"/>
            <a:ext cx="4267200" cy="33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1788"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cs typeface="ＭＳ Ｐゴシック" charset="0"/>
              </a:defRPr>
            </a:lvl1pPr>
            <a:lvl2pPr marL="37931725" indent="-37474525"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5pPr>
            <a:lvl6pPr marL="4572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6pPr>
            <a:lvl7pPr marL="9144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7pPr>
            <a:lvl8pPr marL="13716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8pPr>
            <a:lvl9pPr marL="18288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9pPr>
          </a:lstStyle>
          <a:p>
            <a:pPr eaLnBrk="1" hangingPunct="1">
              <a:spcBef>
                <a:spcPts val="300"/>
              </a:spcBef>
              <a:buClrTx/>
              <a:buFontTx/>
              <a:buNone/>
            </a:pPr>
            <a:r>
              <a:rPr lang="de-DE" sz="1200" b="1" dirty="0">
                <a:solidFill>
                  <a:srgbClr val="000000"/>
                </a:solidFill>
                <a:latin typeface="Arial" charset="0"/>
                <a:cs typeface="Arial" charset="0"/>
              </a:rPr>
              <a:t>Advanced </a:t>
            </a:r>
            <a:r>
              <a:rPr lang="de-DE" sz="1200" b="1" dirty="0" smtClean="0">
                <a:solidFill>
                  <a:srgbClr val="000000"/>
                </a:solidFill>
                <a:latin typeface="Arial" charset="0"/>
                <a:cs typeface="Arial" charset="0"/>
              </a:rPr>
              <a:t>Materials</a:t>
            </a:r>
            <a:r>
              <a:rPr lang="sl-SI" sz="1200" b="1" dirty="0" smtClean="0">
                <a:solidFill>
                  <a:srgbClr val="000000"/>
                </a:solidFill>
                <a:latin typeface="Arial" charset="0"/>
                <a:cs typeface="Arial" charset="0"/>
              </a:rPr>
              <a:t> in Circular Economy</a:t>
            </a:r>
            <a:endParaRPr lang="de-DE" sz="1200" b="1" dirty="0">
              <a:solidFill>
                <a:srgbClr val="000000"/>
              </a:solidFill>
              <a:latin typeface="Arial" charset="0"/>
              <a:cs typeface="Arial" charset="0"/>
            </a:endParaRPr>
          </a:p>
        </p:txBody>
      </p:sp>
      <p:sp>
        <p:nvSpPr>
          <p:cNvPr id="5" name="Text Box 1"/>
          <p:cNvSpPr txBox="1">
            <a:spLocks noChangeArrowheads="1"/>
          </p:cNvSpPr>
          <p:nvPr/>
        </p:nvSpPr>
        <p:spPr bwMode="auto">
          <a:xfrm>
            <a:off x="611560" y="274914"/>
            <a:ext cx="4038600" cy="33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1788"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cs typeface="ＭＳ Ｐゴシック" charset="0"/>
              </a:defRPr>
            </a:lvl1pPr>
            <a:lvl2pPr marL="37931725" indent="-37474525"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5pPr>
            <a:lvl6pPr marL="4572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6pPr>
            <a:lvl7pPr marL="9144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7pPr>
            <a:lvl8pPr marL="13716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8pPr>
            <a:lvl9pPr marL="18288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9pPr>
          </a:lstStyle>
          <a:p>
            <a:pPr eaLnBrk="1" hangingPunct="1">
              <a:spcBef>
                <a:spcPts val="300"/>
              </a:spcBef>
              <a:buClrTx/>
              <a:buFontTx/>
              <a:buNone/>
            </a:pPr>
            <a:r>
              <a:rPr lang="sl-SI" sz="1200" b="1" dirty="0" smtClean="0">
                <a:solidFill>
                  <a:srgbClr val="FF0000"/>
                </a:solidFill>
                <a:latin typeface="Arial" charset="0"/>
                <a:cs typeface="Arial" charset="0"/>
              </a:rPr>
              <a:t>NEJC HODNIK</a:t>
            </a:r>
            <a:r>
              <a:rPr lang="de-DE" sz="1200" b="1" dirty="0" smtClean="0">
                <a:solidFill>
                  <a:srgbClr val="FF0000"/>
                </a:solidFill>
                <a:latin typeface="Arial" charset="0"/>
                <a:cs typeface="Arial" charset="0"/>
              </a:rPr>
              <a:t>	</a:t>
            </a:r>
            <a:endParaRPr lang="de-DE" sz="1200" b="1" dirty="0">
              <a:solidFill>
                <a:srgbClr val="FF0000"/>
              </a:solidFill>
              <a:latin typeface="Arial" charset="0"/>
              <a:cs typeface="Arial" charset="0"/>
            </a:endParaRPr>
          </a:p>
        </p:txBody>
      </p:sp>
      <p:pic>
        <p:nvPicPr>
          <p:cNvPr id="7" name="Picture 6" descr="http://www.ki.si/fileadmin/template/KI/_img/KI-Logo-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0"/>
            <a:ext cx="1566333" cy="28906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6568934"/>
            <a:ext cx="9144000" cy="28906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http://www.ki.si/fileadmin/template/KI/_img/KI-Logo-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5267" y="6568934"/>
            <a:ext cx="1566333" cy="28906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0" y="0"/>
            <a:ext cx="9144000" cy="28906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http://www.ki.si/fileadmin/template/KI/_img/KI-Logo-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33" y="0"/>
            <a:ext cx="1566333" cy="28906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4264" y="3691124"/>
            <a:ext cx="3987736" cy="2681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9332" y="3550473"/>
            <a:ext cx="3589868" cy="277567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52400" y="3212068"/>
            <a:ext cx="72088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sl-SI" dirty="0" smtClean="0">
                <a:latin typeface="Arial Narrow" panose="020B0606020202030204" pitchFamily="34" charset="0"/>
              </a:rPr>
              <a:t>Krajnc et </a:t>
            </a:r>
            <a:r>
              <a:rPr lang="sl-SI" sz="1800" dirty="0">
                <a:latin typeface="Arial Narrow" panose="020B0606020202030204" pitchFamily="34" charset="0"/>
              </a:rPr>
              <a:t>al., </a:t>
            </a:r>
            <a:r>
              <a:rPr lang="sl-SI" i="1" dirty="0">
                <a:latin typeface="Arial Narrow" panose="020B0606020202030204" pitchFamily="34" charset="0"/>
              </a:rPr>
              <a:t>Advanced Energy </a:t>
            </a:r>
            <a:r>
              <a:rPr lang="sl-SI" i="1" dirty="0" smtClean="0">
                <a:latin typeface="Arial Narrow" panose="020B0606020202030204" pitchFamily="34" charset="0"/>
              </a:rPr>
              <a:t>Materials, </a:t>
            </a:r>
            <a:r>
              <a:rPr lang="sl-SI" b="1" dirty="0">
                <a:latin typeface="Arial Narrow" panose="020B0606020202030204" pitchFamily="34" charset="0"/>
              </a:rPr>
              <a:t>2017, </a:t>
            </a:r>
            <a:r>
              <a:rPr lang="sl-SI" dirty="0">
                <a:latin typeface="Arial Narrow" panose="020B0606020202030204" pitchFamily="34" charset="0"/>
              </a:rPr>
              <a:t>1601815</a:t>
            </a:r>
            <a:r>
              <a:rPr lang="sl-SI" sz="1800" dirty="0" smtClean="0">
                <a:latin typeface="Arial Narrow" panose="020B0606020202030204" pitchFamily="34" charset="0"/>
              </a:rPr>
              <a:t>.</a:t>
            </a:r>
            <a:endParaRPr lang="sl-SI" sz="1800" dirty="0">
              <a:latin typeface="Arial Narrow" panose="020B0606020202030204" pitchFamily="34" charset="0"/>
            </a:endParaRPr>
          </a:p>
        </p:txBody>
      </p:sp>
      <p:sp>
        <p:nvSpPr>
          <p:cNvPr id="15" name="Rectangle 14"/>
          <p:cNvSpPr/>
          <p:nvPr/>
        </p:nvSpPr>
        <p:spPr>
          <a:xfrm>
            <a:off x="-56950" y="2895600"/>
            <a:ext cx="9355667" cy="338554"/>
          </a:xfrm>
          <a:prstGeom prst="rect">
            <a:avLst/>
          </a:prstGeom>
        </p:spPr>
        <p:txBody>
          <a:bodyPr wrap="square">
            <a:spAutoFit/>
          </a:bodyPr>
          <a:lstStyle/>
          <a:p>
            <a:r>
              <a:rPr lang="en-GB" sz="1600" i="1" dirty="0">
                <a:latin typeface="Arial Narrow" panose="020B0606020202030204" pitchFamily="34" charset="0"/>
              </a:rPr>
              <a:t>Superior Performance of Microporous </a:t>
            </a:r>
            <a:r>
              <a:rPr lang="en-GB" sz="1600" i="1" dirty="0" err="1">
                <a:latin typeface="Arial Narrow" panose="020B0606020202030204" pitchFamily="34" charset="0"/>
              </a:rPr>
              <a:t>Aluminophosphate</a:t>
            </a:r>
            <a:r>
              <a:rPr lang="en-GB" sz="1600" i="1" dirty="0">
                <a:latin typeface="Arial Narrow" panose="020B0606020202030204" pitchFamily="34" charset="0"/>
              </a:rPr>
              <a:t> with LTA Topology in Solar-Energy Storage and Heat Reallocation</a:t>
            </a:r>
          </a:p>
        </p:txBody>
      </p:sp>
    </p:spTree>
    <p:extLst>
      <p:ext uri="{BB962C8B-B14F-4D97-AF65-F5344CB8AC3E}">
        <p14:creationId xmlns:p14="http://schemas.microsoft.com/office/powerpoint/2010/main" val="24400974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57225"/>
            <a:ext cx="8229600" cy="1143000"/>
          </a:xfrm>
        </p:spPr>
        <p:txBody>
          <a:bodyPr/>
          <a:lstStyle/>
          <a:p>
            <a:r>
              <a:rPr lang="sl-SI" dirty="0" smtClean="0">
                <a:latin typeface="Arial Narrow" panose="020B0606020202030204" pitchFamily="34" charset="0"/>
              </a:rPr>
              <a:t>What we can do?</a:t>
            </a:r>
            <a:endParaRPr lang="sl-SI" dirty="0">
              <a:latin typeface="Arial Narrow" panose="020B0606020202030204" pitchFamily="34" charset="0"/>
            </a:endParaRPr>
          </a:p>
        </p:txBody>
      </p:sp>
      <p:sp>
        <p:nvSpPr>
          <p:cNvPr id="3" name="Content Placeholder 2"/>
          <p:cNvSpPr>
            <a:spLocks noGrp="1"/>
          </p:cNvSpPr>
          <p:nvPr>
            <p:ph idx="1"/>
          </p:nvPr>
        </p:nvSpPr>
        <p:spPr>
          <a:xfrm>
            <a:off x="228599" y="1874837"/>
            <a:ext cx="8686801" cy="4525963"/>
          </a:xfrm>
        </p:spPr>
        <p:txBody>
          <a:bodyPr>
            <a:normAutofit/>
          </a:bodyPr>
          <a:lstStyle/>
          <a:p>
            <a:r>
              <a:rPr lang="sl-SI" sz="3300" dirty="0">
                <a:latin typeface="Arial Narrow" panose="020B0606020202030204" pitchFamily="34" charset="0"/>
              </a:rPr>
              <a:t>Topic</a:t>
            </a:r>
            <a:r>
              <a:rPr lang="en-US" sz="3300" dirty="0">
                <a:latin typeface="Arial Narrow" panose="020B0606020202030204" pitchFamily="34" charset="0"/>
              </a:rPr>
              <a:t> 3</a:t>
            </a:r>
            <a:r>
              <a:rPr lang="sl-SI" sz="3300" dirty="0">
                <a:latin typeface="Arial Narrow" panose="020B0606020202030204" pitchFamily="34" charset="0"/>
              </a:rPr>
              <a:t>: </a:t>
            </a:r>
            <a:r>
              <a:rPr lang="en-GB" sz="3300" dirty="0" smtClean="0">
                <a:latin typeface="Arial Narrow" panose="020B0606020202030204" pitchFamily="34" charset="0"/>
              </a:rPr>
              <a:t>heterogeneous</a:t>
            </a:r>
            <a:r>
              <a:rPr lang="en-GB" sz="3300" b="1" dirty="0" smtClean="0">
                <a:latin typeface="Arial Narrow" panose="020B0606020202030204" pitchFamily="34" charset="0"/>
              </a:rPr>
              <a:t> catalysis (CO</a:t>
            </a:r>
            <a:r>
              <a:rPr lang="en-GB" sz="3300" b="1" baseline="-25000" dirty="0" smtClean="0">
                <a:latin typeface="Arial Narrow" panose="020B0606020202030204" pitchFamily="34" charset="0"/>
              </a:rPr>
              <a:t>2</a:t>
            </a:r>
            <a:r>
              <a:rPr lang="en-GB" sz="3300" b="1" dirty="0" smtClean="0">
                <a:latin typeface="Arial Narrow" panose="020B0606020202030204" pitchFamily="34" charset="0"/>
              </a:rPr>
              <a:t> activation)</a:t>
            </a:r>
          </a:p>
          <a:p>
            <a:pPr marL="0" indent="0">
              <a:buNone/>
            </a:pPr>
            <a:r>
              <a:rPr lang="en-GB" sz="2000" b="1" dirty="0" smtClean="0">
                <a:latin typeface="Arial Narrow" panose="020B0606020202030204" pitchFamily="34" charset="0"/>
              </a:rPr>
              <a:t>carbon capture and utilisation (CCU):</a:t>
            </a:r>
            <a:r>
              <a:rPr lang="en-GB" sz="2000" dirty="0" smtClean="0">
                <a:latin typeface="Arial Narrow" panose="020B0606020202030204" pitchFamily="34" charset="0"/>
              </a:rPr>
              <a:t> hydrogenation, alkylation, hydro-formylation, polymerisation, carbonates…</a:t>
            </a:r>
            <a:endParaRPr lang="en-GB" sz="2000" dirty="0">
              <a:latin typeface="Arial Narrow" panose="020B0606020202030204" pitchFamily="34" charset="0"/>
            </a:endParaRPr>
          </a:p>
        </p:txBody>
      </p:sp>
      <p:sp>
        <p:nvSpPr>
          <p:cNvPr id="4" name="Text Box 2"/>
          <p:cNvSpPr txBox="1">
            <a:spLocks noChangeArrowheads="1"/>
          </p:cNvSpPr>
          <p:nvPr/>
        </p:nvSpPr>
        <p:spPr bwMode="auto">
          <a:xfrm>
            <a:off x="4724400" y="274914"/>
            <a:ext cx="4267200" cy="33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1788"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cs typeface="ＭＳ Ｐゴシック" charset="0"/>
              </a:defRPr>
            </a:lvl1pPr>
            <a:lvl2pPr marL="37931725" indent="-37474525"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5pPr>
            <a:lvl6pPr marL="4572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6pPr>
            <a:lvl7pPr marL="9144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7pPr>
            <a:lvl8pPr marL="13716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8pPr>
            <a:lvl9pPr marL="18288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9pPr>
          </a:lstStyle>
          <a:p>
            <a:pPr eaLnBrk="1" hangingPunct="1">
              <a:spcBef>
                <a:spcPts val="300"/>
              </a:spcBef>
              <a:buClrTx/>
              <a:buFontTx/>
              <a:buNone/>
            </a:pPr>
            <a:r>
              <a:rPr lang="de-DE" sz="1200" b="1" dirty="0">
                <a:solidFill>
                  <a:srgbClr val="000000"/>
                </a:solidFill>
                <a:latin typeface="Arial" charset="0"/>
                <a:cs typeface="Arial" charset="0"/>
              </a:rPr>
              <a:t>Advanced </a:t>
            </a:r>
            <a:r>
              <a:rPr lang="de-DE" sz="1200" b="1" dirty="0" smtClean="0">
                <a:solidFill>
                  <a:srgbClr val="000000"/>
                </a:solidFill>
                <a:latin typeface="Arial" charset="0"/>
                <a:cs typeface="Arial" charset="0"/>
              </a:rPr>
              <a:t>Materials</a:t>
            </a:r>
            <a:r>
              <a:rPr lang="sl-SI" sz="1200" b="1" dirty="0" smtClean="0">
                <a:solidFill>
                  <a:srgbClr val="000000"/>
                </a:solidFill>
                <a:latin typeface="Arial" charset="0"/>
                <a:cs typeface="Arial" charset="0"/>
              </a:rPr>
              <a:t> in Circular Economy</a:t>
            </a:r>
            <a:endParaRPr lang="de-DE" sz="1200" b="1" dirty="0">
              <a:solidFill>
                <a:srgbClr val="000000"/>
              </a:solidFill>
              <a:latin typeface="Arial" charset="0"/>
              <a:cs typeface="Arial" charset="0"/>
            </a:endParaRPr>
          </a:p>
        </p:txBody>
      </p:sp>
      <p:sp>
        <p:nvSpPr>
          <p:cNvPr id="5" name="Text Box 1"/>
          <p:cNvSpPr txBox="1">
            <a:spLocks noChangeArrowheads="1"/>
          </p:cNvSpPr>
          <p:nvPr/>
        </p:nvSpPr>
        <p:spPr bwMode="auto">
          <a:xfrm>
            <a:off x="611560" y="274914"/>
            <a:ext cx="4038600" cy="33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1788"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cs typeface="ＭＳ Ｐゴシック" charset="0"/>
              </a:defRPr>
            </a:lvl1pPr>
            <a:lvl2pPr marL="37931725" indent="-37474525"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5pPr>
            <a:lvl6pPr marL="4572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6pPr>
            <a:lvl7pPr marL="9144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7pPr>
            <a:lvl8pPr marL="13716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8pPr>
            <a:lvl9pPr marL="18288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9pPr>
          </a:lstStyle>
          <a:p>
            <a:pPr eaLnBrk="1" hangingPunct="1">
              <a:spcBef>
                <a:spcPts val="300"/>
              </a:spcBef>
              <a:buClrTx/>
              <a:buFontTx/>
              <a:buNone/>
            </a:pPr>
            <a:r>
              <a:rPr lang="sl-SI" sz="1200" b="1" dirty="0" smtClean="0">
                <a:solidFill>
                  <a:srgbClr val="FF0000"/>
                </a:solidFill>
                <a:latin typeface="Arial" charset="0"/>
                <a:cs typeface="Arial" charset="0"/>
              </a:rPr>
              <a:t>NEJC HODNIK</a:t>
            </a:r>
            <a:r>
              <a:rPr lang="de-DE" sz="1200" b="1" dirty="0" smtClean="0">
                <a:solidFill>
                  <a:srgbClr val="FF0000"/>
                </a:solidFill>
                <a:latin typeface="Arial" charset="0"/>
                <a:cs typeface="Arial" charset="0"/>
              </a:rPr>
              <a:t>	</a:t>
            </a:r>
            <a:endParaRPr lang="de-DE" sz="1200" b="1" dirty="0">
              <a:solidFill>
                <a:srgbClr val="FF0000"/>
              </a:solidFill>
              <a:latin typeface="Arial" charset="0"/>
              <a:cs typeface="Arial" charset="0"/>
            </a:endParaRPr>
          </a:p>
        </p:txBody>
      </p:sp>
      <p:pic>
        <p:nvPicPr>
          <p:cNvPr id="7" name="Picture 6" descr="http://www.ki.si/fileadmin/template/KI/_img/KI-Logo-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0"/>
            <a:ext cx="1566333" cy="28906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6568934"/>
            <a:ext cx="9144000" cy="28906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http://www.ki.si/fileadmin/template/KI/_img/KI-Logo-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5267" y="6568934"/>
            <a:ext cx="1566333" cy="28906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0" y="0"/>
            <a:ext cx="9144000" cy="28906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http://www.ki.si/fileadmin/template/KI/_img/KI-Logo-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33" y="0"/>
            <a:ext cx="1566333" cy="28906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D:\INSTITUT\Konference\CHISA_2016\Mefco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939" y="3657600"/>
            <a:ext cx="2620800" cy="216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13842" r="38865"/>
          <a:stretch/>
        </p:blipFill>
        <p:spPr>
          <a:xfrm>
            <a:off x="3178884" y="3657600"/>
            <a:ext cx="1810327" cy="2160000"/>
          </a:xfrm>
          <a:prstGeom prst="rect">
            <a:avLst/>
          </a:prstGeom>
        </p:spPr>
      </p:pic>
      <p:sp>
        <p:nvSpPr>
          <p:cNvPr id="14" name="Rectangle 13"/>
          <p:cNvSpPr/>
          <p:nvPr/>
        </p:nvSpPr>
        <p:spPr>
          <a:xfrm>
            <a:off x="495299" y="5923002"/>
            <a:ext cx="8572501" cy="553998"/>
          </a:xfrm>
          <a:prstGeom prst="rect">
            <a:avLst/>
          </a:prstGeom>
        </p:spPr>
        <p:txBody>
          <a:bodyPr wrap="square">
            <a:spAutoFit/>
          </a:bodyPr>
          <a:lstStyle/>
          <a:p>
            <a:r>
              <a:rPr lang="en-GB" i="1" dirty="0" smtClean="0">
                <a:latin typeface="Arial Narrow" panose="020B0606020202030204" pitchFamily="34" charset="0"/>
              </a:rPr>
              <a:t>MefCO2 (Horizon 2020)	</a:t>
            </a:r>
            <a:r>
              <a:rPr lang="en-GB" i="1" dirty="0" err="1" smtClean="0">
                <a:latin typeface="Arial Narrow" panose="020B0606020202030204" pitchFamily="34" charset="0"/>
              </a:rPr>
              <a:t>FReSMe</a:t>
            </a:r>
            <a:r>
              <a:rPr lang="en-GB" i="1" dirty="0" smtClean="0">
                <a:latin typeface="Arial Narrow" panose="020B0606020202030204" pitchFamily="34" charset="0"/>
              </a:rPr>
              <a:t> (Horizon 2020)	</a:t>
            </a:r>
            <a:r>
              <a:rPr lang="sl-SI" i="1" dirty="0" smtClean="0">
                <a:latin typeface="Arial Narrow" panose="020B0606020202030204" pitchFamily="34" charset="0"/>
              </a:rPr>
              <a:t>	</a:t>
            </a:r>
            <a:r>
              <a:rPr lang="en-GB" i="1" dirty="0" smtClean="0">
                <a:latin typeface="Arial Narrow" panose="020B0606020202030204" pitchFamily="34" charset="0"/>
              </a:rPr>
              <a:t>ADREM (Horizon 2020)</a:t>
            </a:r>
          </a:p>
          <a:p>
            <a:r>
              <a:rPr lang="en-GB" sz="1200" i="1" dirty="0" smtClean="0">
                <a:latin typeface="Arial Narrow" panose="020B0606020202030204" pitchFamily="34" charset="0"/>
              </a:rPr>
              <a:t>(methanol from thermal power stations)	(methanol from steel industry as fuel)	</a:t>
            </a:r>
            <a:r>
              <a:rPr lang="sl-SI" sz="1200" i="1" dirty="0" smtClean="0">
                <a:latin typeface="Arial Narrow" panose="020B0606020202030204" pitchFamily="34" charset="0"/>
              </a:rPr>
              <a:t>	</a:t>
            </a:r>
            <a:r>
              <a:rPr lang="en-GB" sz="1200" i="1" dirty="0" smtClean="0">
                <a:latin typeface="Arial Narrow" panose="020B0606020202030204" pitchFamily="34" charset="0"/>
              </a:rPr>
              <a:t>(chemical reactor design)</a:t>
            </a:r>
            <a:endParaRPr lang="en-GB" sz="1200" i="1" dirty="0">
              <a:latin typeface="Arial Narrow" panose="020B0606020202030204" pitchFamily="34" charset="0"/>
            </a:endParaRPr>
          </a:p>
        </p:txBody>
      </p:sp>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0200" y="3657600"/>
            <a:ext cx="3905200" cy="21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77259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57225"/>
            <a:ext cx="8229600" cy="1143000"/>
          </a:xfrm>
        </p:spPr>
        <p:txBody>
          <a:bodyPr/>
          <a:lstStyle/>
          <a:p>
            <a:r>
              <a:rPr lang="sl-SI" dirty="0" smtClean="0">
                <a:latin typeface="Arial Narrow" panose="020B0606020202030204" pitchFamily="34" charset="0"/>
              </a:rPr>
              <a:t>What we can do?</a:t>
            </a:r>
            <a:endParaRPr lang="sl-SI" dirty="0">
              <a:latin typeface="Arial Narrow" panose="020B0606020202030204" pitchFamily="34" charset="0"/>
            </a:endParaRPr>
          </a:p>
        </p:txBody>
      </p:sp>
      <p:sp>
        <p:nvSpPr>
          <p:cNvPr id="3" name="Content Placeholder 2"/>
          <p:cNvSpPr>
            <a:spLocks noGrp="1"/>
          </p:cNvSpPr>
          <p:nvPr>
            <p:ph idx="1"/>
          </p:nvPr>
        </p:nvSpPr>
        <p:spPr>
          <a:xfrm>
            <a:off x="228599" y="1874837"/>
            <a:ext cx="8458201" cy="4525963"/>
          </a:xfrm>
        </p:spPr>
        <p:txBody>
          <a:bodyPr>
            <a:normAutofit/>
          </a:bodyPr>
          <a:lstStyle/>
          <a:p>
            <a:r>
              <a:rPr lang="sl-SI" sz="3300" dirty="0" smtClean="0">
                <a:latin typeface="Arial Narrow" panose="020B0606020202030204" pitchFamily="34" charset="0"/>
              </a:rPr>
              <a:t>Topic</a:t>
            </a:r>
            <a:r>
              <a:rPr lang="en-US" sz="3300" dirty="0" smtClean="0">
                <a:latin typeface="Arial Narrow" panose="020B0606020202030204" pitchFamily="34" charset="0"/>
              </a:rPr>
              <a:t> 3</a:t>
            </a:r>
            <a:r>
              <a:rPr lang="sl-SI" sz="3300" dirty="0" smtClean="0">
                <a:latin typeface="Arial Narrow" panose="020B0606020202030204" pitchFamily="34" charset="0"/>
              </a:rPr>
              <a:t>: </a:t>
            </a:r>
            <a:r>
              <a:rPr lang="en-US" sz="3300" dirty="0" smtClean="0">
                <a:latin typeface="Arial Narrow" panose="020B0606020202030204" pitchFamily="34" charset="0"/>
              </a:rPr>
              <a:t>electro-</a:t>
            </a:r>
            <a:r>
              <a:rPr lang="en-US" sz="3300" b="1" dirty="0" smtClean="0">
                <a:latin typeface="Arial Narrow" panose="020B0606020202030204" pitchFamily="34" charset="0"/>
              </a:rPr>
              <a:t>catalysts </a:t>
            </a:r>
            <a:r>
              <a:rPr lang="en-US" sz="3300" dirty="0" smtClean="0">
                <a:latin typeface="Arial Narrow" panose="020B0606020202030204" pitchFamily="34" charset="0"/>
              </a:rPr>
              <a:t>(energy conversion)</a:t>
            </a:r>
          </a:p>
          <a:p>
            <a:endParaRPr lang="en-US" sz="3300" b="1" dirty="0">
              <a:latin typeface="Arial Narrow" panose="020B0606020202030204" pitchFamily="34" charset="0"/>
            </a:endParaRPr>
          </a:p>
        </p:txBody>
      </p:sp>
      <p:sp>
        <p:nvSpPr>
          <p:cNvPr id="4" name="Text Box 2"/>
          <p:cNvSpPr txBox="1">
            <a:spLocks noChangeArrowheads="1"/>
          </p:cNvSpPr>
          <p:nvPr/>
        </p:nvSpPr>
        <p:spPr bwMode="auto">
          <a:xfrm>
            <a:off x="4724400" y="274914"/>
            <a:ext cx="4267200" cy="33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1788"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cs typeface="ＭＳ Ｐゴシック" charset="0"/>
              </a:defRPr>
            </a:lvl1pPr>
            <a:lvl2pPr marL="37931725" indent="-37474525"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5pPr>
            <a:lvl6pPr marL="4572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6pPr>
            <a:lvl7pPr marL="9144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7pPr>
            <a:lvl8pPr marL="13716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8pPr>
            <a:lvl9pPr marL="18288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9pPr>
          </a:lstStyle>
          <a:p>
            <a:pPr eaLnBrk="1" hangingPunct="1">
              <a:spcBef>
                <a:spcPts val="300"/>
              </a:spcBef>
              <a:buClrTx/>
              <a:buFontTx/>
              <a:buNone/>
            </a:pPr>
            <a:r>
              <a:rPr lang="de-DE" sz="1200" b="1" dirty="0">
                <a:solidFill>
                  <a:srgbClr val="000000"/>
                </a:solidFill>
                <a:latin typeface="Arial" charset="0"/>
                <a:cs typeface="Arial" charset="0"/>
              </a:rPr>
              <a:t>Advanced </a:t>
            </a:r>
            <a:r>
              <a:rPr lang="de-DE" sz="1200" b="1" dirty="0" smtClean="0">
                <a:solidFill>
                  <a:srgbClr val="000000"/>
                </a:solidFill>
                <a:latin typeface="Arial" charset="0"/>
                <a:cs typeface="Arial" charset="0"/>
              </a:rPr>
              <a:t>Materials</a:t>
            </a:r>
            <a:r>
              <a:rPr lang="sl-SI" sz="1200" b="1" dirty="0" smtClean="0">
                <a:solidFill>
                  <a:srgbClr val="000000"/>
                </a:solidFill>
                <a:latin typeface="Arial" charset="0"/>
                <a:cs typeface="Arial" charset="0"/>
              </a:rPr>
              <a:t> in Circular Economy</a:t>
            </a:r>
            <a:endParaRPr lang="de-DE" sz="1200" b="1" dirty="0">
              <a:solidFill>
                <a:srgbClr val="000000"/>
              </a:solidFill>
              <a:latin typeface="Arial" charset="0"/>
              <a:cs typeface="Arial" charset="0"/>
            </a:endParaRPr>
          </a:p>
        </p:txBody>
      </p:sp>
      <p:sp>
        <p:nvSpPr>
          <p:cNvPr id="5" name="Text Box 1"/>
          <p:cNvSpPr txBox="1">
            <a:spLocks noChangeArrowheads="1"/>
          </p:cNvSpPr>
          <p:nvPr/>
        </p:nvSpPr>
        <p:spPr bwMode="auto">
          <a:xfrm>
            <a:off x="611560" y="274914"/>
            <a:ext cx="4038600" cy="33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1788"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cs typeface="ＭＳ Ｐゴシック" charset="0"/>
              </a:defRPr>
            </a:lvl1pPr>
            <a:lvl2pPr marL="37931725" indent="-37474525"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5pPr>
            <a:lvl6pPr marL="4572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6pPr>
            <a:lvl7pPr marL="9144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7pPr>
            <a:lvl8pPr marL="13716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8pPr>
            <a:lvl9pPr marL="18288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9pPr>
          </a:lstStyle>
          <a:p>
            <a:pPr eaLnBrk="1" hangingPunct="1">
              <a:spcBef>
                <a:spcPts val="300"/>
              </a:spcBef>
              <a:buClrTx/>
              <a:buFontTx/>
              <a:buNone/>
            </a:pPr>
            <a:r>
              <a:rPr lang="sl-SI" sz="1200" b="1" dirty="0" smtClean="0">
                <a:solidFill>
                  <a:srgbClr val="FF0000"/>
                </a:solidFill>
                <a:latin typeface="Arial" charset="0"/>
                <a:cs typeface="Arial" charset="0"/>
              </a:rPr>
              <a:t>NEJC HODNIK</a:t>
            </a:r>
            <a:r>
              <a:rPr lang="de-DE" sz="1200" b="1" dirty="0" smtClean="0">
                <a:solidFill>
                  <a:srgbClr val="FF0000"/>
                </a:solidFill>
                <a:latin typeface="Arial" charset="0"/>
                <a:cs typeface="Arial" charset="0"/>
              </a:rPr>
              <a:t>	</a:t>
            </a:r>
            <a:endParaRPr lang="de-DE" sz="1200" b="1" dirty="0">
              <a:solidFill>
                <a:srgbClr val="FF0000"/>
              </a:solidFill>
              <a:latin typeface="Arial" charset="0"/>
              <a:cs typeface="Arial" charset="0"/>
            </a:endParaRPr>
          </a:p>
        </p:txBody>
      </p:sp>
      <p:pic>
        <p:nvPicPr>
          <p:cNvPr id="7" name="Picture 6" descr="http://www.ki.si/fileadmin/template/KI/_img/KI-Logo-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0"/>
            <a:ext cx="1566333" cy="28906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6568934"/>
            <a:ext cx="9144000" cy="28906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http://www.ki.si/fileadmin/template/KI/_img/KI-Logo-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5267" y="6568934"/>
            <a:ext cx="1566333" cy="28906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0" y="0"/>
            <a:ext cx="9144000" cy="28906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http://www.ki.si/fileadmin/template/KI/_img/KI-Logo-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33" y="0"/>
            <a:ext cx="1566333" cy="28906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www.ki.si/fileadmin/user_upload/datoteke-L13/2Vesolj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 y="3540074"/>
            <a:ext cx="3886201" cy="281136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52400" y="2514600"/>
            <a:ext cx="8534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i="1" dirty="0">
                <a:latin typeface="Arial Narrow" panose="020B0606020202030204" pitchFamily="34" charset="0"/>
              </a:rPr>
              <a:t>Positive Effect of Surface Doping with Au on the Stability of Pt-Based Electrocatalysts</a:t>
            </a:r>
          </a:p>
          <a:p>
            <a:r>
              <a:rPr lang="sl-SI" dirty="0" smtClean="0">
                <a:latin typeface="Arial Narrow" panose="020B0606020202030204" pitchFamily="34" charset="0"/>
              </a:rPr>
              <a:t>Gatalo et </a:t>
            </a:r>
            <a:r>
              <a:rPr lang="sl-SI" sz="1800" dirty="0">
                <a:latin typeface="Arial Narrow" panose="020B0606020202030204" pitchFamily="34" charset="0"/>
              </a:rPr>
              <a:t>al., </a:t>
            </a:r>
            <a:r>
              <a:rPr lang="sl-SI" i="1" dirty="0">
                <a:latin typeface="Arial Narrow" panose="020B0606020202030204" pitchFamily="34" charset="0"/>
              </a:rPr>
              <a:t>ACS </a:t>
            </a:r>
            <a:r>
              <a:rPr lang="sl-SI" i="1" dirty="0" smtClean="0">
                <a:latin typeface="Arial Narrow" panose="020B0606020202030204" pitchFamily="34" charset="0"/>
              </a:rPr>
              <a:t>Catalysis, </a:t>
            </a:r>
            <a:r>
              <a:rPr lang="sl-SI" b="1" dirty="0" smtClean="0">
                <a:latin typeface="Arial Narrow" panose="020B0606020202030204" pitchFamily="34" charset="0"/>
              </a:rPr>
              <a:t>2016, </a:t>
            </a:r>
            <a:r>
              <a:rPr lang="sl-SI" dirty="0" smtClean="0">
                <a:latin typeface="Arial Narrow" panose="020B0606020202030204" pitchFamily="34" charset="0"/>
              </a:rPr>
              <a:t>6, 1630–1634</a:t>
            </a:r>
            <a:r>
              <a:rPr lang="sl-SI" sz="1800" dirty="0" smtClean="0">
                <a:latin typeface="Arial Narrow" panose="020B0606020202030204" pitchFamily="34" charset="0"/>
              </a:rPr>
              <a:t>.</a:t>
            </a:r>
            <a:endParaRPr lang="en-US" sz="1800" dirty="0" smtClean="0">
              <a:latin typeface="Arial Narrow" panose="020B0606020202030204" pitchFamily="34" charset="0"/>
            </a:endParaRPr>
          </a:p>
          <a:p>
            <a:r>
              <a:rPr lang="en-US" dirty="0" smtClean="0">
                <a:latin typeface="Arial Narrow" panose="020B0606020202030204" pitchFamily="34" charset="0"/>
              </a:rPr>
              <a:t> - </a:t>
            </a:r>
            <a:r>
              <a:rPr lang="sl-SI" dirty="0" smtClean="0">
                <a:latin typeface="Arial Narrow" panose="020B0606020202030204" pitchFamily="34" charset="0"/>
              </a:rPr>
              <a:t>US 9147885</a:t>
            </a:r>
            <a:r>
              <a:rPr lang="en-US" dirty="0" smtClean="0">
                <a:latin typeface="Arial Narrow" panose="020B0606020202030204" pitchFamily="34" charset="0"/>
              </a:rPr>
              <a:t> </a:t>
            </a:r>
            <a:r>
              <a:rPr lang="en-US" b="1" dirty="0" smtClean="0">
                <a:latin typeface="Arial Narrow" panose="020B0606020202030204" pitchFamily="34" charset="0"/>
              </a:rPr>
              <a:t>Patent</a:t>
            </a:r>
            <a:endParaRPr lang="sl-SI" sz="1800" b="1" dirty="0">
              <a:latin typeface="Arial Narrow" panose="020B0606020202030204" pitchFamily="34" charset="0"/>
            </a:endParaRPr>
          </a:p>
        </p:txBody>
      </p:sp>
      <p:pic>
        <p:nvPicPr>
          <p:cNvPr id="3076" name="Picture 4" descr="https://upload.wikimedia.org/wikipedia/commons/e/e6/Fuelce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273585"/>
            <a:ext cx="3803450" cy="298689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6925123" y="6354304"/>
            <a:ext cx="2218877" cy="246221"/>
          </a:xfrm>
          <a:prstGeom prst="rect">
            <a:avLst/>
          </a:prstGeom>
        </p:spPr>
        <p:txBody>
          <a:bodyPr wrap="none">
            <a:spAutoFit/>
          </a:bodyPr>
          <a:lstStyle/>
          <a:p>
            <a:r>
              <a:rPr lang="en-GB" sz="1000" dirty="0"/>
              <a:t>https://en.wikipedia.org/wiki/Fuel_cell</a:t>
            </a:r>
          </a:p>
        </p:txBody>
      </p:sp>
    </p:spTree>
    <p:extLst>
      <p:ext uri="{BB962C8B-B14F-4D97-AF65-F5344CB8AC3E}">
        <p14:creationId xmlns:p14="http://schemas.microsoft.com/office/powerpoint/2010/main" val="23279492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57225"/>
            <a:ext cx="8229600" cy="1143000"/>
          </a:xfrm>
        </p:spPr>
        <p:txBody>
          <a:bodyPr/>
          <a:lstStyle/>
          <a:p>
            <a:r>
              <a:rPr lang="sl-SI" dirty="0" smtClean="0">
                <a:latin typeface="Arial Narrow" panose="020B0606020202030204" pitchFamily="34" charset="0"/>
              </a:rPr>
              <a:t>What we can do?</a:t>
            </a:r>
            <a:endParaRPr lang="sl-SI" dirty="0">
              <a:latin typeface="Arial Narrow" panose="020B0606020202030204" pitchFamily="34" charset="0"/>
            </a:endParaRPr>
          </a:p>
        </p:txBody>
      </p:sp>
      <p:sp>
        <p:nvSpPr>
          <p:cNvPr id="3" name="Content Placeholder 2"/>
          <p:cNvSpPr>
            <a:spLocks noGrp="1"/>
          </p:cNvSpPr>
          <p:nvPr>
            <p:ph idx="1"/>
          </p:nvPr>
        </p:nvSpPr>
        <p:spPr>
          <a:xfrm>
            <a:off x="228599" y="1874837"/>
            <a:ext cx="8458201" cy="4525963"/>
          </a:xfrm>
        </p:spPr>
        <p:txBody>
          <a:bodyPr>
            <a:normAutofit/>
          </a:bodyPr>
          <a:lstStyle/>
          <a:p>
            <a:r>
              <a:rPr lang="en-US" sz="3300" dirty="0" smtClean="0">
                <a:latin typeface="Arial Narrow" panose="020B0606020202030204" pitchFamily="34" charset="0"/>
              </a:rPr>
              <a:t>Topic 4: </a:t>
            </a:r>
            <a:r>
              <a:rPr lang="en-US" sz="3300" b="1" dirty="0" smtClean="0">
                <a:latin typeface="Arial Narrow" panose="020B0606020202030204" pitchFamily="34" charset="0"/>
              </a:rPr>
              <a:t>recycling of PGM</a:t>
            </a:r>
            <a:endParaRPr lang="sl-SI" sz="3300" b="1" dirty="0">
              <a:latin typeface="Arial Narrow" panose="020B0606020202030204" pitchFamily="34" charset="0"/>
            </a:endParaRPr>
          </a:p>
        </p:txBody>
      </p:sp>
      <p:sp>
        <p:nvSpPr>
          <p:cNvPr id="4" name="Text Box 2"/>
          <p:cNvSpPr txBox="1">
            <a:spLocks noChangeArrowheads="1"/>
          </p:cNvSpPr>
          <p:nvPr/>
        </p:nvSpPr>
        <p:spPr bwMode="auto">
          <a:xfrm>
            <a:off x="4724400" y="274914"/>
            <a:ext cx="4267200" cy="33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1788"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cs typeface="ＭＳ Ｐゴシック" charset="0"/>
              </a:defRPr>
            </a:lvl1pPr>
            <a:lvl2pPr marL="37931725" indent="-37474525"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5pPr>
            <a:lvl6pPr marL="4572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6pPr>
            <a:lvl7pPr marL="9144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7pPr>
            <a:lvl8pPr marL="13716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8pPr>
            <a:lvl9pPr marL="18288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9pPr>
          </a:lstStyle>
          <a:p>
            <a:pPr eaLnBrk="1" hangingPunct="1">
              <a:spcBef>
                <a:spcPts val="300"/>
              </a:spcBef>
              <a:buClrTx/>
              <a:buFontTx/>
              <a:buNone/>
            </a:pPr>
            <a:r>
              <a:rPr lang="de-DE" sz="1200" b="1" dirty="0">
                <a:solidFill>
                  <a:srgbClr val="000000"/>
                </a:solidFill>
                <a:latin typeface="Arial" charset="0"/>
                <a:cs typeface="Arial" charset="0"/>
              </a:rPr>
              <a:t>Advanced </a:t>
            </a:r>
            <a:r>
              <a:rPr lang="de-DE" sz="1200" b="1" dirty="0" smtClean="0">
                <a:solidFill>
                  <a:srgbClr val="000000"/>
                </a:solidFill>
                <a:latin typeface="Arial" charset="0"/>
                <a:cs typeface="Arial" charset="0"/>
              </a:rPr>
              <a:t>Materials</a:t>
            </a:r>
            <a:r>
              <a:rPr lang="sl-SI" sz="1200" b="1" dirty="0" smtClean="0">
                <a:solidFill>
                  <a:srgbClr val="000000"/>
                </a:solidFill>
                <a:latin typeface="Arial" charset="0"/>
                <a:cs typeface="Arial" charset="0"/>
              </a:rPr>
              <a:t> in Circular Economy</a:t>
            </a:r>
            <a:endParaRPr lang="de-DE" sz="1200" b="1" dirty="0">
              <a:solidFill>
                <a:srgbClr val="000000"/>
              </a:solidFill>
              <a:latin typeface="Arial" charset="0"/>
              <a:cs typeface="Arial" charset="0"/>
            </a:endParaRPr>
          </a:p>
        </p:txBody>
      </p:sp>
      <p:sp>
        <p:nvSpPr>
          <p:cNvPr id="5" name="Text Box 1"/>
          <p:cNvSpPr txBox="1">
            <a:spLocks noChangeArrowheads="1"/>
          </p:cNvSpPr>
          <p:nvPr/>
        </p:nvSpPr>
        <p:spPr bwMode="auto">
          <a:xfrm>
            <a:off x="611560" y="274914"/>
            <a:ext cx="4038600" cy="33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1788"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cs typeface="ＭＳ Ｐゴシック" charset="0"/>
              </a:defRPr>
            </a:lvl1pPr>
            <a:lvl2pPr marL="37931725" indent="-37474525"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5pPr>
            <a:lvl6pPr marL="4572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6pPr>
            <a:lvl7pPr marL="9144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7pPr>
            <a:lvl8pPr marL="13716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8pPr>
            <a:lvl9pPr marL="18288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9pPr>
          </a:lstStyle>
          <a:p>
            <a:pPr eaLnBrk="1" hangingPunct="1">
              <a:spcBef>
                <a:spcPts val="300"/>
              </a:spcBef>
              <a:buClrTx/>
              <a:buFontTx/>
              <a:buNone/>
            </a:pPr>
            <a:r>
              <a:rPr lang="sl-SI" sz="1200" b="1" dirty="0" smtClean="0">
                <a:solidFill>
                  <a:srgbClr val="FF0000"/>
                </a:solidFill>
                <a:latin typeface="Arial" charset="0"/>
                <a:cs typeface="Arial" charset="0"/>
              </a:rPr>
              <a:t>NEJC HODNIK</a:t>
            </a:r>
            <a:r>
              <a:rPr lang="de-DE" sz="1200" b="1" dirty="0" smtClean="0">
                <a:solidFill>
                  <a:srgbClr val="FF0000"/>
                </a:solidFill>
                <a:latin typeface="Arial" charset="0"/>
                <a:cs typeface="Arial" charset="0"/>
              </a:rPr>
              <a:t>	</a:t>
            </a:r>
            <a:endParaRPr lang="de-DE" sz="1200" b="1" dirty="0">
              <a:solidFill>
                <a:srgbClr val="FF0000"/>
              </a:solidFill>
              <a:latin typeface="Arial" charset="0"/>
              <a:cs typeface="Arial" charset="0"/>
            </a:endParaRPr>
          </a:p>
        </p:txBody>
      </p:sp>
      <p:pic>
        <p:nvPicPr>
          <p:cNvPr id="7" name="Picture 6" descr="http://www.ki.si/fileadmin/template/KI/_img/KI-Logo-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0"/>
            <a:ext cx="1566333" cy="28906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6568934"/>
            <a:ext cx="9144000" cy="28906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http://www.ki.si/fileadmin/template/KI/_img/KI-Logo-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5267" y="6568934"/>
            <a:ext cx="1566333" cy="28906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0" y="0"/>
            <a:ext cx="9144000" cy="28906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http://www.ki.si/fileadmin/template/KI/_img/KI-Logo-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33" y="0"/>
            <a:ext cx="1566333" cy="28906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www.ki.si/fileadmin/user_upload/datoteke-L13/4tanov.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805" y="3733800"/>
            <a:ext cx="5150869" cy="228904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25216" y="2971800"/>
            <a:ext cx="72088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sl-SI" dirty="0" smtClean="0">
                <a:latin typeface="Arial Narrow" panose="020B0606020202030204" pitchFamily="34" charset="0"/>
              </a:rPr>
              <a:t>Hodnik et </a:t>
            </a:r>
            <a:r>
              <a:rPr lang="sl-SI" sz="1800" dirty="0">
                <a:latin typeface="Arial Narrow" panose="020B0606020202030204" pitchFamily="34" charset="0"/>
              </a:rPr>
              <a:t>al., </a:t>
            </a:r>
            <a:r>
              <a:rPr lang="sl-SI" i="1" dirty="0">
                <a:latin typeface="Arial Narrow" panose="020B0606020202030204" pitchFamily="34" charset="0"/>
              </a:rPr>
              <a:t>Nature Communications, </a:t>
            </a:r>
            <a:r>
              <a:rPr lang="sl-SI" b="1" dirty="0" smtClean="0">
                <a:latin typeface="Arial Narrow" panose="020B0606020202030204" pitchFamily="34" charset="0"/>
              </a:rPr>
              <a:t>2016, </a:t>
            </a:r>
            <a:r>
              <a:rPr lang="sl-SI" dirty="0" smtClean="0">
                <a:latin typeface="Arial Narrow" panose="020B0606020202030204" pitchFamily="34" charset="0"/>
              </a:rPr>
              <a:t>7</a:t>
            </a:r>
            <a:r>
              <a:rPr lang="sl-SI" dirty="0">
                <a:latin typeface="Arial Narrow" panose="020B0606020202030204" pitchFamily="34" charset="0"/>
              </a:rPr>
              <a:t>, 13164 </a:t>
            </a:r>
            <a:r>
              <a:rPr lang="sl-SI" sz="1800" dirty="0" smtClean="0">
                <a:latin typeface="Arial Narrow" panose="020B0606020202030204" pitchFamily="34" charset="0"/>
              </a:rPr>
              <a:t>.</a:t>
            </a:r>
            <a:endParaRPr lang="en-US" sz="1800" dirty="0" smtClean="0">
              <a:latin typeface="Arial Narrow" panose="020B0606020202030204" pitchFamily="34" charset="0"/>
            </a:endParaRPr>
          </a:p>
          <a:p>
            <a:r>
              <a:rPr lang="en-US" dirty="0">
                <a:latin typeface="Arial Narrow" panose="020B0606020202030204" pitchFamily="34" charset="0"/>
              </a:rPr>
              <a:t> - </a:t>
            </a:r>
            <a:r>
              <a:rPr lang="en-US" dirty="0" smtClean="0">
                <a:latin typeface="Arial Narrow" panose="020B0606020202030204" pitchFamily="34" charset="0"/>
              </a:rPr>
              <a:t>DE</a:t>
            </a:r>
            <a:r>
              <a:rPr lang="sl-SI" dirty="0" smtClean="0">
                <a:latin typeface="Arial Narrow" panose="020B0606020202030204" pitchFamily="34" charset="0"/>
              </a:rPr>
              <a:t> </a:t>
            </a:r>
            <a:r>
              <a:rPr lang="en-US" b="1" dirty="0">
                <a:latin typeface="Arial Narrow" panose="020B0606020202030204" pitchFamily="34" charset="0"/>
              </a:rPr>
              <a:t>Patent</a:t>
            </a:r>
            <a:r>
              <a:rPr lang="en-US" dirty="0">
                <a:latin typeface="Arial Narrow" panose="020B0606020202030204" pitchFamily="34" charset="0"/>
              </a:rPr>
              <a:t> </a:t>
            </a:r>
            <a:r>
              <a:rPr lang="en-US" dirty="0" smtClean="0">
                <a:latin typeface="Arial Narrow" panose="020B0606020202030204" pitchFamily="34" charset="0"/>
              </a:rPr>
              <a:t> </a:t>
            </a:r>
            <a:r>
              <a:rPr lang="sv-SE" dirty="0" smtClean="0">
                <a:latin typeface="Arial Narrow" panose="020B0606020202030204" pitchFamily="34" charset="0"/>
              </a:rPr>
              <a:t>App</a:t>
            </a:r>
            <a:r>
              <a:rPr lang="sv-SE" dirty="0">
                <a:latin typeface="Arial Narrow" panose="020B0606020202030204" pitchFamily="34" charset="0"/>
              </a:rPr>
              <a:t>. Nu. 10 2015 118 279.</a:t>
            </a:r>
            <a:r>
              <a:rPr lang="en-US" dirty="0" smtClean="0">
                <a:latin typeface="Arial Narrow" panose="020B0606020202030204" pitchFamily="34" charset="0"/>
              </a:rPr>
              <a:t> </a:t>
            </a:r>
            <a:endParaRPr lang="sl-SI" b="1" dirty="0">
              <a:latin typeface="Arial Narrow" panose="020B0606020202030204" pitchFamily="34" charset="0"/>
            </a:endParaRPr>
          </a:p>
        </p:txBody>
      </p:sp>
      <p:sp>
        <p:nvSpPr>
          <p:cNvPr id="14" name="Rectangle 13"/>
          <p:cNvSpPr/>
          <p:nvPr/>
        </p:nvSpPr>
        <p:spPr>
          <a:xfrm>
            <a:off x="0" y="2667000"/>
            <a:ext cx="9256340" cy="369332"/>
          </a:xfrm>
          <a:prstGeom prst="rect">
            <a:avLst/>
          </a:prstGeom>
        </p:spPr>
        <p:txBody>
          <a:bodyPr wrap="square">
            <a:spAutoFit/>
          </a:bodyPr>
          <a:lstStyle/>
          <a:p>
            <a:r>
              <a:rPr lang="en-GB" i="1" dirty="0">
                <a:latin typeface="Arial Narrow" panose="020B0606020202030204" pitchFamily="34" charset="0"/>
              </a:rPr>
              <a:t>Platinum recycling going green via induced surface potential alteration enabling fast and efficient dissolution</a:t>
            </a:r>
          </a:p>
        </p:txBody>
      </p:sp>
      <p:pic>
        <p:nvPicPr>
          <p:cNvPr id="4100" name="Picture 4" descr="http://www.chemgapedia.de/vsengine/media/vsc/en/ch/25/heraeus/pt_als_werkstoff/grafik/a2a_em_recycling_titel2_klein.jp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6760306" y="3278668"/>
            <a:ext cx="1636263" cy="245133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6477000" y="5854244"/>
            <a:ext cx="2209800" cy="369332"/>
          </a:xfrm>
          <a:prstGeom prst="rect">
            <a:avLst/>
          </a:prstGeom>
        </p:spPr>
        <p:txBody>
          <a:bodyPr wrap="square">
            <a:spAutoFit/>
          </a:bodyPr>
          <a:lstStyle/>
          <a:p>
            <a:pPr algn="ctr"/>
            <a:r>
              <a:rPr lang="en-GB" dirty="0" smtClean="0">
                <a:latin typeface="Arial Narrow" panose="020B0606020202030204" pitchFamily="34" charset="0"/>
              </a:rPr>
              <a:t>Yellow - [</a:t>
            </a:r>
            <a:r>
              <a:rPr lang="en-GB" dirty="0" err="1" smtClean="0">
                <a:latin typeface="Arial Narrow" panose="020B0606020202030204" pitchFamily="34" charset="0"/>
              </a:rPr>
              <a:t>PtCl</a:t>
            </a:r>
            <a:r>
              <a:rPr lang="sl-SI" baseline="-25000" dirty="0" smtClean="0">
                <a:latin typeface="Arial Narrow" panose="020B0606020202030204" pitchFamily="34" charset="0"/>
              </a:rPr>
              <a:t>6</a:t>
            </a:r>
            <a:r>
              <a:rPr lang="en-GB" dirty="0" smtClean="0">
                <a:latin typeface="Arial Narrow" panose="020B0606020202030204" pitchFamily="34" charset="0"/>
              </a:rPr>
              <a:t>]</a:t>
            </a:r>
            <a:r>
              <a:rPr lang="en-GB" baseline="30000" dirty="0" smtClean="0">
                <a:latin typeface="Arial Narrow" panose="020B0606020202030204" pitchFamily="34" charset="0"/>
              </a:rPr>
              <a:t>2-</a:t>
            </a:r>
            <a:endParaRPr lang="en-GB" baseline="30000" dirty="0">
              <a:latin typeface="Arial Narrow" panose="020B0606020202030204" pitchFamily="34" charset="0"/>
            </a:endParaRPr>
          </a:p>
        </p:txBody>
      </p:sp>
      <p:sp>
        <p:nvSpPr>
          <p:cNvPr id="16" name="Rectangle 15"/>
          <p:cNvSpPr/>
          <p:nvPr/>
        </p:nvSpPr>
        <p:spPr>
          <a:xfrm>
            <a:off x="1143000" y="6096000"/>
            <a:ext cx="4242190" cy="369332"/>
          </a:xfrm>
          <a:prstGeom prst="rect">
            <a:avLst/>
          </a:prstGeom>
        </p:spPr>
        <p:txBody>
          <a:bodyPr wrap="square">
            <a:spAutoFit/>
          </a:bodyPr>
          <a:lstStyle/>
          <a:p>
            <a:r>
              <a:rPr lang="en-US" b="1" dirty="0" smtClean="0">
                <a:latin typeface="Arial Narrow" panose="020B0606020202030204" pitchFamily="34" charset="0"/>
              </a:rPr>
              <a:t>catalysts are usually PGM</a:t>
            </a:r>
            <a:endParaRPr lang="en-US" b="1" dirty="0"/>
          </a:p>
        </p:txBody>
      </p:sp>
    </p:spTree>
    <p:extLst>
      <p:ext uri="{BB962C8B-B14F-4D97-AF65-F5344CB8AC3E}">
        <p14:creationId xmlns:p14="http://schemas.microsoft.com/office/powerpoint/2010/main" val="177787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6247" y="3195049"/>
            <a:ext cx="5307765" cy="2384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Rectangle 28"/>
          <p:cNvSpPr/>
          <p:nvPr/>
        </p:nvSpPr>
        <p:spPr>
          <a:xfrm>
            <a:off x="0" y="6568934"/>
            <a:ext cx="9144000" cy="28906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descr="http://www.ki.si/fileadmin/template/KI/_img/KI-Logo-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5267" y="6568934"/>
            <a:ext cx="1566333" cy="289066"/>
          </a:xfrm>
          <a:prstGeom prst="rect">
            <a:avLst/>
          </a:prstGeom>
          <a:noFill/>
          <a:extLst>
            <a:ext uri="{909E8E84-426E-40DD-AFC4-6F175D3DCCD1}">
              <a14:hiddenFill xmlns:a14="http://schemas.microsoft.com/office/drawing/2010/main">
                <a:solidFill>
                  <a:srgbClr val="FFFFFF"/>
                </a:solidFill>
              </a14:hiddenFill>
            </a:ext>
          </a:extLst>
        </p:spPr>
      </p:pic>
      <p:sp>
        <p:nvSpPr>
          <p:cNvPr id="32" name="Title 1"/>
          <p:cNvSpPr>
            <a:spLocks noGrp="1"/>
          </p:cNvSpPr>
          <p:nvPr>
            <p:ph type="title"/>
          </p:nvPr>
        </p:nvSpPr>
        <p:spPr>
          <a:xfrm>
            <a:off x="155575" y="762000"/>
            <a:ext cx="8836025" cy="990600"/>
          </a:xfrm>
        </p:spPr>
        <p:txBody>
          <a:bodyPr>
            <a:noAutofit/>
          </a:bodyPr>
          <a:lstStyle/>
          <a:p>
            <a:r>
              <a:rPr lang="sl-SI" sz="2800" dirty="0" smtClean="0">
                <a:latin typeface="Arial Narrow" panose="020B0606020202030204" pitchFamily="34" charset="0"/>
                <a:cs typeface="Arial" panose="020B0604020202020204" pitchFamily="34" charset="0"/>
              </a:rPr>
              <a:t>Platinum!</a:t>
            </a:r>
            <a:endParaRPr lang="sl-SI" sz="2800" dirty="0">
              <a:latin typeface="Arial Narrow" panose="020B0606020202030204" pitchFamily="34" charset="0"/>
              <a:cs typeface="Arial" panose="020B0604020202020204" pitchFamily="34" charset="0"/>
            </a:endParaRPr>
          </a:p>
        </p:txBody>
      </p:sp>
      <p:sp>
        <p:nvSpPr>
          <p:cNvPr id="33" name="AutoShape 5" descr="Rezultat iskanja slik za youtube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
        <p:nvSpPr>
          <p:cNvPr id="34" name="AutoShape 7" descr="Rezultat iskanja slik za youtube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
        <p:nvSpPr>
          <p:cNvPr id="35" name="Text Box 2"/>
          <p:cNvSpPr txBox="1">
            <a:spLocks noChangeArrowheads="1"/>
          </p:cNvSpPr>
          <p:nvPr/>
        </p:nvSpPr>
        <p:spPr bwMode="auto">
          <a:xfrm>
            <a:off x="4724400" y="274914"/>
            <a:ext cx="4267200" cy="33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1788"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cs typeface="ＭＳ Ｐゴシック" charset="0"/>
              </a:defRPr>
            </a:lvl1pPr>
            <a:lvl2pPr marL="37931725" indent="-37474525"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5pPr>
            <a:lvl6pPr marL="4572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6pPr>
            <a:lvl7pPr marL="9144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7pPr>
            <a:lvl8pPr marL="13716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8pPr>
            <a:lvl9pPr marL="18288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9pPr>
          </a:lstStyle>
          <a:p>
            <a:pPr eaLnBrk="1" hangingPunct="1">
              <a:spcBef>
                <a:spcPts val="300"/>
              </a:spcBef>
              <a:buClrTx/>
              <a:buFontTx/>
              <a:buNone/>
            </a:pPr>
            <a:r>
              <a:rPr lang="de-DE" sz="1200" b="1" dirty="0">
                <a:solidFill>
                  <a:srgbClr val="000000"/>
                </a:solidFill>
                <a:latin typeface="Arial" charset="0"/>
                <a:cs typeface="Arial" charset="0"/>
              </a:rPr>
              <a:t>Advanced </a:t>
            </a:r>
            <a:r>
              <a:rPr lang="de-DE" sz="1200" b="1" dirty="0" smtClean="0">
                <a:solidFill>
                  <a:srgbClr val="000000"/>
                </a:solidFill>
                <a:latin typeface="Arial" charset="0"/>
                <a:cs typeface="Arial" charset="0"/>
              </a:rPr>
              <a:t>Materials</a:t>
            </a:r>
            <a:r>
              <a:rPr lang="sl-SI" sz="1200" b="1" dirty="0" smtClean="0">
                <a:solidFill>
                  <a:srgbClr val="000000"/>
                </a:solidFill>
                <a:latin typeface="Arial" charset="0"/>
                <a:cs typeface="Arial" charset="0"/>
              </a:rPr>
              <a:t> in Circular Economy</a:t>
            </a:r>
            <a:endParaRPr lang="de-DE" sz="1200" b="1" dirty="0">
              <a:solidFill>
                <a:srgbClr val="000000"/>
              </a:solidFill>
              <a:latin typeface="Arial" charset="0"/>
              <a:cs typeface="Arial" charset="0"/>
            </a:endParaRPr>
          </a:p>
        </p:txBody>
      </p:sp>
      <p:sp>
        <p:nvSpPr>
          <p:cNvPr id="36" name="Text Box 1"/>
          <p:cNvSpPr txBox="1">
            <a:spLocks noChangeArrowheads="1"/>
          </p:cNvSpPr>
          <p:nvPr/>
        </p:nvSpPr>
        <p:spPr bwMode="auto">
          <a:xfrm>
            <a:off x="611560" y="274914"/>
            <a:ext cx="4038600" cy="33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1788"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cs typeface="ＭＳ Ｐゴシック" charset="0"/>
              </a:defRPr>
            </a:lvl1pPr>
            <a:lvl2pPr marL="37931725" indent="-37474525"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5pPr>
            <a:lvl6pPr marL="4572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6pPr>
            <a:lvl7pPr marL="9144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7pPr>
            <a:lvl8pPr marL="13716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8pPr>
            <a:lvl9pPr marL="18288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9pPr>
          </a:lstStyle>
          <a:p>
            <a:pPr eaLnBrk="1" hangingPunct="1">
              <a:spcBef>
                <a:spcPts val="300"/>
              </a:spcBef>
              <a:buClrTx/>
              <a:buFontTx/>
              <a:buNone/>
            </a:pPr>
            <a:r>
              <a:rPr lang="sl-SI" sz="1200" b="1" dirty="0" smtClean="0">
                <a:solidFill>
                  <a:srgbClr val="FF0000"/>
                </a:solidFill>
                <a:latin typeface="Arial" charset="0"/>
                <a:cs typeface="Arial" charset="0"/>
              </a:rPr>
              <a:t>NEJC HODNIK</a:t>
            </a:r>
            <a:r>
              <a:rPr lang="de-DE" sz="1200" b="1" dirty="0" smtClean="0">
                <a:solidFill>
                  <a:srgbClr val="FF0000"/>
                </a:solidFill>
                <a:latin typeface="Arial" charset="0"/>
                <a:cs typeface="Arial" charset="0"/>
              </a:rPr>
              <a:t>	</a:t>
            </a:r>
            <a:endParaRPr lang="de-DE" sz="1200" b="1" dirty="0">
              <a:solidFill>
                <a:srgbClr val="FF0000"/>
              </a:solidFill>
              <a:latin typeface="Arial" charset="0"/>
              <a:cs typeface="Arial" charset="0"/>
            </a:endParaRPr>
          </a:p>
        </p:txBody>
      </p:sp>
      <p:pic>
        <p:nvPicPr>
          <p:cNvPr id="37" name="Picture 36" descr="http://www.ki.si/fileadmin/template/KI/_img/KI-Logo-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0"/>
            <a:ext cx="1566333" cy="289066"/>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p:cNvSpPr/>
          <p:nvPr/>
        </p:nvSpPr>
        <p:spPr>
          <a:xfrm>
            <a:off x="0" y="0"/>
            <a:ext cx="9144000" cy="28906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9" name="Picture 38" descr="http://www.ki.si/fileadmin/template/KI/_img/KI-Logo-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33" y="0"/>
            <a:ext cx="1566333" cy="28906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descr="https://smaulgld.com/wp-content/uploads/2015/03/platinum-supply-deman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4505" y="2924944"/>
            <a:ext cx="4654286" cy="2924858"/>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8"/>
          <p:cNvSpPr>
            <a:spLocks noChangeArrowheads="1"/>
          </p:cNvSpPr>
          <p:nvPr/>
        </p:nvSpPr>
        <p:spPr bwMode="auto">
          <a:xfrm>
            <a:off x="68130" y="6135687"/>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200" dirty="0">
                <a:solidFill>
                  <a:srgbClr val="7F7F7F"/>
                </a:solidFill>
              </a:rPr>
              <a:t>Source: http://en.wikipedia.org/wiki/Platinum; https://</a:t>
            </a:r>
            <a:r>
              <a:rPr lang="en-US" sz="1200" dirty="0" smtClean="0">
                <a:solidFill>
                  <a:srgbClr val="7F7F7F"/>
                </a:solidFill>
              </a:rPr>
              <a:t>smaulgld.com/platinum-supply-and-demand</a:t>
            </a:r>
            <a:r>
              <a:rPr lang="en-US" sz="1200" dirty="0">
                <a:solidFill>
                  <a:srgbClr val="7F7F7F"/>
                </a:solidFill>
              </a:rPr>
              <a:t>, http://www.canplats.ca/html/Investor_Information/Platinum_Market/index.cfm, www.platinuminvestment.com</a:t>
            </a:r>
          </a:p>
        </p:txBody>
      </p:sp>
      <p:sp>
        <p:nvSpPr>
          <p:cNvPr id="42" name="Rectangle 4"/>
          <p:cNvSpPr>
            <a:spLocks noChangeArrowheads="1"/>
          </p:cNvSpPr>
          <p:nvPr/>
        </p:nvSpPr>
        <p:spPr bwMode="auto">
          <a:xfrm>
            <a:off x="-58138" y="2248694"/>
            <a:ext cx="9396536" cy="570706"/>
          </a:xfrm>
          <a:prstGeom prst="rect">
            <a:avLst/>
          </a:prstGeom>
          <a:noFill/>
          <a:ln w="9525">
            <a:noFill/>
            <a:miter lim="800000"/>
            <a:headEnd/>
            <a:tailEnd/>
          </a:ln>
        </p:spPr>
        <p:txBody>
          <a:bodyPr anchor="ctr"/>
          <a:lstStyle/>
          <a:p>
            <a:pPr algn="ctr" eaLnBrk="0" hangingPunct="0"/>
            <a:r>
              <a:rPr lang="en-GB" dirty="0" smtClean="0">
                <a:latin typeface="Arial Narrow" panose="020B0606020202030204" pitchFamily="34" charset="0"/>
              </a:rPr>
              <a:t>For EU urban mining is the obvious way </a:t>
            </a:r>
            <a:r>
              <a:rPr lang="en-US" dirty="0" smtClean="0">
                <a:latin typeface="Arial Narrow" panose="020B0606020202030204" pitchFamily="34" charset="0"/>
              </a:rPr>
              <a:t>to </a:t>
            </a:r>
            <a:r>
              <a:rPr lang="en-US" dirty="0">
                <a:latin typeface="Arial Narrow" panose="020B0606020202030204" pitchFamily="34" charset="0"/>
              </a:rPr>
              <a:t>minimalize import dependence from foreign countries</a:t>
            </a:r>
            <a:r>
              <a:rPr lang="en-GB" dirty="0" smtClean="0">
                <a:latin typeface="Arial Narrow" panose="020B0606020202030204" pitchFamily="34" charset="0"/>
              </a:rPr>
              <a:t>.</a:t>
            </a:r>
            <a:endParaRPr lang="en-GB" dirty="0">
              <a:latin typeface="Arial Narrow" panose="020B0606020202030204" pitchFamily="34" charset="0"/>
            </a:endParaRPr>
          </a:p>
        </p:txBody>
      </p:sp>
      <p:pic>
        <p:nvPicPr>
          <p:cNvPr id="43" name="Picture 42" descr="https://upload.wikimedia.org/wikipedia/commons/7/74/2005platinum_%28mined%2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903738"/>
            <a:ext cx="6717027" cy="2946064"/>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3" descr="http://i.telegraph.co.uk/multimedia/archive/02126/platinum_2126884b.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91004" y="1477288"/>
            <a:ext cx="1414034" cy="884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07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10" presetClass="entr" presetSubtype="0" fill="hold" nodeType="with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ovezana slik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237" y="3124200"/>
            <a:ext cx="6436963" cy="3244649"/>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p:cNvSpPr>
            <a:spLocks noGrp="1"/>
          </p:cNvSpPr>
          <p:nvPr>
            <p:ph idx="1"/>
          </p:nvPr>
        </p:nvSpPr>
        <p:spPr>
          <a:xfrm>
            <a:off x="381000" y="1600201"/>
            <a:ext cx="8534400" cy="1523999"/>
          </a:xfrm>
        </p:spPr>
        <p:txBody>
          <a:bodyPr>
            <a:noAutofit/>
          </a:bodyPr>
          <a:lstStyle/>
          <a:p>
            <a:r>
              <a:rPr lang="en-US" sz="1800" dirty="0" smtClean="0">
                <a:latin typeface="Arial Narrow" panose="020B0606020202030204" pitchFamily="34" charset="0"/>
                <a:cs typeface="Arial" panose="020B0604020202020204" pitchFamily="34" charset="0"/>
              </a:rPr>
              <a:t>EU makes a list of materials that are of supply risk to </a:t>
            </a:r>
            <a:r>
              <a:rPr lang="en-US" sz="1800" dirty="0">
                <a:latin typeface="Arial Narrow" panose="020B0606020202030204" pitchFamily="34" charset="0"/>
                <a:cs typeface="Arial" panose="020B0604020202020204" pitchFamily="34" charset="0"/>
              </a:rPr>
              <a:t>our well-being</a:t>
            </a:r>
            <a:endParaRPr lang="sl-SI" sz="1800" dirty="0" smtClean="0">
              <a:latin typeface="Arial Narrow" panose="020B0606020202030204" pitchFamily="34" charset="0"/>
              <a:cs typeface="Arial" panose="020B0604020202020204" pitchFamily="34" charset="0"/>
            </a:endParaRPr>
          </a:p>
          <a:p>
            <a:r>
              <a:rPr lang="en-US" sz="1800" dirty="0" smtClean="0">
                <a:latin typeface="Arial Narrow" panose="020B0606020202030204" pitchFamily="34" charset="0"/>
                <a:cs typeface="Arial" panose="020B0604020202020204" pitchFamily="34" charset="0"/>
              </a:rPr>
              <a:t>CRMs demand is increasing </a:t>
            </a:r>
            <a:r>
              <a:rPr lang="en-US" sz="1800" dirty="0">
                <a:latin typeface="Arial Narrow" panose="020B0606020202030204" pitchFamily="34" charset="0"/>
                <a:cs typeface="Arial" panose="020B0604020202020204" pitchFamily="34" charset="0"/>
              </a:rPr>
              <a:t>– High tech </a:t>
            </a:r>
            <a:r>
              <a:rPr lang="en-US" sz="1800" dirty="0" smtClean="0">
                <a:latin typeface="Arial Narrow" panose="020B0606020202030204" pitchFamily="34" charset="0"/>
                <a:cs typeface="Arial" panose="020B0604020202020204" pitchFamily="34" charset="0"/>
              </a:rPr>
              <a:t>equipment like cell phones contain CRMs (also PGM)</a:t>
            </a:r>
            <a:endParaRPr lang="en-US" sz="1800" dirty="0" smtClean="0">
              <a:solidFill>
                <a:srgbClr val="FF0000"/>
              </a:solidFill>
              <a:latin typeface="Arial Narrow" panose="020B0606020202030204" pitchFamily="34" charset="0"/>
              <a:cs typeface="Arial" panose="020B0604020202020204" pitchFamily="34" charset="0"/>
            </a:endParaRPr>
          </a:p>
          <a:p>
            <a:r>
              <a:rPr lang="en-US" sz="1800" dirty="0" smtClean="0">
                <a:solidFill>
                  <a:srgbClr val="FF0000"/>
                </a:solidFill>
                <a:latin typeface="Arial Narrow" panose="020B0606020202030204" pitchFamily="34" charset="0"/>
                <a:cs typeface="Arial" panose="020B0604020202020204" pitchFamily="34" charset="0"/>
              </a:rPr>
              <a:t>Solution – </a:t>
            </a:r>
            <a:r>
              <a:rPr lang="en-US" sz="1800" b="1" dirty="0" smtClean="0">
                <a:solidFill>
                  <a:srgbClr val="FF0000"/>
                </a:solidFill>
                <a:latin typeface="Arial Narrow" panose="020B0606020202030204" pitchFamily="34" charset="0"/>
                <a:cs typeface="Arial" panose="020B0604020202020204" pitchFamily="34" charset="0"/>
              </a:rPr>
              <a:t>Recycle</a:t>
            </a:r>
            <a:r>
              <a:rPr lang="en-US" sz="1800" dirty="0" smtClean="0">
                <a:solidFill>
                  <a:srgbClr val="FF0000"/>
                </a:solidFill>
                <a:latin typeface="Arial Narrow" panose="020B0606020202030204" pitchFamily="34" charset="0"/>
                <a:cs typeface="Arial" panose="020B0604020202020204" pitchFamily="34" charset="0"/>
              </a:rPr>
              <a:t> and </a:t>
            </a:r>
            <a:r>
              <a:rPr lang="en-US" sz="1800" smtClean="0">
                <a:solidFill>
                  <a:srgbClr val="FF0000"/>
                </a:solidFill>
                <a:latin typeface="Arial Narrow" panose="020B0606020202030204" pitchFamily="34" charset="0"/>
                <a:cs typeface="Arial" panose="020B0604020202020204" pitchFamily="34" charset="0"/>
              </a:rPr>
              <a:t>not export </a:t>
            </a:r>
            <a:r>
              <a:rPr lang="en-US" sz="1800" dirty="0" smtClean="0">
                <a:solidFill>
                  <a:srgbClr val="FF0000"/>
                </a:solidFill>
                <a:latin typeface="Arial Narrow" panose="020B0606020202030204" pitchFamily="34" charset="0"/>
                <a:cs typeface="Arial" panose="020B0604020202020204" pitchFamily="34" charset="0"/>
              </a:rPr>
              <a:t>to third world countries (environment and health problems)</a:t>
            </a:r>
          </a:p>
          <a:p>
            <a:r>
              <a:rPr lang="en-US" sz="1800" b="1" dirty="0" smtClean="0">
                <a:solidFill>
                  <a:srgbClr val="FF0000"/>
                </a:solidFill>
                <a:latin typeface="Arial Narrow" panose="020B0606020202030204" pitchFamily="34" charset="0"/>
                <a:cs typeface="Arial" panose="020B0604020202020204" pitchFamily="34" charset="0"/>
              </a:rPr>
              <a:t>Circular &amp; Hydrogen Economy</a:t>
            </a:r>
            <a:r>
              <a:rPr lang="en-US" sz="600" dirty="0" smtClean="0">
                <a:solidFill>
                  <a:srgbClr val="FF0000"/>
                </a:solidFill>
                <a:latin typeface="Arial Narrow" panose="020B0606020202030204" pitchFamily="34" charset="0"/>
                <a:cs typeface="Arial" panose="020B0604020202020204" pitchFamily="34" charset="0"/>
              </a:rPr>
              <a:t>!</a:t>
            </a:r>
            <a:endParaRPr lang="sl-SI" sz="600" dirty="0" smtClean="0">
              <a:solidFill>
                <a:srgbClr val="FF0000"/>
              </a:solidFill>
              <a:latin typeface="Arial Narrow" panose="020B0606020202030204" pitchFamily="34" charset="0"/>
              <a:cs typeface="Arial" panose="020B0604020202020204" pitchFamily="34" charset="0"/>
            </a:endParaRPr>
          </a:p>
          <a:p>
            <a:pPr marL="0" indent="0">
              <a:buNone/>
            </a:pPr>
            <a:endParaRPr lang="sl-SI" sz="1800" dirty="0" smtClean="0">
              <a:latin typeface="Arial Narrow" panose="020B0606020202030204" pitchFamily="34" charset="0"/>
              <a:cs typeface="Arial" panose="020B0604020202020204" pitchFamily="34" charset="0"/>
            </a:endParaRPr>
          </a:p>
        </p:txBody>
      </p:sp>
      <p:sp>
        <p:nvSpPr>
          <p:cNvPr id="4" name="AutoShape 5" descr="Rezultat iskanja slik za youtube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
        <p:nvSpPr>
          <p:cNvPr id="5" name="AutoShape 7" descr="Rezultat iskanja slik za youtube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
        <p:nvSpPr>
          <p:cNvPr id="7" name="Rectangle 6"/>
          <p:cNvSpPr/>
          <p:nvPr/>
        </p:nvSpPr>
        <p:spPr>
          <a:xfrm>
            <a:off x="192437" y="6261556"/>
            <a:ext cx="4572000" cy="215444"/>
          </a:xfrm>
          <a:prstGeom prst="rect">
            <a:avLst/>
          </a:prstGeom>
        </p:spPr>
        <p:txBody>
          <a:bodyPr>
            <a:spAutoFit/>
          </a:bodyPr>
          <a:lstStyle/>
          <a:p>
            <a:r>
              <a:rPr lang="sl-SI" sz="800" dirty="0"/>
              <a:t>http://europa.eu/rapid/press-release_MEMO-14-377_en.htm</a:t>
            </a:r>
          </a:p>
        </p:txBody>
      </p:sp>
      <p:sp>
        <p:nvSpPr>
          <p:cNvPr id="22" name="Title 1"/>
          <p:cNvSpPr>
            <a:spLocks noGrp="1"/>
          </p:cNvSpPr>
          <p:nvPr>
            <p:ph type="title"/>
          </p:nvPr>
        </p:nvSpPr>
        <p:spPr>
          <a:xfrm>
            <a:off x="457200" y="274638"/>
            <a:ext cx="8229600" cy="1143000"/>
          </a:xfrm>
        </p:spPr>
        <p:txBody>
          <a:bodyPr>
            <a:noAutofit/>
          </a:bodyPr>
          <a:lstStyle/>
          <a:p>
            <a:r>
              <a:rPr lang="en-US" sz="3600" dirty="0" smtClean="0">
                <a:latin typeface="Arial Narrow" panose="020B0606020202030204" pitchFamily="34" charset="0"/>
                <a:cs typeface="Arial" panose="020B0604020202020204" pitchFamily="34" charset="0"/>
              </a:rPr>
              <a:t>Critical Raw </a:t>
            </a:r>
            <a:r>
              <a:rPr lang="en-US" sz="3600" dirty="0">
                <a:latin typeface="Arial Narrow" panose="020B0606020202030204" pitchFamily="34" charset="0"/>
                <a:cs typeface="Arial" panose="020B0604020202020204" pitchFamily="34" charset="0"/>
              </a:rPr>
              <a:t>M</a:t>
            </a:r>
            <a:r>
              <a:rPr lang="en-US" sz="3600" dirty="0" smtClean="0">
                <a:latin typeface="Arial Narrow" panose="020B0606020202030204" pitchFamily="34" charset="0"/>
                <a:cs typeface="Arial" panose="020B0604020202020204" pitchFamily="34" charset="0"/>
              </a:rPr>
              <a:t>aterials - CRMs</a:t>
            </a:r>
            <a:endParaRPr lang="sl-SI" sz="3600" dirty="0">
              <a:latin typeface="Arial Narrow" panose="020B0606020202030204" pitchFamily="34" charset="0"/>
              <a:cs typeface="Arial" panose="020B0604020202020204" pitchFamily="34" charset="0"/>
            </a:endParaRPr>
          </a:p>
        </p:txBody>
      </p:sp>
      <p:sp>
        <p:nvSpPr>
          <p:cNvPr id="2" name="Rectangle 1"/>
          <p:cNvSpPr/>
          <p:nvPr/>
        </p:nvSpPr>
        <p:spPr>
          <a:xfrm>
            <a:off x="5369922" y="3157809"/>
            <a:ext cx="2326278" cy="276999"/>
          </a:xfrm>
          <a:prstGeom prst="rect">
            <a:avLst/>
          </a:prstGeom>
        </p:spPr>
        <p:txBody>
          <a:bodyPr wrap="none">
            <a:spAutoFit/>
          </a:bodyPr>
          <a:lstStyle/>
          <a:p>
            <a:r>
              <a:rPr lang="en-US" sz="1200" u="sng" dirty="0">
                <a:latin typeface="Arial Narrow" panose="020B0606020202030204" pitchFamily="34" charset="0"/>
              </a:rPr>
              <a:t>Critical Raw Materials for the </a:t>
            </a:r>
            <a:r>
              <a:rPr lang="en-US" sz="1200" u="sng" dirty="0" smtClean="0">
                <a:latin typeface="Arial Narrow" panose="020B0606020202030204" pitchFamily="34" charset="0"/>
              </a:rPr>
              <a:t>EU 2014</a:t>
            </a:r>
            <a:endParaRPr lang="sl-SI" sz="1200" dirty="0">
              <a:latin typeface="Arial Narrow" panose="020B0606020202030204" pitchFamily="34" charset="0"/>
            </a:endParaRPr>
          </a:p>
        </p:txBody>
      </p:sp>
      <p:pic>
        <p:nvPicPr>
          <p:cNvPr id="12" name="Picture 11" descr="http://www.ki.si/fileadmin/template/KI/_img/KI-Logo-E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0" y="0"/>
            <a:ext cx="1566333" cy="289066"/>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0" y="6568934"/>
            <a:ext cx="9144000" cy="28906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http://www.ki.si/fileadmin/template/KI/_img/KI-Logo-E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25267" y="6568934"/>
            <a:ext cx="1566333" cy="289066"/>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0" y="0"/>
            <a:ext cx="9144000" cy="28906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descr="http://www.ki.si/fileadmin/template/KI/_img/KI-Logo-E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33" y="0"/>
            <a:ext cx="1566333" cy="289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61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descr="Rezultat iskanja slik za youtube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
        <p:nvSpPr>
          <p:cNvPr id="5" name="AutoShape 7" descr="Rezultat iskanja slik za youtube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
        <p:nvSpPr>
          <p:cNvPr id="22" name="Title 1"/>
          <p:cNvSpPr>
            <a:spLocks noGrp="1"/>
          </p:cNvSpPr>
          <p:nvPr>
            <p:ph type="title"/>
          </p:nvPr>
        </p:nvSpPr>
        <p:spPr>
          <a:xfrm>
            <a:off x="429668" y="1676400"/>
            <a:ext cx="8229600" cy="1143000"/>
          </a:xfrm>
        </p:spPr>
        <p:txBody>
          <a:bodyPr>
            <a:noAutofit/>
          </a:bodyPr>
          <a:lstStyle/>
          <a:p>
            <a:r>
              <a:rPr lang="en-US" sz="3600" dirty="0" smtClean="0">
                <a:latin typeface="Arial Narrow" panose="020B0606020202030204" pitchFamily="34" charset="0"/>
                <a:cs typeface="Arial" panose="020B0604020202020204" pitchFamily="34" charset="0"/>
              </a:rPr>
              <a:t>Thank you for your attention!</a:t>
            </a:r>
            <a:endParaRPr lang="sl-SI" sz="3600" dirty="0">
              <a:latin typeface="Arial Narrow" panose="020B0606020202030204" pitchFamily="34" charset="0"/>
              <a:cs typeface="Arial" panose="020B0604020202020204" pitchFamily="34" charset="0"/>
            </a:endParaRPr>
          </a:p>
        </p:txBody>
      </p:sp>
      <p:pic>
        <p:nvPicPr>
          <p:cNvPr id="12" name="Picture 11" descr="http://www.ki.si/fileadmin/template/KI/_img/KI-Logo-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0"/>
            <a:ext cx="1566333" cy="289066"/>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0" y="6568934"/>
            <a:ext cx="9144000" cy="28906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http://www.ki.si/fileadmin/template/KI/_img/KI-Logo-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5267" y="6568934"/>
            <a:ext cx="1566333" cy="289066"/>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0" y="0"/>
            <a:ext cx="9144000" cy="28906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descr="http://www.ki.si/fileadmin/template/KI/_img/KI-Logo-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33" y="0"/>
            <a:ext cx="1566333" cy="28906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133600" y="5498068"/>
            <a:ext cx="6934200" cy="369332"/>
          </a:xfrm>
          <a:prstGeom prst="rect">
            <a:avLst/>
          </a:prstGeom>
        </p:spPr>
        <p:txBody>
          <a:bodyPr wrap="square">
            <a:spAutoFit/>
          </a:bodyPr>
          <a:lstStyle/>
          <a:p>
            <a:r>
              <a:rPr lang="en-US" i="1" dirty="0" smtClean="0">
                <a:latin typeface="Arial Narrow" panose="020B0606020202030204" pitchFamily="34" charset="0"/>
              </a:rPr>
              <a:t>“Besides </a:t>
            </a:r>
            <a:r>
              <a:rPr lang="en-US" i="1" dirty="0">
                <a:latin typeface="Arial Narrow" panose="020B0606020202030204" pitchFamily="34" charset="0"/>
              </a:rPr>
              <a:t>improving the technology </a:t>
            </a:r>
            <a:r>
              <a:rPr lang="en-US" i="1" dirty="0" smtClean="0">
                <a:latin typeface="Arial Narrow" panose="020B0606020202030204" pitchFamily="34" charset="0"/>
              </a:rPr>
              <a:t>we should also try </a:t>
            </a:r>
            <a:r>
              <a:rPr lang="en-US" i="1" dirty="0">
                <a:latin typeface="Arial Narrow" panose="020B0606020202030204" pitchFamily="34" charset="0"/>
              </a:rPr>
              <a:t>to adapt human </a:t>
            </a:r>
            <a:r>
              <a:rPr lang="en-US" i="1" dirty="0" smtClean="0">
                <a:latin typeface="Arial Narrow" panose="020B0606020202030204" pitchFamily="34" charset="0"/>
              </a:rPr>
              <a:t>habits.”</a:t>
            </a:r>
            <a:endParaRPr lang="en-US" i="1" dirty="0">
              <a:latin typeface="Arial Narrow" panose="020B0606020202030204" pitchFamily="34" charset="0"/>
            </a:endParaRPr>
          </a:p>
        </p:txBody>
      </p:sp>
    </p:spTree>
    <p:extLst>
      <p:ext uri="{BB962C8B-B14F-4D97-AF65-F5344CB8AC3E}">
        <p14:creationId xmlns:p14="http://schemas.microsoft.com/office/powerpoint/2010/main" val="16917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68130" y="6135687"/>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200" dirty="0">
                <a:solidFill>
                  <a:srgbClr val="7F7F7F"/>
                </a:solidFill>
              </a:rPr>
              <a:t>Source: http://en.wikipedia.org/wiki/Platinum; https://</a:t>
            </a:r>
            <a:r>
              <a:rPr lang="en-US" sz="1200" dirty="0" smtClean="0">
                <a:solidFill>
                  <a:srgbClr val="7F7F7F"/>
                </a:solidFill>
              </a:rPr>
              <a:t>smaulgld.com/platinum-supply-and-demand</a:t>
            </a:r>
            <a:r>
              <a:rPr lang="en-US" sz="1200" dirty="0">
                <a:solidFill>
                  <a:srgbClr val="7F7F7F"/>
                </a:solidFill>
              </a:rPr>
              <a:t>, http://www.canplats.ca/html/Investor_Information/Platinum_Market/index.cfm, www.platinuminvestment.com</a:t>
            </a:r>
          </a:p>
        </p:txBody>
      </p:sp>
      <p:pic>
        <p:nvPicPr>
          <p:cNvPr id="5" name="Picture 10" descr="http://www.canplats.ca/images/image/platinum-market-2015/plat-demand-20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2217374"/>
            <a:ext cx="3263315" cy="162654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42367" y="1986542"/>
            <a:ext cx="4572000" cy="230832"/>
          </a:xfrm>
          <a:prstGeom prst="rect">
            <a:avLst/>
          </a:prstGeom>
        </p:spPr>
        <p:txBody>
          <a:bodyPr>
            <a:spAutoFit/>
          </a:bodyPr>
          <a:lstStyle/>
          <a:p>
            <a:r>
              <a:rPr lang="en-US" sz="900" dirty="0"/>
              <a:t>Platinum Net Demand By Application 2014 Total </a:t>
            </a:r>
            <a:r>
              <a:rPr lang="en-US" sz="900" dirty="0" smtClean="0"/>
              <a:t>184 tons net</a:t>
            </a:r>
            <a:endParaRPr lang="de-DE" sz="900" dirty="0"/>
          </a:p>
        </p:txBody>
      </p:sp>
      <p:pic>
        <p:nvPicPr>
          <p:cNvPr id="7" name="Picture 16" descr="http://www.canplats.ca/images/image/platinum-market-2015/plat-demand-app-201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575" y="4149080"/>
            <a:ext cx="3260563" cy="139008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55576" y="3941856"/>
            <a:ext cx="1864613" cy="230832"/>
          </a:xfrm>
          <a:prstGeom prst="rect">
            <a:avLst/>
          </a:prstGeom>
        </p:spPr>
        <p:txBody>
          <a:bodyPr wrap="none">
            <a:spAutoFit/>
          </a:bodyPr>
          <a:lstStyle/>
          <a:p>
            <a:r>
              <a:rPr lang="de-DE" sz="900" dirty="0"/>
              <a:t>Platinum Demand By Application</a:t>
            </a:r>
          </a:p>
        </p:txBody>
      </p:sp>
      <p:sp>
        <p:nvSpPr>
          <p:cNvPr id="9" name="Rectangle 8"/>
          <p:cNvSpPr/>
          <p:nvPr/>
        </p:nvSpPr>
        <p:spPr>
          <a:xfrm>
            <a:off x="3986068" y="2505936"/>
            <a:ext cx="2111475" cy="415498"/>
          </a:xfrm>
          <a:prstGeom prst="rect">
            <a:avLst/>
          </a:prstGeom>
        </p:spPr>
        <p:txBody>
          <a:bodyPr wrap="none">
            <a:spAutoFit/>
          </a:bodyPr>
          <a:lstStyle/>
          <a:p>
            <a:pPr algn="ctr"/>
            <a:r>
              <a:rPr lang="de-DE" sz="1050" dirty="0" smtClean="0"/>
              <a:t>Automotive Catalytic Converters</a:t>
            </a:r>
          </a:p>
          <a:p>
            <a:pPr algn="ctr"/>
            <a:r>
              <a:rPr lang="de-DE" sz="1050" dirty="0" smtClean="0"/>
              <a:t>-Now</a:t>
            </a:r>
            <a:endParaRPr lang="de-DE" sz="1050" dirty="0"/>
          </a:p>
        </p:txBody>
      </p:sp>
      <p:pic>
        <p:nvPicPr>
          <p:cNvPr id="10" name="Picture 4" descr="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66970" y="1809951"/>
            <a:ext cx="1937710" cy="12895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www.fidelityilf.com/market_news/investing-bottom-up/images/edition8-chart4.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854" y="4172689"/>
            <a:ext cx="3747214" cy="19836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66970" y="3315422"/>
            <a:ext cx="1948426" cy="15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4521472" y="3849523"/>
            <a:ext cx="1040670" cy="415498"/>
          </a:xfrm>
          <a:prstGeom prst="rect">
            <a:avLst/>
          </a:prstGeom>
        </p:spPr>
        <p:txBody>
          <a:bodyPr wrap="none">
            <a:spAutoFit/>
          </a:bodyPr>
          <a:lstStyle/>
          <a:p>
            <a:pPr algn="ctr"/>
            <a:r>
              <a:rPr lang="de-DE" sz="1050" dirty="0" smtClean="0"/>
              <a:t>Fuel Cell Cars</a:t>
            </a:r>
          </a:p>
          <a:p>
            <a:pPr algn="ctr"/>
            <a:r>
              <a:rPr lang="de-DE" sz="1050" dirty="0" smtClean="0"/>
              <a:t>-Future</a:t>
            </a:r>
            <a:endParaRPr lang="de-DE" sz="1050" dirty="0"/>
          </a:p>
        </p:txBody>
      </p:sp>
      <p:sp>
        <p:nvSpPr>
          <p:cNvPr id="14" name="Rectangle 13"/>
          <p:cNvSpPr/>
          <p:nvPr/>
        </p:nvSpPr>
        <p:spPr>
          <a:xfrm>
            <a:off x="4615247" y="5301208"/>
            <a:ext cx="853118" cy="415498"/>
          </a:xfrm>
          <a:prstGeom prst="rect">
            <a:avLst/>
          </a:prstGeom>
        </p:spPr>
        <p:txBody>
          <a:bodyPr wrap="none">
            <a:spAutoFit/>
          </a:bodyPr>
          <a:lstStyle/>
          <a:p>
            <a:pPr algn="ctr"/>
            <a:r>
              <a:rPr lang="de-DE" sz="1050" dirty="0" smtClean="0"/>
              <a:t>Mining Ores</a:t>
            </a:r>
          </a:p>
          <a:p>
            <a:pPr algn="ctr"/>
            <a:r>
              <a:rPr lang="de-DE" sz="1050" dirty="0" smtClean="0"/>
              <a:t>-</a:t>
            </a:r>
            <a:r>
              <a:rPr lang="sl-SI" sz="1050" dirty="0" smtClean="0"/>
              <a:t>not in EU</a:t>
            </a:r>
            <a:endParaRPr lang="de-DE" sz="1050" dirty="0"/>
          </a:p>
        </p:txBody>
      </p:sp>
      <p:pic>
        <p:nvPicPr>
          <p:cNvPr id="15" name="Picture 4" descr="http://www.fidelityilf.com/market_news/investing-bottom-up/images/edition8-chart5.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2651" y="1257366"/>
            <a:ext cx="3415715" cy="290286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3" descr="http://i.telegraph.co.uk/multimedia/archive/02126/platinum_2126884b.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91004" y="1477288"/>
            <a:ext cx="1414034" cy="88491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43131" y="4899807"/>
            <a:ext cx="1785388" cy="1256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p:nvSpPr>
        <p:spPr>
          <a:xfrm>
            <a:off x="7966785" y="2717884"/>
            <a:ext cx="814647" cy="253916"/>
          </a:xfrm>
          <a:prstGeom prst="rect">
            <a:avLst/>
          </a:prstGeom>
        </p:spPr>
        <p:txBody>
          <a:bodyPr wrap="none">
            <a:spAutoFit/>
          </a:bodyPr>
          <a:lstStyle/>
          <a:p>
            <a:pPr algn="ctr"/>
            <a:r>
              <a:rPr lang="de-DE" sz="1050" dirty="0"/>
              <a:t>3</a:t>
            </a:r>
            <a:r>
              <a:rPr lang="de-DE" sz="1050" dirty="0" smtClean="0"/>
              <a:t>-15 g of Pt</a:t>
            </a:r>
            <a:endParaRPr lang="de-DE" sz="1050" dirty="0"/>
          </a:p>
        </p:txBody>
      </p:sp>
      <p:sp>
        <p:nvSpPr>
          <p:cNvPr id="27" name="Rectangle 26"/>
          <p:cNvSpPr/>
          <p:nvPr/>
        </p:nvSpPr>
        <p:spPr>
          <a:xfrm>
            <a:off x="8071113" y="4000109"/>
            <a:ext cx="883576" cy="253916"/>
          </a:xfrm>
          <a:prstGeom prst="rect">
            <a:avLst/>
          </a:prstGeom>
        </p:spPr>
        <p:txBody>
          <a:bodyPr wrap="none">
            <a:spAutoFit/>
          </a:bodyPr>
          <a:lstStyle/>
          <a:p>
            <a:pPr algn="ctr"/>
            <a:r>
              <a:rPr lang="de-DE" sz="1050" dirty="0" smtClean="0"/>
              <a:t>30-40 g of Pt</a:t>
            </a:r>
            <a:endParaRPr lang="de-DE" sz="1050" dirty="0"/>
          </a:p>
        </p:txBody>
      </p:sp>
      <p:pic>
        <p:nvPicPr>
          <p:cNvPr id="2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42442" y="2304628"/>
            <a:ext cx="5307765" cy="2384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Rectangle 29"/>
          <p:cNvSpPr/>
          <p:nvPr/>
        </p:nvSpPr>
        <p:spPr>
          <a:xfrm>
            <a:off x="4419600" y="4732636"/>
            <a:ext cx="5313079" cy="830997"/>
          </a:xfrm>
          <a:prstGeom prst="rect">
            <a:avLst/>
          </a:prstGeom>
        </p:spPr>
        <p:txBody>
          <a:bodyPr wrap="square">
            <a:spAutoFit/>
          </a:bodyPr>
          <a:lstStyle/>
          <a:p>
            <a:pPr>
              <a:buFont typeface="Arial" panose="020B0604020202020204" pitchFamily="34" charset="0"/>
              <a:buChar char="•"/>
            </a:pPr>
            <a:r>
              <a:rPr lang="en-US" sz="1600" dirty="0" smtClean="0">
                <a:solidFill>
                  <a:srgbClr val="252525"/>
                </a:solidFill>
                <a:latin typeface="Arial Narrow" panose="020B0606020202030204" pitchFamily="34" charset="0"/>
              </a:rPr>
              <a:t>Proven </a:t>
            </a:r>
            <a:r>
              <a:rPr lang="en-US" sz="1600" dirty="0">
                <a:solidFill>
                  <a:srgbClr val="252525"/>
                </a:solidFill>
                <a:latin typeface="Arial Narrow" panose="020B0606020202030204" pitchFamily="34" charset="0"/>
              </a:rPr>
              <a:t>resources: </a:t>
            </a:r>
            <a:r>
              <a:rPr lang="en-US" sz="1600" dirty="0" smtClean="0">
                <a:solidFill>
                  <a:srgbClr val="252525"/>
                </a:solidFill>
                <a:latin typeface="Arial Narrow" panose="020B0606020202030204" pitchFamily="34" charset="0"/>
              </a:rPr>
              <a:t>30,000 </a:t>
            </a:r>
            <a:r>
              <a:rPr lang="en-US" sz="1600" dirty="0">
                <a:solidFill>
                  <a:srgbClr val="252525"/>
                </a:solidFill>
                <a:latin typeface="Arial Narrow" panose="020B0606020202030204" pitchFamily="34" charset="0"/>
              </a:rPr>
              <a:t>tons respectively.</a:t>
            </a:r>
          </a:p>
          <a:p>
            <a:pPr>
              <a:buFont typeface="Arial" panose="020B0604020202020204" pitchFamily="34" charset="0"/>
              <a:buChar char="•"/>
            </a:pPr>
            <a:r>
              <a:rPr lang="en-US" sz="1600" dirty="0">
                <a:solidFill>
                  <a:srgbClr val="252525"/>
                </a:solidFill>
                <a:latin typeface="Arial Narrow" panose="020B0606020202030204" pitchFamily="34" charset="0"/>
              </a:rPr>
              <a:t>Annual production: </a:t>
            </a:r>
            <a:r>
              <a:rPr lang="en-US" sz="1600" dirty="0" smtClean="0">
                <a:solidFill>
                  <a:srgbClr val="252525"/>
                </a:solidFill>
                <a:latin typeface="Arial Narrow" panose="020B0606020202030204" pitchFamily="34" charset="0"/>
              </a:rPr>
              <a:t>200 </a:t>
            </a:r>
            <a:r>
              <a:rPr lang="en-US" sz="1600" dirty="0">
                <a:solidFill>
                  <a:srgbClr val="252525"/>
                </a:solidFill>
                <a:latin typeface="Arial Narrow" panose="020B0606020202030204" pitchFamily="34" charset="0"/>
              </a:rPr>
              <a:t>tons respectively.</a:t>
            </a:r>
          </a:p>
          <a:p>
            <a:pPr>
              <a:buFont typeface="Arial" panose="020B0604020202020204" pitchFamily="34" charset="0"/>
              <a:buChar char="•"/>
            </a:pPr>
            <a:r>
              <a:rPr lang="en-US" sz="1600" dirty="0">
                <a:solidFill>
                  <a:srgbClr val="252525"/>
                </a:solidFill>
                <a:latin typeface="Arial Narrow" panose="020B0606020202030204" pitchFamily="34" charset="0"/>
              </a:rPr>
              <a:t>Reserves: in the range of 100 years</a:t>
            </a:r>
            <a:r>
              <a:rPr lang="en-US" sz="1600" dirty="0" smtClean="0">
                <a:solidFill>
                  <a:srgbClr val="252525"/>
                </a:solidFill>
                <a:latin typeface="Arial Narrow" panose="020B0606020202030204" pitchFamily="34" charset="0"/>
              </a:rPr>
              <a:t>.</a:t>
            </a:r>
            <a:endParaRPr lang="en-US" sz="1600" dirty="0">
              <a:solidFill>
                <a:srgbClr val="252525"/>
              </a:solidFill>
              <a:latin typeface="Arial Narrow" panose="020B0606020202030204" pitchFamily="34" charset="0"/>
            </a:endParaRPr>
          </a:p>
        </p:txBody>
      </p:sp>
      <p:sp>
        <p:nvSpPr>
          <p:cNvPr id="29" name="Rectangle 28"/>
          <p:cNvSpPr/>
          <p:nvPr/>
        </p:nvSpPr>
        <p:spPr>
          <a:xfrm>
            <a:off x="0" y="6568934"/>
            <a:ext cx="9144000" cy="28906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descr="http://www.ki.si/fileadmin/template/KI/_img/KI-Logo-EN.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25267" y="6568934"/>
            <a:ext cx="1566333" cy="289066"/>
          </a:xfrm>
          <a:prstGeom prst="rect">
            <a:avLst/>
          </a:prstGeom>
          <a:noFill/>
          <a:extLst>
            <a:ext uri="{909E8E84-426E-40DD-AFC4-6F175D3DCCD1}">
              <a14:hiddenFill xmlns:a14="http://schemas.microsoft.com/office/drawing/2010/main">
                <a:solidFill>
                  <a:srgbClr val="FFFFFF"/>
                </a:solidFill>
              </a14:hiddenFill>
            </a:ext>
          </a:extLst>
        </p:spPr>
      </p:pic>
      <p:sp>
        <p:nvSpPr>
          <p:cNvPr id="32" name="Title 1"/>
          <p:cNvSpPr>
            <a:spLocks noGrp="1"/>
          </p:cNvSpPr>
          <p:nvPr>
            <p:ph type="title"/>
          </p:nvPr>
        </p:nvSpPr>
        <p:spPr>
          <a:xfrm>
            <a:off x="155575" y="762000"/>
            <a:ext cx="8836025" cy="990600"/>
          </a:xfrm>
        </p:spPr>
        <p:txBody>
          <a:bodyPr>
            <a:noAutofit/>
          </a:bodyPr>
          <a:lstStyle/>
          <a:p>
            <a:r>
              <a:rPr lang="sl-SI" sz="2800" dirty="0" smtClean="0">
                <a:latin typeface="Arial Narrow" panose="020B0606020202030204" pitchFamily="34" charset="0"/>
                <a:cs typeface="Arial" panose="020B0604020202020204" pitchFamily="34" charset="0"/>
              </a:rPr>
              <a:t>Platinum!</a:t>
            </a:r>
            <a:endParaRPr lang="sl-SI" sz="2800" dirty="0">
              <a:latin typeface="Arial Narrow" panose="020B0606020202030204" pitchFamily="34" charset="0"/>
              <a:cs typeface="Arial" panose="020B0604020202020204" pitchFamily="34" charset="0"/>
            </a:endParaRPr>
          </a:p>
        </p:txBody>
      </p:sp>
      <p:sp>
        <p:nvSpPr>
          <p:cNvPr id="33" name="AutoShape 5" descr="Rezultat iskanja slik za youtube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
        <p:nvSpPr>
          <p:cNvPr id="34" name="AutoShape 7" descr="Rezultat iskanja slik za youtube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
        <p:nvSpPr>
          <p:cNvPr id="35" name="Text Box 2"/>
          <p:cNvSpPr txBox="1">
            <a:spLocks noChangeArrowheads="1"/>
          </p:cNvSpPr>
          <p:nvPr/>
        </p:nvSpPr>
        <p:spPr bwMode="auto">
          <a:xfrm>
            <a:off x="4724400" y="274914"/>
            <a:ext cx="4267200" cy="33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1788"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cs typeface="ＭＳ Ｐゴシック" charset="0"/>
              </a:defRPr>
            </a:lvl1pPr>
            <a:lvl2pPr marL="37931725" indent="-37474525"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5pPr>
            <a:lvl6pPr marL="4572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6pPr>
            <a:lvl7pPr marL="9144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7pPr>
            <a:lvl8pPr marL="13716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8pPr>
            <a:lvl9pPr marL="18288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9pPr>
          </a:lstStyle>
          <a:p>
            <a:pPr eaLnBrk="1" hangingPunct="1">
              <a:spcBef>
                <a:spcPts val="300"/>
              </a:spcBef>
              <a:buClrTx/>
              <a:buFontTx/>
              <a:buNone/>
            </a:pPr>
            <a:r>
              <a:rPr lang="de-DE" sz="1200" b="1" dirty="0">
                <a:solidFill>
                  <a:srgbClr val="000000"/>
                </a:solidFill>
                <a:latin typeface="Arial" charset="0"/>
                <a:cs typeface="Arial" charset="0"/>
              </a:rPr>
              <a:t>Advanced </a:t>
            </a:r>
            <a:r>
              <a:rPr lang="de-DE" sz="1200" b="1" dirty="0" smtClean="0">
                <a:solidFill>
                  <a:srgbClr val="000000"/>
                </a:solidFill>
                <a:latin typeface="Arial" charset="0"/>
                <a:cs typeface="Arial" charset="0"/>
              </a:rPr>
              <a:t>Materials</a:t>
            </a:r>
            <a:r>
              <a:rPr lang="sl-SI" sz="1200" b="1" dirty="0" smtClean="0">
                <a:solidFill>
                  <a:srgbClr val="000000"/>
                </a:solidFill>
                <a:latin typeface="Arial" charset="0"/>
                <a:cs typeface="Arial" charset="0"/>
              </a:rPr>
              <a:t> in Circular Economy</a:t>
            </a:r>
            <a:endParaRPr lang="de-DE" sz="1200" b="1" dirty="0">
              <a:solidFill>
                <a:srgbClr val="000000"/>
              </a:solidFill>
              <a:latin typeface="Arial" charset="0"/>
              <a:cs typeface="Arial" charset="0"/>
            </a:endParaRPr>
          </a:p>
        </p:txBody>
      </p:sp>
      <p:sp>
        <p:nvSpPr>
          <p:cNvPr id="36" name="Text Box 1"/>
          <p:cNvSpPr txBox="1">
            <a:spLocks noChangeArrowheads="1"/>
          </p:cNvSpPr>
          <p:nvPr/>
        </p:nvSpPr>
        <p:spPr bwMode="auto">
          <a:xfrm>
            <a:off x="611560" y="274914"/>
            <a:ext cx="4038600" cy="33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1788"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cs typeface="ＭＳ Ｐゴシック" charset="0"/>
              </a:defRPr>
            </a:lvl1pPr>
            <a:lvl2pPr marL="37931725" indent="-37474525"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5pPr>
            <a:lvl6pPr marL="4572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6pPr>
            <a:lvl7pPr marL="9144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7pPr>
            <a:lvl8pPr marL="13716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8pPr>
            <a:lvl9pPr marL="18288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9pPr>
          </a:lstStyle>
          <a:p>
            <a:pPr eaLnBrk="1" hangingPunct="1">
              <a:spcBef>
                <a:spcPts val="300"/>
              </a:spcBef>
              <a:buClrTx/>
              <a:buFontTx/>
              <a:buNone/>
            </a:pPr>
            <a:r>
              <a:rPr lang="sl-SI" sz="1200" b="1" dirty="0" smtClean="0">
                <a:solidFill>
                  <a:srgbClr val="FF0000"/>
                </a:solidFill>
                <a:latin typeface="Arial" charset="0"/>
                <a:cs typeface="Arial" charset="0"/>
              </a:rPr>
              <a:t>NEJC HODNIK</a:t>
            </a:r>
            <a:r>
              <a:rPr lang="de-DE" sz="1200" b="1" dirty="0" smtClean="0">
                <a:solidFill>
                  <a:srgbClr val="FF0000"/>
                </a:solidFill>
                <a:latin typeface="Arial" charset="0"/>
                <a:cs typeface="Arial" charset="0"/>
              </a:rPr>
              <a:t>	</a:t>
            </a:r>
            <a:endParaRPr lang="de-DE" sz="1200" b="1" dirty="0">
              <a:solidFill>
                <a:srgbClr val="FF0000"/>
              </a:solidFill>
              <a:latin typeface="Arial" charset="0"/>
              <a:cs typeface="Arial" charset="0"/>
            </a:endParaRPr>
          </a:p>
        </p:txBody>
      </p:sp>
      <p:pic>
        <p:nvPicPr>
          <p:cNvPr id="37" name="Picture 36" descr="http://www.ki.si/fileadmin/template/KI/_img/KI-Logo-EN.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543800" y="0"/>
            <a:ext cx="1566333" cy="289066"/>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p:cNvSpPr/>
          <p:nvPr/>
        </p:nvSpPr>
        <p:spPr>
          <a:xfrm>
            <a:off x="0" y="0"/>
            <a:ext cx="9144000" cy="28906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9" name="Picture 38" descr="http://www.ki.si/fileadmin/template/KI/_img/KI-Logo-EN.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933" y="0"/>
            <a:ext cx="1566333" cy="289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64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1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0"/>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30"/>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par>
                                <p:cTn id="59" presetID="10" presetClass="entr" presetSubtype="0" fill="hold"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P spid="22" grpId="0"/>
      <p:bldP spid="27" grpId="0"/>
      <p:bldP spid="30" grpId="0"/>
      <p:bldP spid="30"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Povezana slik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90511" y="1066800"/>
            <a:ext cx="3001089" cy="300108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761999"/>
            <a:ext cx="6019800" cy="3581401"/>
          </a:xfrm>
        </p:spPr>
        <p:txBody>
          <a:bodyPr>
            <a:normAutofit fontScale="85000" lnSpcReduction="20000"/>
          </a:bodyPr>
          <a:lstStyle/>
          <a:p>
            <a:pPr marL="0" indent="0">
              <a:buNone/>
            </a:pPr>
            <a:r>
              <a:rPr lang="en-US" sz="2600" dirty="0">
                <a:latin typeface="Arial Narrow" panose="020B0606020202030204" pitchFamily="34" charset="0"/>
              </a:rPr>
              <a:t>On one side our development and </a:t>
            </a:r>
            <a:r>
              <a:rPr lang="en-US" sz="2600" dirty="0">
                <a:solidFill>
                  <a:srgbClr val="FF0000"/>
                </a:solidFill>
                <a:latin typeface="Arial Narrow" panose="020B0606020202030204" pitchFamily="34" charset="0"/>
              </a:rPr>
              <a:t>life quality </a:t>
            </a:r>
            <a:r>
              <a:rPr lang="en-US" sz="2600" dirty="0">
                <a:latin typeface="Arial Narrow" panose="020B0606020202030204" pitchFamily="34" charset="0"/>
              </a:rPr>
              <a:t>is dependent on </a:t>
            </a:r>
            <a:r>
              <a:rPr lang="en-US" sz="2600" dirty="0">
                <a:solidFill>
                  <a:srgbClr val="00B050"/>
                </a:solidFill>
                <a:latin typeface="Arial Narrow" panose="020B0606020202030204" pitchFamily="34" charset="0"/>
              </a:rPr>
              <a:t>raw materials</a:t>
            </a:r>
            <a:r>
              <a:rPr lang="en-US" sz="2600" dirty="0">
                <a:latin typeface="Arial Narrow" panose="020B0606020202030204" pitchFamily="34" charset="0"/>
              </a:rPr>
              <a:t> resources and economics, however on the other side it is limited by pollution and negative </a:t>
            </a:r>
            <a:r>
              <a:rPr lang="en-US" sz="2600" dirty="0">
                <a:solidFill>
                  <a:srgbClr val="FF0000"/>
                </a:solidFill>
                <a:latin typeface="Arial Narrow" panose="020B0606020202030204" pitchFamily="34" charset="0"/>
              </a:rPr>
              <a:t>climate changes. </a:t>
            </a:r>
            <a:endParaRPr lang="sl-SI" sz="2600" dirty="0" smtClean="0">
              <a:solidFill>
                <a:srgbClr val="FF0000"/>
              </a:solidFill>
              <a:latin typeface="Arial Narrow" panose="020B0606020202030204" pitchFamily="34" charset="0"/>
            </a:endParaRPr>
          </a:p>
          <a:p>
            <a:pPr marL="0" indent="0">
              <a:buNone/>
            </a:pPr>
            <a:endParaRPr lang="sl-SI" sz="1100" dirty="0">
              <a:solidFill>
                <a:srgbClr val="FF0000"/>
              </a:solidFill>
              <a:latin typeface="Arial Narrow" panose="020B0606020202030204" pitchFamily="34" charset="0"/>
            </a:endParaRPr>
          </a:p>
          <a:p>
            <a:pPr marL="0" indent="0">
              <a:buNone/>
            </a:pPr>
            <a:r>
              <a:rPr lang="sl-SI" sz="3000" dirty="0" smtClean="0">
                <a:latin typeface="Arial Narrow" panose="020B0606020202030204" pitchFamily="34" charset="0"/>
              </a:rPr>
              <a:t>Strategies towards sustainable future</a:t>
            </a:r>
            <a:r>
              <a:rPr lang="en-US" sz="3000" dirty="0" smtClean="0">
                <a:latin typeface="Arial Narrow" panose="020B0606020202030204" pitchFamily="34" charset="0"/>
              </a:rPr>
              <a:t>:</a:t>
            </a:r>
            <a:endParaRPr lang="sl-SI" sz="3000" dirty="0" smtClean="0">
              <a:latin typeface="Arial Narrow" panose="020B0606020202030204" pitchFamily="34" charset="0"/>
            </a:endParaRPr>
          </a:p>
          <a:p>
            <a:pPr marL="0" indent="0">
              <a:buNone/>
            </a:pPr>
            <a:endParaRPr lang="sl-SI" sz="1100" dirty="0" smtClean="0">
              <a:latin typeface="Arial Narrow" panose="020B0606020202030204" pitchFamily="34" charset="0"/>
            </a:endParaRPr>
          </a:p>
          <a:p>
            <a:r>
              <a:rPr lang="en-US" sz="3000" dirty="0" smtClean="0">
                <a:latin typeface="Arial Narrow" panose="020B0606020202030204" pitchFamily="34" charset="0"/>
              </a:rPr>
              <a:t>EU's </a:t>
            </a:r>
            <a:r>
              <a:rPr lang="en-US" sz="3000" dirty="0">
                <a:latin typeface="Arial Narrow" panose="020B0606020202030204" pitchFamily="34" charset="0"/>
              </a:rPr>
              <a:t>transition to a </a:t>
            </a:r>
            <a:r>
              <a:rPr lang="en-US" sz="3000" b="1" dirty="0">
                <a:latin typeface="Arial Narrow" panose="020B0606020202030204" pitchFamily="34" charset="0"/>
              </a:rPr>
              <a:t>circular </a:t>
            </a:r>
            <a:r>
              <a:rPr lang="en-US" sz="3000" b="1" dirty="0" smtClean="0">
                <a:latin typeface="Arial Narrow" panose="020B0606020202030204" pitchFamily="34" charset="0"/>
              </a:rPr>
              <a:t>economy</a:t>
            </a:r>
            <a:r>
              <a:rPr lang="en-US" sz="3000" b="1" dirty="0">
                <a:latin typeface="Arial Narrow" panose="020B0606020202030204" pitchFamily="34" charset="0"/>
              </a:rPr>
              <a:t> </a:t>
            </a:r>
            <a:endParaRPr lang="en-US" sz="3000" b="1" dirty="0" smtClean="0">
              <a:latin typeface="Arial Narrow" panose="020B0606020202030204" pitchFamily="34" charset="0"/>
            </a:endParaRPr>
          </a:p>
          <a:p>
            <a:pPr lvl="1"/>
            <a:r>
              <a:rPr lang="en-US" sz="2600" dirty="0" smtClean="0">
                <a:latin typeface="Arial Narrow" panose="020B0606020202030204" pitchFamily="34" charset="0"/>
              </a:rPr>
              <a:t>no supply risk!</a:t>
            </a:r>
            <a:endParaRPr lang="sl-SI" sz="2600" dirty="0" smtClean="0">
              <a:latin typeface="Arial Narrow" panose="020B0606020202030204" pitchFamily="34" charset="0"/>
            </a:endParaRPr>
          </a:p>
          <a:p>
            <a:r>
              <a:rPr lang="en-US" sz="3000" dirty="0">
                <a:latin typeface="Arial Narrow" panose="020B0606020202030204" pitchFamily="34" charset="0"/>
              </a:rPr>
              <a:t>EU's transition to a </a:t>
            </a:r>
            <a:r>
              <a:rPr lang="en-US" sz="3000" b="1" dirty="0">
                <a:latin typeface="Arial Narrow" panose="020B0606020202030204" pitchFamily="34" charset="0"/>
              </a:rPr>
              <a:t>low-carbon </a:t>
            </a:r>
            <a:r>
              <a:rPr lang="en-US" sz="3000" b="1" dirty="0" smtClean="0">
                <a:latin typeface="Arial Narrow" panose="020B0606020202030204" pitchFamily="34" charset="0"/>
              </a:rPr>
              <a:t>economy</a:t>
            </a:r>
            <a:endParaRPr lang="en-US" sz="3000" b="1" dirty="0">
              <a:latin typeface="Arial Narrow" panose="020B0606020202030204" pitchFamily="34" charset="0"/>
            </a:endParaRPr>
          </a:p>
          <a:p>
            <a:pPr lvl="1"/>
            <a:r>
              <a:rPr lang="sl-SI" sz="2600" dirty="0" smtClean="0">
                <a:latin typeface="Arial Narrow" panose="020B0606020202030204" pitchFamily="34" charset="0"/>
              </a:rPr>
              <a:t>clean </a:t>
            </a:r>
            <a:r>
              <a:rPr lang="en-US" sz="2600" dirty="0" smtClean="0">
                <a:latin typeface="Arial Narrow" panose="020B0606020202030204" pitchFamily="34" charset="0"/>
              </a:rPr>
              <a:t>and renewable </a:t>
            </a:r>
            <a:r>
              <a:rPr lang="sl-SI" sz="2600" dirty="0" smtClean="0">
                <a:latin typeface="Arial Narrow" panose="020B0606020202030204" pitchFamily="34" charset="0"/>
              </a:rPr>
              <a:t>energy</a:t>
            </a:r>
            <a:r>
              <a:rPr lang="sl-SI" sz="2600" dirty="0" smtClean="0">
                <a:latin typeface="Arial Narrow" panose="020B0606020202030204" pitchFamily="34" charset="0"/>
              </a:rPr>
              <a:t>!</a:t>
            </a:r>
            <a:endParaRPr lang="sl-SI" sz="2600" dirty="0">
              <a:latin typeface="Arial Narrow" panose="020B0606020202030204" pitchFamily="34" charset="0"/>
            </a:endParaRPr>
          </a:p>
        </p:txBody>
      </p:sp>
      <p:sp>
        <p:nvSpPr>
          <p:cNvPr id="6" name="Text Box 2"/>
          <p:cNvSpPr txBox="1">
            <a:spLocks noChangeArrowheads="1"/>
          </p:cNvSpPr>
          <p:nvPr/>
        </p:nvSpPr>
        <p:spPr bwMode="auto">
          <a:xfrm>
            <a:off x="4724400" y="274914"/>
            <a:ext cx="4267200" cy="33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1788"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cs typeface="ＭＳ Ｐゴシック" charset="0"/>
              </a:defRPr>
            </a:lvl1pPr>
            <a:lvl2pPr marL="37931725" indent="-37474525"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5pPr>
            <a:lvl6pPr marL="4572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6pPr>
            <a:lvl7pPr marL="9144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7pPr>
            <a:lvl8pPr marL="13716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8pPr>
            <a:lvl9pPr marL="18288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9pPr>
          </a:lstStyle>
          <a:p>
            <a:pPr eaLnBrk="1" hangingPunct="1">
              <a:spcBef>
                <a:spcPts val="300"/>
              </a:spcBef>
              <a:buClrTx/>
              <a:buFontTx/>
              <a:buNone/>
            </a:pPr>
            <a:r>
              <a:rPr lang="de-DE" sz="1200" b="1" dirty="0">
                <a:solidFill>
                  <a:srgbClr val="000000"/>
                </a:solidFill>
                <a:latin typeface="Arial" charset="0"/>
                <a:cs typeface="Arial" charset="0"/>
              </a:rPr>
              <a:t>Advanced </a:t>
            </a:r>
            <a:r>
              <a:rPr lang="de-DE" sz="1200" b="1" dirty="0" smtClean="0">
                <a:solidFill>
                  <a:srgbClr val="000000"/>
                </a:solidFill>
                <a:latin typeface="Arial" charset="0"/>
                <a:cs typeface="Arial" charset="0"/>
              </a:rPr>
              <a:t>Materials</a:t>
            </a:r>
            <a:r>
              <a:rPr lang="sl-SI" sz="1200" b="1" dirty="0" smtClean="0">
                <a:solidFill>
                  <a:srgbClr val="000000"/>
                </a:solidFill>
                <a:latin typeface="Arial" charset="0"/>
                <a:cs typeface="Arial" charset="0"/>
              </a:rPr>
              <a:t> in Circular Economy</a:t>
            </a:r>
            <a:endParaRPr lang="de-DE" sz="1200" b="1" dirty="0">
              <a:solidFill>
                <a:srgbClr val="000000"/>
              </a:solidFill>
              <a:latin typeface="Arial" charset="0"/>
              <a:cs typeface="Arial" charset="0"/>
            </a:endParaRPr>
          </a:p>
        </p:txBody>
      </p:sp>
      <p:sp>
        <p:nvSpPr>
          <p:cNvPr id="7" name="Text Box 1"/>
          <p:cNvSpPr txBox="1">
            <a:spLocks noChangeArrowheads="1"/>
          </p:cNvSpPr>
          <p:nvPr/>
        </p:nvSpPr>
        <p:spPr bwMode="auto">
          <a:xfrm>
            <a:off x="611560" y="274914"/>
            <a:ext cx="4038600" cy="33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1788"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cs typeface="ＭＳ Ｐゴシック" charset="0"/>
              </a:defRPr>
            </a:lvl1pPr>
            <a:lvl2pPr marL="37931725" indent="-37474525"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5pPr>
            <a:lvl6pPr marL="4572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6pPr>
            <a:lvl7pPr marL="9144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7pPr>
            <a:lvl8pPr marL="13716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8pPr>
            <a:lvl9pPr marL="18288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9pPr>
          </a:lstStyle>
          <a:p>
            <a:pPr eaLnBrk="1" hangingPunct="1">
              <a:spcBef>
                <a:spcPts val="300"/>
              </a:spcBef>
              <a:buClrTx/>
              <a:buFontTx/>
              <a:buNone/>
            </a:pPr>
            <a:r>
              <a:rPr lang="sl-SI" sz="1200" b="1" dirty="0" smtClean="0">
                <a:solidFill>
                  <a:srgbClr val="FF0000"/>
                </a:solidFill>
                <a:latin typeface="Arial" charset="0"/>
                <a:cs typeface="Arial" charset="0"/>
              </a:rPr>
              <a:t>NEJC HODNIK</a:t>
            </a:r>
            <a:r>
              <a:rPr lang="de-DE" sz="1200" b="1" dirty="0" smtClean="0">
                <a:solidFill>
                  <a:srgbClr val="FF0000"/>
                </a:solidFill>
                <a:latin typeface="Arial" charset="0"/>
                <a:cs typeface="Arial" charset="0"/>
              </a:rPr>
              <a:t>	</a:t>
            </a:r>
            <a:endParaRPr lang="de-DE" sz="1200" b="1" dirty="0">
              <a:solidFill>
                <a:srgbClr val="FF0000"/>
              </a:solidFill>
              <a:latin typeface="Arial" charset="0"/>
              <a:cs typeface="Arial" charset="0"/>
            </a:endParaRPr>
          </a:p>
        </p:txBody>
      </p:sp>
      <p:sp>
        <p:nvSpPr>
          <p:cNvPr id="13" name="Rectangle 12"/>
          <p:cNvSpPr/>
          <p:nvPr/>
        </p:nvSpPr>
        <p:spPr>
          <a:xfrm>
            <a:off x="0" y="6568934"/>
            <a:ext cx="9144000" cy="28906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http://www.ki.si/fileadmin/template/KI/_img/KI-Logo-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5267" y="6568934"/>
            <a:ext cx="1566333" cy="28906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0" y="0"/>
            <a:ext cx="9144000" cy="28906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http://www.ki.si/fileadmin/template/KI/_img/KI-Logo-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33" y="0"/>
            <a:ext cx="1566333" cy="28906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zultat iskanja slik za low-carbon econom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90" y="4119563"/>
            <a:ext cx="7334250" cy="22955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646474" y="4067889"/>
            <a:ext cx="1497526" cy="246221"/>
          </a:xfrm>
          <a:prstGeom prst="rect">
            <a:avLst/>
          </a:prstGeom>
        </p:spPr>
        <p:txBody>
          <a:bodyPr wrap="none">
            <a:spAutoFit/>
          </a:bodyPr>
          <a:lstStyle/>
          <a:p>
            <a:r>
              <a:rPr lang="en-US" sz="1000" dirty="0">
                <a:solidFill>
                  <a:schemeClr val="tx1">
                    <a:lumMod val="50000"/>
                    <a:lumOff val="50000"/>
                  </a:schemeClr>
                </a:solidFill>
                <a:latin typeface="Arial Narrow" panose="020B0606020202030204" pitchFamily="34" charset="0"/>
              </a:rPr>
              <a:t>http://www.ies.be/node/3632</a:t>
            </a:r>
          </a:p>
        </p:txBody>
      </p:sp>
      <p:sp>
        <p:nvSpPr>
          <p:cNvPr id="8" name="Rectangle 7"/>
          <p:cNvSpPr/>
          <p:nvPr/>
        </p:nvSpPr>
        <p:spPr>
          <a:xfrm>
            <a:off x="830776" y="6373654"/>
            <a:ext cx="5741474" cy="246221"/>
          </a:xfrm>
          <a:prstGeom prst="rect">
            <a:avLst/>
          </a:prstGeom>
        </p:spPr>
        <p:txBody>
          <a:bodyPr wrap="square">
            <a:spAutoFit/>
          </a:bodyPr>
          <a:lstStyle/>
          <a:p>
            <a:r>
              <a:rPr lang="en-US" sz="1000" dirty="0">
                <a:solidFill>
                  <a:schemeClr val="tx1">
                    <a:lumMod val="50000"/>
                    <a:lumOff val="50000"/>
                  </a:schemeClr>
                </a:solidFill>
                <a:latin typeface="Arial Narrow" panose="020B0606020202030204" pitchFamily="34" charset="0"/>
              </a:rPr>
              <a:t>http://www.ft.lk/article/482633/Green-finance--Financing-the-transition-towards-a-low-carbon-economy</a:t>
            </a:r>
          </a:p>
        </p:txBody>
      </p:sp>
      <p:pic>
        <p:nvPicPr>
          <p:cNvPr id="2058" name="Picture 10" descr="https://pbs.twimg.com/media/C7dJRKAXgAE3sxg.jpg:lar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66325" y="1043469"/>
            <a:ext cx="6613525" cy="3024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81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pbs.twimg.com/media/B6dGZOXIgAAr_S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089" y="2246785"/>
            <a:ext cx="4630754" cy="3228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https://scripps.ucsd.edu/programs/keelingcurve/wp-content/plugins/sio-bluemoon/graphs/co2_10k.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051" r="22348" b="81640"/>
          <a:stretch/>
        </p:blipFill>
        <p:spPr bwMode="auto">
          <a:xfrm>
            <a:off x="145325" y="2816786"/>
            <a:ext cx="2115680" cy="35528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yperphysics.phy-astr.gsu.edu/hbase/thermo/imgheat/trise20.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674410"/>
            <a:ext cx="3733800" cy="281199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zultat iskanja slik za Global Warming white baclgrou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9273" y="152400"/>
            <a:ext cx="1620519" cy="1828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90754" y="5717502"/>
            <a:ext cx="88178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1" hangingPunct="1">
              <a:defRPr/>
            </a:pPr>
            <a:r>
              <a:rPr lang="sl-SI" altLang="zh-CN" sz="800" dirty="0">
                <a:latin typeface="+mj-lt"/>
                <a:ea typeface="SimSun" pitchFamily="2" charset="-122"/>
                <a:cs typeface="Times New Roman" pitchFamily="18" charset="0"/>
              </a:rPr>
              <a:t> https://scripps.ucsd.edu/programs/keelingcurve/</a:t>
            </a:r>
            <a:r>
              <a:rPr lang="de-DE" altLang="zh-CN" sz="800" dirty="0">
                <a:latin typeface="+mj-lt"/>
              </a:rPr>
              <a:t> </a:t>
            </a:r>
          </a:p>
        </p:txBody>
      </p:sp>
      <p:sp>
        <p:nvSpPr>
          <p:cNvPr id="6" name="Rectangle 5"/>
          <p:cNvSpPr/>
          <p:nvPr/>
        </p:nvSpPr>
        <p:spPr>
          <a:xfrm>
            <a:off x="126250" y="1997696"/>
            <a:ext cx="1763560" cy="307777"/>
          </a:xfrm>
          <a:prstGeom prst="rect">
            <a:avLst/>
          </a:prstGeom>
        </p:spPr>
        <p:txBody>
          <a:bodyPr wrap="none">
            <a:spAutoFit/>
          </a:bodyPr>
          <a:lstStyle/>
          <a:p>
            <a:pPr eaLnBrk="1" hangingPunct="1">
              <a:defRPr/>
            </a:pPr>
            <a:r>
              <a:rPr lang="de-DE" sz="1400" i="1" u="sng" cap="all" dirty="0" smtClean="0">
                <a:solidFill>
                  <a:schemeClr val="accent1">
                    <a:lumMod val="50000"/>
                  </a:schemeClr>
                </a:solidFill>
                <a:latin typeface="Arial" charset="0"/>
                <a:cs typeface="Arial" charset="0"/>
              </a:rPr>
              <a:t>„KEELing curve“</a:t>
            </a:r>
            <a:endParaRPr lang="de-DE" sz="1400" i="1" u="sng" dirty="0">
              <a:solidFill>
                <a:schemeClr val="accent1">
                  <a:lumMod val="50000"/>
                </a:schemeClr>
              </a:solidFill>
              <a:latin typeface="Arial" charset="0"/>
              <a:cs typeface="Arial" charset="0"/>
            </a:endParaRPr>
          </a:p>
        </p:txBody>
      </p:sp>
      <p:sp>
        <p:nvSpPr>
          <p:cNvPr id="7" name="Rectangle 6"/>
          <p:cNvSpPr/>
          <p:nvPr/>
        </p:nvSpPr>
        <p:spPr>
          <a:xfrm>
            <a:off x="117335" y="1120707"/>
            <a:ext cx="5975142" cy="882293"/>
          </a:xfrm>
          <a:prstGeom prst="rect">
            <a:avLst/>
          </a:prstGeom>
        </p:spPr>
        <p:txBody>
          <a:bodyPr wrap="square">
            <a:spAutoFit/>
          </a:bodyPr>
          <a:lstStyle/>
          <a:p>
            <a:pPr algn="ctr" eaLnBrk="1" hangingPunct="1">
              <a:defRPr/>
            </a:pPr>
            <a:endParaRPr lang="en-US" sz="1400" b="1" i="1" dirty="0" smtClean="0">
              <a:latin typeface="Arial Narrow" panose="020B0606020202030204" pitchFamily="34" charset="0"/>
              <a:cs typeface="Times New Roman" panose="02020603050405020304" pitchFamily="18" charset="0"/>
            </a:endParaRPr>
          </a:p>
          <a:p>
            <a:pPr eaLnBrk="1" hangingPunct="1">
              <a:defRPr/>
            </a:pPr>
            <a:r>
              <a:rPr lang="en-US" sz="1400" b="1" i="1" dirty="0" smtClean="0">
                <a:latin typeface="Arial Narrow" panose="020B0606020202030204" pitchFamily="34" charset="0"/>
                <a:cs typeface="Times New Roman" panose="02020603050405020304" pitchFamily="18" charset="0"/>
              </a:rPr>
              <a:t>We must slow down global </a:t>
            </a:r>
            <a:r>
              <a:rPr lang="en-US" sz="1400" b="1" i="1" dirty="0">
                <a:latin typeface="Arial Narrow" panose="020B0606020202030204" pitchFamily="34" charset="0"/>
                <a:cs typeface="Times New Roman" panose="02020603050405020304" pitchFamily="18" charset="0"/>
              </a:rPr>
              <a:t>worming (below 2 °C</a:t>
            </a:r>
            <a:r>
              <a:rPr lang="en-US" sz="1400" b="1" i="1" dirty="0" smtClean="0">
                <a:latin typeface="Arial Narrow" panose="020B0606020202030204" pitchFamily="34" charset="0"/>
                <a:cs typeface="Times New Roman" panose="02020603050405020304" pitchFamily="18" charset="0"/>
              </a:rPr>
              <a:t>) -&gt; rise of greenhouse gas CO</a:t>
            </a:r>
            <a:r>
              <a:rPr lang="en-US" sz="1400" b="1" i="1" baseline="-25000" dirty="0" smtClean="0">
                <a:latin typeface="Arial Narrow" panose="020B0606020202030204" pitchFamily="34" charset="0"/>
                <a:cs typeface="Times New Roman" panose="02020603050405020304" pitchFamily="18" charset="0"/>
              </a:rPr>
              <a:t>2</a:t>
            </a:r>
            <a:r>
              <a:rPr lang="en-US" sz="1400" b="1" i="1" dirty="0" smtClean="0">
                <a:latin typeface="Arial Narrow" panose="020B0606020202030204" pitchFamily="34" charset="0"/>
                <a:cs typeface="Times New Roman" panose="02020603050405020304" pitchFamily="18" charset="0"/>
              </a:rPr>
              <a:t>, that mostly comes from burning of fissile fuels (coil, oil and gas).</a:t>
            </a:r>
          </a:p>
          <a:p>
            <a:pPr algn="ctr" eaLnBrk="1" hangingPunct="1">
              <a:defRPr/>
            </a:pPr>
            <a:endParaRPr lang="en-US" sz="1400" b="1" i="1" baseline="-25000" dirty="0">
              <a:latin typeface="Arial Narrow" panose="020B0606020202030204" pitchFamily="34" charset="0"/>
              <a:cs typeface="Times New Roman" panose="02020603050405020304" pitchFamily="18" charset="0"/>
            </a:endParaRPr>
          </a:p>
        </p:txBody>
      </p:sp>
      <p:sp>
        <p:nvSpPr>
          <p:cNvPr id="8" name="Rectangle 7"/>
          <p:cNvSpPr/>
          <p:nvPr/>
        </p:nvSpPr>
        <p:spPr>
          <a:xfrm>
            <a:off x="8073156" y="5956028"/>
            <a:ext cx="1043608" cy="584775"/>
          </a:xfrm>
          <a:prstGeom prst="rect">
            <a:avLst/>
          </a:prstGeom>
        </p:spPr>
        <p:txBody>
          <a:bodyPr wrap="square">
            <a:spAutoFit/>
          </a:bodyPr>
          <a:lstStyle/>
          <a:p>
            <a:r>
              <a:rPr lang="de-DE" sz="800" dirty="0"/>
              <a:t>http://www3.epa.gov/climatechange/ghgemissions/global.html</a:t>
            </a:r>
          </a:p>
        </p:txBody>
      </p:sp>
      <p:grpSp>
        <p:nvGrpSpPr>
          <p:cNvPr id="9" name="Group 8"/>
          <p:cNvGrpSpPr>
            <a:grpSpLocks noChangeAspect="1"/>
          </p:cNvGrpSpPr>
          <p:nvPr/>
        </p:nvGrpSpPr>
        <p:grpSpPr>
          <a:xfrm>
            <a:off x="5148064" y="2708920"/>
            <a:ext cx="3853246" cy="2657411"/>
            <a:chOff x="983017" y="959367"/>
            <a:chExt cx="7320843" cy="5048857"/>
          </a:xfrm>
        </p:grpSpPr>
        <p:pic>
          <p:nvPicPr>
            <p:cNvPr id="10" name="Picture 2" descr="http://img.rtvslo.si/_up/upload/2015/12/01/65267345_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3017" y="959367"/>
              <a:ext cx="7320843" cy="504885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393499" y="1247436"/>
              <a:ext cx="2829944" cy="1227974"/>
            </a:xfrm>
            <a:prstGeom prst="rect">
              <a:avLst/>
            </a:prstGeom>
          </p:spPr>
          <p:txBody>
            <a:bodyPr wrap="none">
              <a:spAutoFit/>
            </a:bodyPr>
            <a:lstStyle/>
            <a:p>
              <a:r>
                <a:rPr lang="de-DE" sz="3600" b="1" dirty="0" smtClean="0">
                  <a:solidFill>
                    <a:schemeClr val="bg1"/>
                  </a:solidFill>
                  <a:latin typeface="Arial Narrow" panose="020B0606020202030204" pitchFamily="34" charset="0"/>
                </a:rPr>
                <a:t>Beijing</a:t>
              </a:r>
            </a:p>
          </p:txBody>
        </p:sp>
        <p:sp>
          <p:nvSpPr>
            <p:cNvPr id="12" name="Rectangle 11"/>
            <p:cNvSpPr/>
            <p:nvPr/>
          </p:nvSpPr>
          <p:spPr>
            <a:xfrm>
              <a:off x="1460607" y="2191068"/>
              <a:ext cx="2228495" cy="646331"/>
            </a:xfrm>
            <a:prstGeom prst="rect">
              <a:avLst/>
            </a:prstGeom>
          </p:spPr>
          <p:txBody>
            <a:bodyPr wrap="none">
              <a:spAutoFit/>
            </a:bodyPr>
            <a:lstStyle/>
            <a:p>
              <a:r>
                <a:rPr lang="de-DE" b="1" dirty="0" smtClean="0">
                  <a:solidFill>
                    <a:schemeClr val="bg1"/>
                  </a:solidFill>
                </a:rPr>
                <a:t>PM2.5 	598 µg/m3</a:t>
              </a:r>
            </a:p>
            <a:p>
              <a:r>
                <a:rPr lang="de-DE" b="1" dirty="0" smtClean="0">
                  <a:solidFill>
                    <a:schemeClr val="bg1"/>
                  </a:solidFill>
                </a:rPr>
                <a:t>Max 	25 µg/m3 </a:t>
              </a:r>
              <a:endParaRPr lang="de-DE" dirty="0">
                <a:solidFill>
                  <a:schemeClr val="bg1"/>
                </a:solidFill>
              </a:endParaRPr>
            </a:p>
          </p:txBody>
        </p:sp>
      </p:grpSp>
      <p:sp>
        <p:nvSpPr>
          <p:cNvPr id="13" name="Rectangle 12"/>
          <p:cNvSpPr/>
          <p:nvPr/>
        </p:nvSpPr>
        <p:spPr>
          <a:xfrm>
            <a:off x="4918411" y="2360339"/>
            <a:ext cx="4149389" cy="307777"/>
          </a:xfrm>
          <a:prstGeom prst="rect">
            <a:avLst/>
          </a:prstGeom>
        </p:spPr>
        <p:txBody>
          <a:bodyPr wrap="square">
            <a:spAutoFit/>
          </a:bodyPr>
          <a:lstStyle/>
          <a:p>
            <a:pPr algn="ctr">
              <a:defRPr/>
            </a:pPr>
            <a:r>
              <a:rPr lang="en-US" sz="1400" b="1" i="1" dirty="0" smtClean="0">
                <a:solidFill>
                  <a:schemeClr val="accent1">
                    <a:lumMod val="50000"/>
                  </a:schemeClr>
                </a:solidFill>
                <a:latin typeface="Arial Narrow" panose="020B0606020202030204" pitchFamily="34" charset="0"/>
                <a:cs typeface="Times New Roman" panose="02020603050405020304" pitchFamily="18" charset="0"/>
              </a:rPr>
              <a:t>-&gt; </a:t>
            </a:r>
            <a:r>
              <a:rPr lang="en-US" sz="1400" b="1" i="1" dirty="0">
                <a:solidFill>
                  <a:schemeClr val="accent1">
                    <a:lumMod val="50000"/>
                  </a:schemeClr>
                </a:solidFill>
                <a:latin typeface="Arial Narrow" panose="020B0606020202030204" pitchFamily="34" charset="0"/>
                <a:cs typeface="Times New Roman" panose="02020603050405020304" pitchFamily="18" charset="0"/>
              </a:rPr>
              <a:t>to lower atmospheric pollution levels in big cities</a:t>
            </a:r>
          </a:p>
        </p:txBody>
      </p:sp>
      <p:sp>
        <p:nvSpPr>
          <p:cNvPr id="14" name="Rectangle 13"/>
          <p:cNvSpPr/>
          <p:nvPr/>
        </p:nvSpPr>
        <p:spPr>
          <a:xfrm>
            <a:off x="1524000" y="5925250"/>
            <a:ext cx="4002387" cy="523220"/>
          </a:xfrm>
          <a:prstGeom prst="rect">
            <a:avLst/>
          </a:prstGeom>
        </p:spPr>
        <p:txBody>
          <a:bodyPr wrap="square">
            <a:spAutoFit/>
          </a:bodyPr>
          <a:lstStyle/>
          <a:p>
            <a:r>
              <a:rPr lang="en-US" sz="1400" b="1" i="1" dirty="0" smtClean="0"/>
              <a:t>-2016 was the warmest in history</a:t>
            </a:r>
          </a:p>
          <a:p>
            <a:r>
              <a:rPr lang="en-US" sz="1400" b="1" i="1" dirty="0" smtClean="0"/>
              <a:t>-16 out of 17 warmest years were after 2001</a:t>
            </a:r>
          </a:p>
        </p:txBody>
      </p:sp>
      <p:sp>
        <p:nvSpPr>
          <p:cNvPr id="19" name="Rectangle 18"/>
          <p:cNvSpPr/>
          <p:nvPr/>
        </p:nvSpPr>
        <p:spPr>
          <a:xfrm>
            <a:off x="0" y="6568934"/>
            <a:ext cx="9144000" cy="28906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http://www.ki.si/fileadmin/template/KI/_img/KI-Logo-E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25267" y="6568934"/>
            <a:ext cx="1566333" cy="289066"/>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0" y="0"/>
            <a:ext cx="9144000" cy="28906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descr="http://www.ki.si/fileadmin/template/KI/_img/KI-Logo-E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933" y="0"/>
            <a:ext cx="1566333" cy="289066"/>
          </a:xfrm>
          <a:prstGeom prst="rect">
            <a:avLst/>
          </a:prstGeom>
          <a:noFill/>
          <a:extLst>
            <a:ext uri="{909E8E84-426E-40DD-AFC4-6F175D3DCCD1}">
              <a14:hiddenFill xmlns:a14="http://schemas.microsoft.com/office/drawing/2010/main">
                <a:solidFill>
                  <a:srgbClr val="FFFFFF"/>
                </a:solidFill>
              </a14:hiddenFill>
            </a:ext>
          </a:extLst>
        </p:spPr>
      </p:pic>
      <p:sp>
        <p:nvSpPr>
          <p:cNvPr id="18" name="Content Placeholder 2"/>
          <p:cNvSpPr>
            <a:spLocks noGrp="1"/>
          </p:cNvSpPr>
          <p:nvPr>
            <p:ph idx="1"/>
          </p:nvPr>
        </p:nvSpPr>
        <p:spPr>
          <a:xfrm>
            <a:off x="389960" y="481835"/>
            <a:ext cx="3572440" cy="584965"/>
          </a:xfrm>
        </p:spPr>
        <p:txBody>
          <a:bodyPr>
            <a:noAutofit/>
          </a:bodyPr>
          <a:lstStyle/>
          <a:p>
            <a:pPr marL="0" indent="0">
              <a:buNone/>
            </a:pPr>
            <a:r>
              <a:rPr lang="en-US" sz="4000" dirty="0" smtClean="0">
                <a:latin typeface="Arial Narrow" panose="020B0606020202030204" pitchFamily="34" charset="0"/>
              </a:rPr>
              <a:t>Problem!</a:t>
            </a:r>
            <a:endParaRPr lang="sl-SI" sz="4000" dirty="0">
              <a:latin typeface="Arial Narrow" panose="020B0606020202030204" pitchFamily="34" charset="0"/>
            </a:endParaRPr>
          </a:p>
        </p:txBody>
      </p:sp>
      <p:grpSp>
        <p:nvGrpSpPr>
          <p:cNvPr id="15" name="Group 14"/>
          <p:cNvGrpSpPr/>
          <p:nvPr/>
        </p:nvGrpSpPr>
        <p:grpSpPr>
          <a:xfrm>
            <a:off x="169333" y="1371600"/>
            <a:ext cx="5012267" cy="4656919"/>
            <a:chOff x="-4099659" y="3178828"/>
            <a:chExt cx="5012267" cy="4656919"/>
          </a:xfrm>
        </p:grpSpPr>
        <p:sp>
          <p:nvSpPr>
            <p:cNvPr id="2" name="Rectangle 1"/>
            <p:cNvSpPr/>
            <p:nvPr/>
          </p:nvSpPr>
          <p:spPr>
            <a:xfrm>
              <a:off x="-4099659" y="3178828"/>
              <a:ext cx="5012267" cy="46569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 Global ambient air pollution      "/>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17871" y="3277134"/>
              <a:ext cx="4585351" cy="2363003"/>
            </a:xfrm>
            <a:prstGeom prst="rect">
              <a:avLst/>
            </a:prstGeom>
            <a:noFill/>
            <a:ln>
              <a:noFill/>
            </a:ln>
          </p:spPr>
        </p:pic>
        <p:sp>
          <p:nvSpPr>
            <p:cNvPr id="24" name="Rectangle 23"/>
            <p:cNvSpPr/>
            <p:nvPr/>
          </p:nvSpPr>
          <p:spPr>
            <a:xfrm>
              <a:off x="-3955726" y="5740584"/>
              <a:ext cx="4724400" cy="1600438"/>
            </a:xfrm>
            <a:prstGeom prst="rect">
              <a:avLst/>
            </a:prstGeom>
          </p:spPr>
          <p:txBody>
            <a:bodyPr wrap="square">
              <a:spAutoFit/>
            </a:bodyPr>
            <a:lstStyle/>
            <a:p>
              <a:r>
                <a:rPr lang="en-GB" sz="1400" dirty="0">
                  <a:latin typeface="Arial Narrow" panose="020B0606020202030204" pitchFamily="34" charset="0"/>
                </a:rPr>
                <a:t>Annual mean ambient PM2.5 (µg/m3); swathes of the world are coloured yellow (11 - 15), orange (16 - 25), red (26 - 69) and purple (70 or more), meaning air quality breaches WHO limits. Fine particles primarily come from car, truck, bus and off-road vehicle (e.g., construction equipment, snowmobile, locomotive) exhausts, other operations that involve the burning of fuels such as wood, heating oil or coal and natural sources such as forest and grass fires.</a:t>
              </a:r>
              <a:endParaRPr lang="sl-SI" sz="1400" dirty="0">
                <a:latin typeface="Arial Narrow" panose="020B0606020202030204" pitchFamily="34" charset="0"/>
              </a:endParaRPr>
            </a:p>
          </p:txBody>
        </p:sp>
      </p:grpSp>
      <p:sp>
        <p:nvSpPr>
          <p:cNvPr id="3" name="Rectangle 2"/>
          <p:cNvSpPr/>
          <p:nvPr/>
        </p:nvSpPr>
        <p:spPr>
          <a:xfrm>
            <a:off x="2533572" y="605135"/>
            <a:ext cx="2214517" cy="461665"/>
          </a:xfrm>
          <a:prstGeom prst="rect">
            <a:avLst/>
          </a:prstGeom>
        </p:spPr>
        <p:txBody>
          <a:bodyPr wrap="none">
            <a:spAutoFit/>
          </a:bodyPr>
          <a:lstStyle/>
          <a:p>
            <a:r>
              <a:rPr lang="en-US" sz="2400" b="1" dirty="0">
                <a:solidFill>
                  <a:srgbClr val="FF0000"/>
                </a:solidFill>
                <a:latin typeface="Arial Narrow" panose="020B0606020202030204" pitchFamily="34" charset="0"/>
              </a:rPr>
              <a:t>Global Worming</a:t>
            </a:r>
            <a:r>
              <a:rPr lang="sl-SI" sz="2400" b="1" dirty="0">
                <a:solidFill>
                  <a:srgbClr val="FF0000"/>
                </a:solidFill>
                <a:latin typeface="Arial Narrow" panose="020B0606020202030204" pitchFamily="34" charset="0"/>
              </a:rPr>
              <a:t>!</a:t>
            </a:r>
          </a:p>
        </p:txBody>
      </p:sp>
      <p:sp>
        <p:nvSpPr>
          <p:cNvPr id="25" name="Rectangle 24"/>
          <p:cNvSpPr/>
          <p:nvPr/>
        </p:nvSpPr>
        <p:spPr>
          <a:xfrm>
            <a:off x="5334000" y="1981200"/>
            <a:ext cx="1263487" cy="461665"/>
          </a:xfrm>
          <a:prstGeom prst="rect">
            <a:avLst/>
          </a:prstGeom>
        </p:spPr>
        <p:txBody>
          <a:bodyPr wrap="none">
            <a:spAutoFit/>
          </a:bodyPr>
          <a:lstStyle/>
          <a:p>
            <a:r>
              <a:rPr lang="en-US" sz="2400" b="1" dirty="0" smtClean="0">
                <a:solidFill>
                  <a:srgbClr val="FF0000"/>
                </a:solidFill>
                <a:latin typeface="Arial Narrow" panose="020B0606020202030204" pitchFamily="34" charset="0"/>
              </a:rPr>
              <a:t>Pollution</a:t>
            </a:r>
            <a:endParaRPr lang="sl-SI" sz="2400" b="1"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348764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02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1000" fill="hold"/>
                                        <p:tgtEl>
                                          <p:spTgt spid="25"/>
                                        </p:tgtEl>
                                        <p:attrNameLst>
                                          <p:attrName>ppt_w</p:attrName>
                                        </p:attrNameLst>
                                      </p:cBhvr>
                                      <p:tavLst>
                                        <p:tav tm="0">
                                          <p:val>
                                            <p:fltVal val="0"/>
                                          </p:val>
                                        </p:tav>
                                        <p:tav tm="100000">
                                          <p:val>
                                            <p:strVal val="#ppt_w"/>
                                          </p:val>
                                        </p:tav>
                                      </p:tavLst>
                                    </p:anim>
                                    <p:anim calcmode="lin" valueType="num">
                                      <p:cBhvr>
                                        <p:cTn id="38" dur="1000" fill="hold"/>
                                        <p:tgtEl>
                                          <p:spTgt spid="25"/>
                                        </p:tgtEl>
                                        <p:attrNameLst>
                                          <p:attrName>ppt_h</p:attrName>
                                        </p:attrNameLst>
                                      </p:cBhvr>
                                      <p:tavLst>
                                        <p:tav tm="0">
                                          <p:val>
                                            <p:fltVal val="0"/>
                                          </p:val>
                                        </p:tav>
                                        <p:tav tm="100000">
                                          <p:val>
                                            <p:strVal val="#ppt_h"/>
                                          </p:val>
                                        </p:tav>
                                      </p:tavLst>
                                    </p:anim>
                                    <p:anim calcmode="lin" valueType="num">
                                      <p:cBhvr>
                                        <p:cTn id="39" dur="1000" fill="hold"/>
                                        <p:tgtEl>
                                          <p:spTgt spid="25"/>
                                        </p:tgtEl>
                                        <p:attrNameLst>
                                          <p:attrName>style.rotation</p:attrName>
                                        </p:attrNameLst>
                                      </p:cBhvr>
                                      <p:tavLst>
                                        <p:tav tm="0">
                                          <p:val>
                                            <p:fltVal val="90"/>
                                          </p:val>
                                        </p:tav>
                                        <p:tav tm="100000">
                                          <p:val>
                                            <p:fltVal val="0"/>
                                          </p:val>
                                        </p:tav>
                                      </p:tavLst>
                                    </p:anim>
                                    <p:animEffect transition="in" filter="fade">
                                      <p:cBhvr>
                                        <p:cTn id="40" dur="10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3" grpId="0"/>
      <p:bldP spid="14" grpId="0"/>
      <p:bldP spid="3"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descr="C:\Users\nejch\Downloads\chart (3).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5414" r="34947"/>
          <a:stretch/>
        </p:blipFill>
        <p:spPr bwMode="auto">
          <a:xfrm>
            <a:off x="5334000" y="4178528"/>
            <a:ext cx="3886200" cy="196794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Users\nejch\Downloads\chart (2).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2493" b="12462"/>
          <a:stretch/>
        </p:blipFill>
        <p:spPr bwMode="auto">
          <a:xfrm>
            <a:off x="-98570" y="3505200"/>
            <a:ext cx="5584970" cy="246756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1000" y="857225"/>
            <a:ext cx="8229600" cy="1143000"/>
          </a:xfrm>
        </p:spPr>
        <p:txBody>
          <a:bodyPr/>
          <a:lstStyle/>
          <a:p>
            <a:r>
              <a:rPr lang="sl-SI" dirty="0" smtClean="0">
                <a:latin typeface="Arial Narrow" panose="020B0606020202030204" pitchFamily="34" charset="0"/>
              </a:rPr>
              <a:t>What we can do?</a:t>
            </a:r>
            <a:endParaRPr lang="sl-SI" dirty="0">
              <a:latin typeface="Arial Narrow" panose="020B0606020202030204" pitchFamily="34" charset="0"/>
            </a:endParaRPr>
          </a:p>
        </p:txBody>
      </p:sp>
      <p:sp>
        <p:nvSpPr>
          <p:cNvPr id="3" name="Content Placeholder 2"/>
          <p:cNvSpPr>
            <a:spLocks noGrp="1"/>
          </p:cNvSpPr>
          <p:nvPr>
            <p:ph idx="1"/>
          </p:nvPr>
        </p:nvSpPr>
        <p:spPr>
          <a:xfrm>
            <a:off x="457200" y="1798637"/>
            <a:ext cx="8534400" cy="4525963"/>
          </a:xfrm>
        </p:spPr>
        <p:txBody>
          <a:bodyPr>
            <a:normAutofit/>
          </a:bodyPr>
          <a:lstStyle/>
          <a:p>
            <a:r>
              <a:rPr lang="en-US" sz="2000" dirty="0" smtClean="0">
                <a:solidFill>
                  <a:srgbClr val="00B050"/>
                </a:solidFill>
                <a:latin typeface="Arial Narrow" panose="020B0606020202030204" pitchFamily="34" charset="0"/>
              </a:rPr>
              <a:t>As scientists we can find new or more efficient ways for everyday tasks to be (more) sustainable.</a:t>
            </a:r>
            <a:endParaRPr lang="en-US" sz="2000" dirty="0" smtClean="0">
              <a:latin typeface="Arial Narrow" panose="020B0606020202030204" pitchFamily="34" charset="0"/>
            </a:endParaRPr>
          </a:p>
          <a:p>
            <a:r>
              <a:rPr lang="sl-SI" sz="2000" dirty="0" smtClean="0">
                <a:solidFill>
                  <a:srgbClr val="FF0000"/>
                </a:solidFill>
                <a:latin typeface="Arial Narrow" panose="020B0606020202030204" pitchFamily="34" charset="0"/>
              </a:rPr>
              <a:t>To lower the dependance from fossile fuel</a:t>
            </a:r>
            <a:r>
              <a:rPr lang="en-US" sz="2000" dirty="0" smtClean="0">
                <a:solidFill>
                  <a:srgbClr val="FF0000"/>
                </a:solidFill>
                <a:latin typeface="Arial Narrow" panose="020B0606020202030204" pitchFamily="34" charset="0"/>
              </a:rPr>
              <a:t>s</a:t>
            </a:r>
            <a:endParaRPr lang="sl-SI" sz="2000" dirty="0" smtClean="0">
              <a:solidFill>
                <a:srgbClr val="FF0000"/>
              </a:solidFill>
              <a:latin typeface="Arial Narrow" panose="020B0606020202030204" pitchFamily="34" charset="0"/>
            </a:endParaRPr>
          </a:p>
          <a:p>
            <a:pPr lvl="1"/>
            <a:r>
              <a:rPr lang="en-US" sz="1600" dirty="0" smtClean="0">
                <a:solidFill>
                  <a:srgbClr val="FF0000"/>
                </a:solidFill>
                <a:latin typeface="Arial Narrow" panose="020B0606020202030204" pitchFamily="34" charset="0"/>
              </a:rPr>
              <a:t>Like turning CO</a:t>
            </a:r>
            <a:r>
              <a:rPr lang="en-US" sz="1600" baseline="-25000" dirty="0" smtClean="0">
                <a:solidFill>
                  <a:srgbClr val="FF0000"/>
                </a:solidFill>
                <a:latin typeface="Arial Narrow" panose="020B0606020202030204" pitchFamily="34" charset="0"/>
              </a:rPr>
              <a:t>2</a:t>
            </a:r>
            <a:r>
              <a:rPr lang="en-US" sz="1600" dirty="0" smtClean="0">
                <a:solidFill>
                  <a:srgbClr val="FF0000"/>
                </a:solidFill>
                <a:latin typeface="Arial Narrow" panose="020B0606020202030204" pitchFamily="34" charset="0"/>
              </a:rPr>
              <a:t> to chemicals or biomass to fuel</a:t>
            </a:r>
          </a:p>
          <a:p>
            <a:r>
              <a:rPr lang="en-US" sz="2000" b="1" dirty="0">
                <a:solidFill>
                  <a:srgbClr val="FF0000"/>
                </a:solidFill>
                <a:latin typeface="Arial Narrow" panose="020B0606020202030204" pitchFamily="34" charset="0"/>
              </a:rPr>
              <a:t>Utilize intermittent </a:t>
            </a:r>
            <a:r>
              <a:rPr lang="sl-SI" sz="2000" b="1" dirty="0" smtClean="0">
                <a:solidFill>
                  <a:srgbClr val="FF0000"/>
                </a:solidFill>
                <a:latin typeface="Arial Narrow" panose="020B0606020202030204" pitchFamily="34" charset="0"/>
              </a:rPr>
              <a:t>energy sources like </a:t>
            </a:r>
            <a:r>
              <a:rPr lang="en-US" sz="2000" b="1" dirty="0" smtClean="0">
                <a:solidFill>
                  <a:srgbClr val="FF0000"/>
                </a:solidFill>
                <a:latin typeface="Arial Narrow" panose="020B0606020202030204" pitchFamily="34" charset="0"/>
              </a:rPr>
              <a:t>sun </a:t>
            </a:r>
            <a:r>
              <a:rPr lang="en-US" sz="2000" b="1" dirty="0">
                <a:solidFill>
                  <a:srgbClr val="FF0000"/>
                </a:solidFill>
                <a:latin typeface="Arial Narrow" panose="020B0606020202030204" pitchFamily="34" charset="0"/>
              </a:rPr>
              <a:t>and </a:t>
            </a:r>
            <a:r>
              <a:rPr lang="en-US" sz="2000" b="1" dirty="0" smtClean="0">
                <a:solidFill>
                  <a:srgbClr val="FF0000"/>
                </a:solidFill>
                <a:latin typeface="Arial Narrow" panose="020B0606020202030204" pitchFamily="34" charset="0"/>
              </a:rPr>
              <a:t>wind</a:t>
            </a:r>
            <a:r>
              <a:rPr lang="sl-SI" sz="2000" b="1" dirty="0" smtClean="0">
                <a:solidFill>
                  <a:srgbClr val="FF0000"/>
                </a:solidFill>
                <a:latin typeface="Arial Narrow" panose="020B0606020202030204" pitchFamily="34" charset="0"/>
              </a:rPr>
              <a:t> </a:t>
            </a:r>
            <a:r>
              <a:rPr lang="en-US" sz="2000" b="1" dirty="0">
                <a:solidFill>
                  <a:srgbClr val="FF0000"/>
                </a:solidFill>
                <a:latin typeface="Arial Narrow" panose="020B0606020202030204" pitchFamily="34" charset="0"/>
              </a:rPr>
              <a:t>(</a:t>
            </a:r>
            <a:r>
              <a:rPr lang="en-US" sz="2000" b="1" dirty="0" smtClean="0">
                <a:solidFill>
                  <a:srgbClr val="FF0000"/>
                </a:solidFill>
                <a:latin typeface="Arial Narrow" panose="020B0606020202030204" pitchFamily="34" charset="0"/>
              </a:rPr>
              <a:t>renewable</a:t>
            </a:r>
            <a:r>
              <a:rPr lang="sl-SI" sz="2000" b="1" dirty="0" smtClean="0">
                <a:solidFill>
                  <a:srgbClr val="FF0000"/>
                </a:solidFill>
                <a:latin typeface="Arial Narrow" panose="020B0606020202030204" pitchFamily="34" charset="0"/>
              </a:rPr>
              <a:t> </a:t>
            </a:r>
            <a:r>
              <a:rPr lang="en-US" sz="2000" b="1" dirty="0" smtClean="0">
                <a:solidFill>
                  <a:srgbClr val="FF0000"/>
                </a:solidFill>
                <a:latin typeface="Arial Narrow" panose="020B0606020202030204" pitchFamily="34" charset="0"/>
              </a:rPr>
              <a:t>sources)</a:t>
            </a:r>
          </a:p>
          <a:p>
            <a:r>
              <a:rPr lang="en-US" sz="2000" b="1" dirty="0" smtClean="0">
                <a:solidFill>
                  <a:srgbClr val="FF0000"/>
                </a:solidFill>
                <a:latin typeface="Arial Narrow" panose="020B0606020202030204" pitchFamily="34" charset="0"/>
              </a:rPr>
              <a:t>Current Grand Challenges: to store energy &amp; catalytic conversion processes</a:t>
            </a:r>
            <a:endParaRPr lang="en-US" sz="2000" b="1" dirty="0">
              <a:solidFill>
                <a:srgbClr val="FF0000"/>
              </a:solidFill>
              <a:latin typeface="Arial Narrow" panose="020B0606020202030204" pitchFamily="34" charset="0"/>
            </a:endParaRPr>
          </a:p>
        </p:txBody>
      </p:sp>
      <p:sp>
        <p:nvSpPr>
          <p:cNvPr id="4" name="Text Box 2"/>
          <p:cNvSpPr txBox="1">
            <a:spLocks noChangeArrowheads="1"/>
          </p:cNvSpPr>
          <p:nvPr/>
        </p:nvSpPr>
        <p:spPr bwMode="auto">
          <a:xfrm>
            <a:off x="4724400" y="274914"/>
            <a:ext cx="4267200" cy="33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1788"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cs typeface="ＭＳ Ｐゴシック" charset="0"/>
              </a:defRPr>
            </a:lvl1pPr>
            <a:lvl2pPr marL="37931725" indent="-37474525"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5pPr>
            <a:lvl6pPr marL="4572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6pPr>
            <a:lvl7pPr marL="9144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7pPr>
            <a:lvl8pPr marL="13716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8pPr>
            <a:lvl9pPr marL="18288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9pPr>
          </a:lstStyle>
          <a:p>
            <a:pPr eaLnBrk="1" hangingPunct="1">
              <a:spcBef>
                <a:spcPts val="300"/>
              </a:spcBef>
              <a:buClrTx/>
              <a:buFontTx/>
              <a:buNone/>
            </a:pPr>
            <a:r>
              <a:rPr lang="de-DE" sz="1200" b="1" dirty="0">
                <a:solidFill>
                  <a:srgbClr val="000000"/>
                </a:solidFill>
                <a:latin typeface="Arial" charset="0"/>
                <a:cs typeface="Arial" charset="0"/>
              </a:rPr>
              <a:t>Advanced </a:t>
            </a:r>
            <a:r>
              <a:rPr lang="de-DE" sz="1200" b="1" dirty="0" smtClean="0">
                <a:solidFill>
                  <a:srgbClr val="000000"/>
                </a:solidFill>
                <a:latin typeface="Arial" charset="0"/>
                <a:cs typeface="Arial" charset="0"/>
              </a:rPr>
              <a:t>Materials</a:t>
            </a:r>
            <a:r>
              <a:rPr lang="sl-SI" sz="1200" b="1" dirty="0" smtClean="0">
                <a:solidFill>
                  <a:srgbClr val="000000"/>
                </a:solidFill>
                <a:latin typeface="Arial" charset="0"/>
                <a:cs typeface="Arial" charset="0"/>
              </a:rPr>
              <a:t> in Circular Economy</a:t>
            </a:r>
            <a:endParaRPr lang="de-DE" sz="1200" b="1" dirty="0">
              <a:solidFill>
                <a:srgbClr val="000000"/>
              </a:solidFill>
              <a:latin typeface="Arial" charset="0"/>
              <a:cs typeface="Arial" charset="0"/>
            </a:endParaRPr>
          </a:p>
        </p:txBody>
      </p:sp>
      <p:sp>
        <p:nvSpPr>
          <p:cNvPr id="5" name="Text Box 1"/>
          <p:cNvSpPr txBox="1">
            <a:spLocks noChangeArrowheads="1"/>
          </p:cNvSpPr>
          <p:nvPr/>
        </p:nvSpPr>
        <p:spPr bwMode="auto">
          <a:xfrm>
            <a:off x="611560" y="274914"/>
            <a:ext cx="4038600" cy="33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1788"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cs typeface="ＭＳ Ｐゴシック" charset="0"/>
              </a:defRPr>
            </a:lvl1pPr>
            <a:lvl2pPr marL="37931725" indent="-37474525"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5pPr>
            <a:lvl6pPr marL="4572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6pPr>
            <a:lvl7pPr marL="9144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7pPr>
            <a:lvl8pPr marL="13716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8pPr>
            <a:lvl9pPr marL="18288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9pPr>
          </a:lstStyle>
          <a:p>
            <a:pPr eaLnBrk="1" hangingPunct="1">
              <a:spcBef>
                <a:spcPts val="300"/>
              </a:spcBef>
              <a:buClrTx/>
              <a:buFontTx/>
              <a:buNone/>
            </a:pPr>
            <a:r>
              <a:rPr lang="sl-SI" sz="1200" b="1" dirty="0" smtClean="0">
                <a:solidFill>
                  <a:srgbClr val="FF0000"/>
                </a:solidFill>
                <a:latin typeface="Arial" charset="0"/>
                <a:cs typeface="Arial" charset="0"/>
              </a:rPr>
              <a:t>NEJC HODNIK</a:t>
            </a:r>
            <a:r>
              <a:rPr lang="de-DE" sz="1200" b="1" dirty="0" smtClean="0">
                <a:solidFill>
                  <a:srgbClr val="FF0000"/>
                </a:solidFill>
                <a:latin typeface="Arial" charset="0"/>
                <a:cs typeface="Arial" charset="0"/>
              </a:rPr>
              <a:t>	</a:t>
            </a:r>
            <a:endParaRPr lang="de-DE" sz="1200" b="1" dirty="0">
              <a:solidFill>
                <a:srgbClr val="FF0000"/>
              </a:solidFill>
              <a:latin typeface="Arial" charset="0"/>
              <a:cs typeface="Arial" charset="0"/>
            </a:endParaRPr>
          </a:p>
        </p:txBody>
      </p:sp>
      <p:sp>
        <p:nvSpPr>
          <p:cNvPr id="7" name="Rectangle 6"/>
          <p:cNvSpPr/>
          <p:nvPr/>
        </p:nvSpPr>
        <p:spPr>
          <a:xfrm>
            <a:off x="0" y="6568934"/>
            <a:ext cx="9144000" cy="28906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http://www.ki.si/fileadmin/template/KI/_img/KI-Logo-E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25267" y="6568934"/>
            <a:ext cx="1566333" cy="28906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0" y="0"/>
            <a:ext cx="9144000" cy="28906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http://www.ki.si/fileadmin/template/KI/_img/KI-Logo-E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33" y="0"/>
            <a:ext cx="1566333" cy="28906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630860" y="6353490"/>
            <a:ext cx="4103659" cy="215444"/>
          </a:xfrm>
          <a:prstGeom prst="rect">
            <a:avLst/>
          </a:prstGeom>
        </p:spPr>
        <p:txBody>
          <a:bodyPr wrap="square">
            <a:spAutoFit/>
          </a:bodyPr>
          <a:lstStyle/>
          <a:p>
            <a:r>
              <a:rPr lang="en-GB" sz="800" dirty="0">
                <a:solidFill>
                  <a:schemeClr val="tx1">
                    <a:lumMod val="50000"/>
                    <a:lumOff val="50000"/>
                  </a:schemeClr>
                </a:solidFill>
              </a:rPr>
              <a:t>https://www.agora-energiewende.de/en/topics/-agothem-/Produkt/produkt/76/Agorameter/</a:t>
            </a:r>
          </a:p>
        </p:txBody>
      </p:sp>
      <p:sp>
        <p:nvSpPr>
          <p:cNvPr id="13" name="Rectangle 12"/>
          <p:cNvSpPr/>
          <p:nvPr/>
        </p:nvSpPr>
        <p:spPr>
          <a:xfrm>
            <a:off x="16932" y="6053408"/>
            <a:ext cx="9584268" cy="261610"/>
          </a:xfrm>
          <a:prstGeom prst="rect">
            <a:avLst/>
          </a:prstGeom>
        </p:spPr>
        <p:txBody>
          <a:bodyPr wrap="square">
            <a:spAutoFit/>
          </a:bodyPr>
          <a:lstStyle/>
          <a:p>
            <a:r>
              <a:rPr lang="en-GB" sz="1100" dirty="0">
                <a:latin typeface="Arial Narrow" panose="020B0606020202030204" pitchFamily="34" charset="0"/>
              </a:rPr>
              <a:t>The fluctuating Germany energy production from wind and solar including (mismatched) power demand in </a:t>
            </a:r>
            <a:r>
              <a:rPr lang="sl-SI" sz="1100" dirty="0" smtClean="0">
                <a:latin typeface="Arial Narrow" panose="020B0606020202030204" pitchFamily="34" charset="0"/>
              </a:rPr>
              <a:t>the last </a:t>
            </a:r>
            <a:r>
              <a:rPr lang="sl-SI" sz="1100" dirty="0">
                <a:latin typeface="Arial Narrow" panose="020B0606020202030204" pitchFamily="34" charset="0"/>
              </a:rPr>
              <a:t>week</a:t>
            </a:r>
            <a:r>
              <a:rPr lang="sl-SI" sz="1100" dirty="0" smtClean="0">
                <a:latin typeface="Arial Narrow" panose="020B0606020202030204" pitchFamily="34" charset="0"/>
              </a:rPr>
              <a:t>.	 	Conventional </a:t>
            </a:r>
            <a:r>
              <a:rPr lang="sl-SI" sz="1100" dirty="0">
                <a:latin typeface="Arial Narrow" panose="020B0606020202030204" pitchFamily="34" charset="0"/>
              </a:rPr>
              <a:t>Power Generation</a:t>
            </a:r>
            <a:endParaRPr lang="en-GB" sz="1100" dirty="0">
              <a:latin typeface="Arial Narrow" panose="020B0606020202030204" pitchFamily="34" charset="0"/>
            </a:endParaRPr>
          </a:p>
        </p:txBody>
      </p:sp>
    </p:spTree>
    <p:extLst>
      <p:ext uri="{BB962C8B-B14F-4D97-AF65-F5344CB8AC3E}">
        <p14:creationId xmlns:p14="http://schemas.microsoft.com/office/powerpoint/2010/main" val="2342627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4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57225"/>
            <a:ext cx="8229600" cy="1143000"/>
          </a:xfrm>
        </p:spPr>
        <p:txBody>
          <a:bodyPr/>
          <a:lstStyle/>
          <a:p>
            <a:r>
              <a:rPr lang="sl-SI" dirty="0" smtClean="0">
                <a:latin typeface="Arial Narrow" panose="020B0606020202030204" pitchFamily="34" charset="0"/>
              </a:rPr>
              <a:t>What we can do?</a:t>
            </a:r>
            <a:endParaRPr lang="sl-SI" dirty="0">
              <a:latin typeface="Arial Narrow" panose="020B0606020202030204" pitchFamily="34" charset="0"/>
            </a:endParaRPr>
          </a:p>
        </p:txBody>
      </p:sp>
      <p:sp>
        <p:nvSpPr>
          <p:cNvPr id="3" name="Content Placeholder 2"/>
          <p:cNvSpPr>
            <a:spLocks noGrp="1"/>
          </p:cNvSpPr>
          <p:nvPr>
            <p:ph idx="1"/>
          </p:nvPr>
        </p:nvSpPr>
        <p:spPr>
          <a:xfrm>
            <a:off x="457201" y="1874837"/>
            <a:ext cx="6553199" cy="4525963"/>
          </a:xfrm>
        </p:spPr>
        <p:txBody>
          <a:bodyPr>
            <a:normAutofit/>
          </a:bodyPr>
          <a:lstStyle/>
          <a:p>
            <a:r>
              <a:rPr lang="en-US" sz="2000" dirty="0" smtClean="0">
                <a:solidFill>
                  <a:srgbClr val="00B050"/>
                </a:solidFill>
                <a:latin typeface="Arial Narrow" panose="020B0606020202030204" pitchFamily="34" charset="0"/>
              </a:rPr>
              <a:t>Example </a:t>
            </a:r>
            <a:r>
              <a:rPr lang="en-US" sz="2000" dirty="0">
                <a:solidFill>
                  <a:srgbClr val="00B050"/>
                </a:solidFill>
                <a:latin typeface="Arial Narrow" panose="020B0606020202030204" pitchFamily="34" charset="0"/>
              </a:rPr>
              <a:t>from history: </a:t>
            </a:r>
            <a:r>
              <a:rPr lang="en-US" sz="2000" b="1" dirty="0">
                <a:solidFill>
                  <a:srgbClr val="00B050"/>
                </a:solidFill>
                <a:latin typeface="Arial Narrow" panose="020B0606020202030204" pitchFamily="34" charset="0"/>
              </a:rPr>
              <a:t>Haber–Bosch </a:t>
            </a:r>
            <a:r>
              <a:rPr lang="en-US" sz="2000" b="1" dirty="0" smtClean="0">
                <a:solidFill>
                  <a:srgbClr val="00B050"/>
                </a:solidFill>
                <a:latin typeface="Arial Narrow" panose="020B0606020202030204" pitchFamily="34" charset="0"/>
              </a:rPr>
              <a:t>process </a:t>
            </a:r>
            <a:r>
              <a:rPr lang="en-US" sz="2000" dirty="0" smtClean="0">
                <a:solidFill>
                  <a:srgbClr val="00B050"/>
                </a:solidFill>
                <a:latin typeface="Arial Narrow" panose="020B0606020202030204" pitchFamily="34" charset="0"/>
              </a:rPr>
              <a:t>(1910)</a:t>
            </a:r>
            <a:r>
              <a:rPr lang="en-US" sz="2000" b="1" dirty="0" smtClean="0">
                <a:solidFill>
                  <a:srgbClr val="00B050"/>
                </a:solidFill>
                <a:latin typeface="Arial Narrow" panose="020B0606020202030204" pitchFamily="34" charset="0"/>
              </a:rPr>
              <a:t>:</a:t>
            </a:r>
          </a:p>
          <a:p>
            <a:r>
              <a:rPr lang="en-US" sz="2000" dirty="0">
                <a:latin typeface="Arial Narrow" panose="020B0606020202030204" pitchFamily="34" charset="0"/>
              </a:rPr>
              <a:t>is an artificial nitrogen fixation process and is the main industrial procedure for the production of ammonia </a:t>
            </a:r>
            <a:r>
              <a:rPr lang="en-US" sz="2000" dirty="0" smtClean="0">
                <a:latin typeface="Arial Narrow" panose="020B0606020202030204" pitchFamily="34" charset="0"/>
              </a:rPr>
              <a:t>today</a:t>
            </a:r>
          </a:p>
          <a:p>
            <a:r>
              <a:rPr lang="en-US" sz="2000" dirty="0">
                <a:latin typeface="Arial Narrow" panose="020B0606020202030204" pitchFamily="34" charset="0"/>
              </a:rPr>
              <a:t>The process converts atmospheric </a:t>
            </a:r>
            <a:r>
              <a:rPr lang="en-US" sz="2000" b="1" dirty="0">
                <a:latin typeface="Arial Narrow" panose="020B0606020202030204" pitchFamily="34" charset="0"/>
              </a:rPr>
              <a:t>nitrogen</a:t>
            </a:r>
            <a:r>
              <a:rPr lang="en-US" sz="2000" dirty="0">
                <a:latin typeface="Arial Narrow" panose="020B0606020202030204" pitchFamily="34" charset="0"/>
              </a:rPr>
              <a:t> (</a:t>
            </a:r>
            <a:r>
              <a:rPr lang="en-US" sz="2000" b="1" dirty="0">
                <a:latin typeface="Arial Narrow" panose="020B0606020202030204" pitchFamily="34" charset="0"/>
              </a:rPr>
              <a:t>N</a:t>
            </a:r>
            <a:r>
              <a:rPr lang="en-US" sz="2000" b="1" baseline="-25000" dirty="0">
                <a:latin typeface="Arial Narrow" panose="020B0606020202030204" pitchFamily="34" charset="0"/>
              </a:rPr>
              <a:t>2</a:t>
            </a:r>
            <a:r>
              <a:rPr lang="en-US" sz="2000" dirty="0">
                <a:latin typeface="Arial Narrow" panose="020B0606020202030204" pitchFamily="34" charset="0"/>
              </a:rPr>
              <a:t>) to ammonia </a:t>
            </a:r>
            <a:r>
              <a:rPr lang="en-US" sz="2000" dirty="0" smtClean="0">
                <a:latin typeface="Arial Narrow" panose="020B0606020202030204" pitchFamily="34" charset="0"/>
              </a:rPr>
              <a:t>(NH</a:t>
            </a:r>
            <a:r>
              <a:rPr lang="en-US" sz="2000" baseline="-25000" dirty="0" smtClean="0">
                <a:latin typeface="Arial Narrow" panose="020B0606020202030204" pitchFamily="34" charset="0"/>
              </a:rPr>
              <a:t>3</a:t>
            </a:r>
            <a:r>
              <a:rPr lang="en-US" sz="2000" dirty="0" smtClean="0">
                <a:latin typeface="Arial Narrow" panose="020B0606020202030204" pitchFamily="34" charset="0"/>
              </a:rPr>
              <a:t>) </a:t>
            </a:r>
            <a:r>
              <a:rPr lang="en-US" sz="2000" dirty="0">
                <a:latin typeface="Arial Narrow" panose="020B0606020202030204" pitchFamily="34" charset="0"/>
              </a:rPr>
              <a:t>by a reaction with </a:t>
            </a:r>
            <a:r>
              <a:rPr lang="en-US" sz="2000" b="1" dirty="0">
                <a:latin typeface="Arial Narrow" panose="020B0606020202030204" pitchFamily="34" charset="0"/>
              </a:rPr>
              <a:t>hydrogen</a:t>
            </a:r>
            <a:r>
              <a:rPr lang="en-US" sz="2000" dirty="0">
                <a:latin typeface="Arial Narrow" panose="020B0606020202030204" pitchFamily="34" charset="0"/>
              </a:rPr>
              <a:t> (</a:t>
            </a:r>
            <a:r>
              <a:rPr lang="en-US" sz="2000" b="1" dirty="0" smtClean="0">
                <a:latin typeface="Arial Narrow" panose="020B0606020202030204" pitchFamily="34" charset="0"/>
              </a:rPr>
              <a:t>H</a:t>
            </a:r>
            <a:r>
              <a:rPr lang="en-US" sz="2000" b="1" baseline="-25000" dirty="0">
                <a:latin typeface="Arial Narrow" panose="020B0606020202030204" pitchFamily="34" charset="0"/>
              </a:rPr>
              <a:t>2</a:t>
            </a:r>
            <a:r>
              <a:rPr lang="en-US" sz="2000" dirty="0" smtClean="0">
                <a:latin typeface="Arial Narrow" panose="020B0606020202030204" pitchFamily="34" charset="0"/>
              </a:rPr>
              <a:t>) </a:t>
            </a:r>
            <a:r>
              <a:rPr lang="en-US" sz="2000" dirty="0">
                <a:latin typeface="Arial Narrow" panose="020B0606020202030204" pitchFamily="34" charset="0"/>
              </a:rPr>
              <a:t>using a metal catalyst under high temperatures and </a:t>
            </a:r>
            <a:r>
              <a:rPr lang="en-US" sz="2000" dirty="0" smtClean="0">
                <a:latin typeface="Arial Narrow" panose="020B0606020202030204" pitchFamily="34" charset="0"/>
              </a:rPr>
              <a:t>pressures</a:t>
            </a:r>
          </a:p>
          <a:p>
            <a:r>
              <a:rPr lang="en-US" sz="2000" dirty="0">
                <a:latin typeface="Arial Narrow" panose="020B0606020202030204" pitchFamily="34" charset="0"/>
              </a:rPr>
              <a:t>Before </a:t>
            </a:r>
            <a:r>
              <a:rPr lang="en-US" sz="2000" dirty="0" smtClean="0">
                <a:latin typeface="Arial Narrow" panose="020B0606020202030204" pitchFamily="34" charset="0"/>
              </a:rPr>
              <a:t>the </a:t>
            </a:r>
            <a:r>
              <a:rPr lang="en-US" sz="2000" dirty="0">
                <a:latin typeface="Arial Narrow" panose="020B0606020202030204" pitchFamily="34" charset="0"/>
              </a:rPr>
              <a:t>Haber process, ammonia had been difficult to produce on an industrial scale; Grand </a:t>
            </a:r>
            <a:r>
              <a:rPr lang="en-US" sz="2000" dirty="0" smtClean="0">
                <a:latin typeface="Arial Narrow" panose="020B0606020202030204" pitchFamily="34" charset="0"/>
              </a:rPr>
              <a:t>Challenge.</a:t>
            </a:r>
          </a:p>
        </p:txBody>
      </p:sp>
      <p:sp>
        <p:nvSpPr>
          <p:cNvPr id="4" name="Text Box 2"/>
          <p:cNvSpPr txBox="1">
            <a:spLocks noChangeArrowheads="1"/>
          </p:cNvSpPr>
          <p:nvPr/>
        </p:nvSpPr>
        <p:spPr bwMode="auto">
          <a:xfrm>
            <a:off x="4724400" y="274914"/>
            <a:ext cx="4267200" cy="33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1788"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cs typeface="ＭＳ Ｐゴシック" charset="0"/>
              </a:defRPr>
            </a:lvl1pPr>
            <a:lvl2pPr marL="37931725" indent="-37474525"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5pPr>
            <a:lvl6pPr marL="4572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6pPr>
            <a:lvl7pPr marL="9144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7pPr>
            <a:lvl8pPr marL="13716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8pPr>
            <a:lvl9pPr marL="18288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9pPr>
          </a:lstStyle>
          <a:p>
            <a:pPr eaLnBrk="1" hangingPunct="1">
              <a:spcBef>
                <a:spcPts val="300"/>
              </a:spcBef>
              <a:buClrTx/>
              <a:buFontTx/>
              <a:buNone/>
            </a:pPr>
            <a:r>
              <a:rPr lang="de-DE" sz="1200" b="1" dirty="0">
                <a:solidFill>
                  <a:srgbClr val="000000"/>
                </a:solidFill>
                <a:latin typeface="Arial" charset="0"/>
                <a:cs typeface="Arial" charset="0"/>
              </a:rPr>
              <a:t>Advanced </a:t>
            </a:r>
            <a:r>
              <a:rPr lang="de-DE" sz="1200" b="1" dirty="0" smtClean="0">
                <a:solidFill>
                  <a:srgbClr val="000000"/>
                </a:solidFill>
                <a:latin typeface="Arial" charset="0"/>
                <a:cs typeface="Arial" charset="0"/>
              </a:rPr>
              <a:t>Materials</a:t>
            </a:r>
            <a:r>
              <a:rPr lang="sl-SI" sz="1200" b="1" dirty="0" smtClean="0">
                <a:solidFill>
                  <a:srgbClr val="000000"/>
                </a:solidFill>
                <a:latin typeface="Arial" charset="0"/>
                <a:cs typeface="Arial" charset="0"/>
              </a:rPr>
              <a:t> in Circular Economy</a:t>
            </a:r>
            <a:endParaRPr lang="de-DE" sz="1200" b="1" dirty="0">
              <a:solidFill>
                <a:srgbClr val="000000"/>
              </a:solidFill>
              <a:latin typeface="Arial" charset="0"/>
              <a:cs typeface="Arial" charset="0"/>
            </a:endParaRPr>
          </a:p>
        </p:txBody>
      </p:sp>
      <p:sp>
        <p:nvSpPr>
          <p:cNvPr id="5" name="Text Box 1"/>
          <p:cNvSpPr txBox="1">
            <a:spLocks noChangeArrowheads="1"/>
          </p:cNvSpPr>
          <p:nvPr/>
        </p:nvSpPr>
        <p:spPr bwMode="auto">
          <a:xfrm>
            <a:off x="611560" y="274914"/>
            <a:ext cx="4038600" cy="33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1788"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cs typeface="ＭＳ Ｐゴシック" charset="0"/>
              </a:defRPr>
            </a:lvl1pPr>
            <a:lvl2pPr marL="37931725" indent="-37474525"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5pPr>
            <a:lvl6pPr marL="4572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6pPr>
            <a:lvl7pPr marL="9144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7pPr>
            <a:lvl8pPr marL="13716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8pPr>
            <a:lvl9pPr marL="18288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9pPr>
          </a:lstStyle>
          <a:p>
            <a:pPr eaLnBrk="1" hangingPunct="1">
              <a:spcBef>
                <a:spcPts val="300"/>
              </a:spcBef>
              <a:buClrTx/>
              <a:buFontTx/>
              <a:buNone/>
            </a:pPr>
            <a:r>
              <a:rPr lang="sl-SI" sz="1200" b="1" dirty="0" smtClean="0">
                <a:solidFill>
                  <a:srgbClr val="FF0000"/>
                </a:solidFill>
                <a:latin typeface="Arial" charset="0"/>
                <a:cs typeface="Arial" charset="0"/>
              </a:rPr>
              <a:t>NEJC HODNIK</a:t>
            </a:r>
            <a:r>
              <a:rPr lang="de-DE" sz="1200" b="1" dirty="0" smtClean="0">
                <a:solidFill>
                  <a:srgbClr val="FF0000"/>
                </a:solidFill>
                <a:latin typeface="Arial" charset="0"/>
                <a:cs typeface="Arial" charset="0"/>
              </a:rPr>
              <a:t>	</a:t>
            </a:r>
            <a:endParaRPr lang="de-DE" sz="1200" b="1" dirty="0">
              <a:solidFill>
                <a:srgbClr val="FF0000"/>
              </a:solidFill>
              <a:latin typeface="Arial" charset="0"/>
              <a:cs typeface="Arial" charset="0"/>
            </a:endParaRPr>
          </a:p>
        </p:txBody>
      </p:sp>
      <p:sp>
        <p:nvSpPr>
          <p:cNvPr id="7" name="Rectangle 6"/>
          <p:cNvSpPr/>
          <p:nvPr/>
        </p:nvSpPr>
        <p:spPr>
          <a:xfrm>
            <a:off x="0" y="6568934"/>
            <a:ext cx="9144000" cy="28906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http://www.ki.si/fileadmin/template/KI/_img/KI-Logo-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5267" y="6568934"/>
            <a:ext cx="1566333" cy="28906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0" y="0"/>
            <a:ext cx="9144000" cy="28906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http://www.ki.si/fileadmin/template/KI/_img/KI-Logo-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33" y="0"/>
            <a:ext cx="1566333" cy="28906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ritz Haber.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4191" y="1219200"/>
            <a:ext cx="1765719" cy="24955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zultat iskanja slik za Haber proce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4483925"/>
            <a:ext cx="3484782" cy="198906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63138" y="4648200"/>
            <a:ext cx="4572000" cy="1323439"/>
          </a:xfrm>
          <a:prstGeom prst="rect">
            <a:avLst/>
          </a:prstGeom>
        </p:spPr>
        <p:txBody>
          <a:bodyPr>
            <a:spAutoFit/>
          </a:bodyPr>
          <a:lstStyle/>
          <a:p>
            <a:pPr marL="285750" indent="-285750">
              <a:buFont typeface="Arial" panose="020B0604020202020204" pitchFamily="34" charset="0"/>
              <a:buChar char="•"/>
            </a:pPr>
            <a:r>
              <a:rPr lang="en-US" sz="2000" dirty="0">
                <a:latin typeface="Arial Narrow" panose="020B0606020202030204" pitchFamily="34" charset="0"/>
              </a:rPr>
              <a:t>Although the Haber process is mainly used to produce fertilizer today, during World War I it provided Germany with a source of ammonia for the production of explosives</a:t>
            </a:r>
            <a:r>
              <a:rPr lang="en-US" sz="2000" dirty="0" smtClean="0">
                <a:latin typeface="Arial Narrow" panose="020B0606020202030204" pitchFamily="34" charset="0"/>
              </a:rPr>
              <a:t>.</a:t>
            </a:r>
            <a:endParaRPr lang="en-US" sz="2000" dirty="0">
              <a:latin typeface="Arial Narrow" panose="020B0606020202030204" pitchFamily="34" charset="0"/>
            </a:endParaRPr>
          </a:p>
        </p:txBody>
      </p:sp>
      <p:sp>
        <p:nvSpPr>
          <p:cNvPr id="12" name="Rectangle 11"/>
          <p:cNvSpPr/>
          <p:nvPr/>
        </p:nvSpPr>
        <p:spPr>
          <a:xfrm>
            <a:off x="7106892" y="3657600"/>
            <a:ext cx="1808508" cy="646331"/>
          </a:xfrm>
          <a:prstGeom prst="rect">
            <a:avLst/>
          </a:prstGeom>
        </p:spPr>
        <p:txBody>
          <a:bodyPr wrap="none">
            <a:spAutoFit/>
          </a:bodyPr>
          <a:lstStyle/>
          <a:p>
            <a:pPr algn="ctr"/>
            <a:r>
              <a:rPr lang="en-US" b="1" dirty="0">
                <a:latin typeface="Arial Narrow" panose="020B0606020202030204" pitchFamily="34" charset="0"/>
              </a:rPr>
              <a:t>Fritz </a:t>
            </a:r>
            <a:r>
              <a:rPr lang="en-US" b="1" dirty="0" smtClean="0">
                <a:latin typeface="Arial Narrow" panose="020B0606020202030204" pitchFamily="34" charset="0"/>
              </a:rPr>
              <a:t>Haber </a:t>
            </a:r>
          </a:p>
          <a:p>
            <a:pPr algn="ctr"/>
            <a:r>
              <a:rPr lang="en-US" b="1" dirty="0" smtClean="0">
                <a:latin typeface="Arial Narrow" panose="020B0606020202030204" pitchFamily="34" charset="0"/>
              </a:rPr>
              <a:t>1919 - Nobel Prize</a:t>
            </a:r>
            <a:endParaRPr lang="en-US" b="1" dirty="0"/>
          </a:p>
        </p:txBody>
      </p:sp>
      <p:sp>
        <p:nvSpPr>
          <p:cNvPr id="14" name="Rectangle 13"/>
          <p:cNvSpPr/>
          <p:nvPr/>
        </p:nvSpPr>
        <p:spPr>
          <a:xfrm>
            <a:off x="5562600" y="6362707"/>
            <a:ext cx="3429000" cy="246221"/>
          </a:xfrm>
          <a:prstGeom prst="rect">
            <a:avLst/>
          </a:prstGeom>
        </p:spPr>
        <p:txBody>
          <a:bodyPr wrap="square">
            <a:spAutoFit/>
          </a:bodyPr>
          <a:lstStyle/>
          <a:p>
            <a:r>
              <a:rPr lang="en-US" sz="1000" dirty="0">
                <a:solidFill>
                  <a:schemeClr val="tx1">
                    <a:lumMod val="50000"/>
                    <a:lumOff val="50000"/>
                  </a:schemeClr>
                </a:solidFill>
                <a:latin typeface="Arial Narrow" panose="020B0606020202030204" pitchFamily="34" charset="0"/>
              </a:rPr>
              <a:t>https://chemstuff.co.uk/academic-work/a-level/the-haber-process/</a:t>
            </a:r>
          </a:p>
        </p:txBody>
      </p:sp>
      <p:sp>
        <p:nvSpPr>
          <p:cNvPr id="15" name="Rectangle 14"/>
          <p:cNvSpPr/>
          <p:nvPr/>
        </p:nvSpPr>
        <p:spPr>
          <a:xfrm>
            <a:off x="6547809" y="4237704"/>
            <a:ext cx="2748591" cy="246221"/>
          </a:xfrm>
          <a:prstGeom prst="rect">
            <a:avLst/>
          </a:prstGeom>
        </p:spPr>
        <p:txBody>
          <a:bodyPr wrap="square">
            <a:spAutoFit/>
          </a:bodyPr>
          <a:lstStyle/>
          <a:p>
            <a:r>
              <a:rPr lang="en-US" sz="1000" dirty="0">
                <a:solidFill>
                  <a:schemeClr val="tx1">
                    <a:lumMod val="50000"/>
                    <a:lumOff val="50000"/>
                  </a:schemeClr>
                </a:solidFill>
                <a:latin typeface="Arial Narrow" panose="020B0606020202030204" pitchFamily="34" charset="0"/>
              </a:rPr>
              <a:t>https://en.m.wikipedia.org/wiki/Haber_process</a:t>
            </a:r>
          </a:p>
        </p:txBody>
      </p:sp>
    </p:spTree>
    <p:extLst>
      <p:ext uri="{BB962C8B-B14F-4D97-AF65-F5344CB8AC3E}">
        <p14:creationId xmlns:p14="http://schemas.microsoft.com/office/powerpoint/2010/main" val="81095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57225"/>
            <a:ext cx="8229600" cy="1143000"/>
          </a:xfrm>
        </p:spPr>
        <p:txBody>
          <a:bodyPr/>
          <a:lstStyle/>
          <a:p>
            <a:r>
              <a:rPr lang="sl-SI" dirty="0" smtClean="0">
                <a:latin typeface="Arial Narrow" panose="020B0606020202030204" pitchFamily="34" charset="0"/>
              </a:rPr>
              <a:t>What we can do?</a:t>
            </a:r>
            <a:endParaRPr lang="sl-SI" dirty="0">
              <a:latin typeface="Arial Narrow" panose="020B0606020202030204" pitchFamily="34" charset="0"/>
            </a:endParaRPr>
          </a:p>
        </p:txBody>
      </p:sp>
      <p:sp>
        <p:nvSpPr>
          <p:cNvPr id="3" name="Content Placeholder 2"/>
          <p:cNvSpPr>
            <a:spLocks noGrp="1"/>
          </p:cNvSpPr>
          <p:nvPr>
            <p:ph idx="1"/>
          </p:nvPr>
        </p:nvSpPr>
        <p:spPr>
          <a:xfrm>
            <a:off x="457201" y="1874837"/>
            <a:ext cx="6476999" cy="4525963"/>
          </a:xfrm>
        </p:spPr>
        <p:txBody>
          <a:bodyPr>
            <a:normAutofit/>
          </a:bodyPr>
          <a:lstStyle/>
          <a:p>
            <a:r>
              <a:rPr lang="en-US" sz="2000" dirty="0" smtClean="0">
                <a:solidFill>
                  <a:srgbClr val="00B050"/>
                </a:solidFill>
                <a:latin typeface="Arial Narrow" panose="020B0606020202030204" pitchFamily="34" charset="0"/>
              </a:rPr>
              <a:t>Example from history: </a:t>
            </a:r>
            <a:r>
              <a:rPr lang="en-US" sz="2000" b="1" dirty="0" smtClean="0">
                <a:solidFill>
                  <a:srgbClr val="00B050"/>
                </a:solidFill>
                <a:latin typeface="Arial Narrow" panose="020B0606020202030204" pitchFamily="34" charset="0"/>
              </a:rPr>
              <a:t>Bergius process</a:t>
            </a:r>
            <a:r>
              <a:rPr lang="sl-SI" sz="2000" b="1" dirty="0">
                <a:solidFill>
                  <a:srgbClr val="00B050"/>
                </a:solidFill>
                <a:latin typeface="Arial Narrow" panose="020B0606020202030204" pitchFamily="34" charset="0"/>
              </a:rPr>
              <a:t> </a:t>
            </a:r>
            <a:r>
              <a:rPr lang="sl-SI" sz="2000" dirty="0">
                <a:solidFill>
                  <a:srgbClr val="00B050"/>
                </a:solidFill>
                <a:latin typeface="Arial Narrow" panose="020B0606020202030204" pitchFamily="34" charset="0"/>
              </a:rPr>
              <a:t>(1913)</a:t>
            </a:r>
            <a:r>
              <a:rPr lang="en-US" sz="2000" b="1" dirty="0" smtClean="0">
                <a:solidFill>
                  <a:srgbClr val="00B050"/>
                </a:solidFill>
                <a:latin typeface="Arial Narrow" panose="020B0606020202030204" pitchFamily="34" charset="0"/>
              </a:rPr>
              <a:t>:</a:t>
            </a:r>
          </a:p>
          <a:p>
            <a:r>
              <a:rPr lang="en-US" sz="2000" dirty="0" smtClean="0">
                <a:latin typeface="Arial Narrow" panose="020B0606020202030204" pitchFamily="34" charset="0"/>
              </a:rPr>
              <a:t>is a method of production of </a:t>
            </a:r>
            <a:r>
              <a:rPr lang="en-US" sz="2000" b="1" dirty="0" smtClean="0">
                <a:latin typeface="Arial Narrow" panose="020B0606020202030204" pitchFamily="34" charset="0"/>
              </a:rPr>
              <a:t>liquid synthetic fuel </a:t>
            </a:r>
            <a:r>
              <a:rPr lang="en-US" sz="2000" dirty="0" smtClean="0">
                <a:latin typeface="Arial Narrow" panose="020B0606020202030204" pitchFamily="34" charset="0"/>
              </a:rPr>
              <a:t>by catalytic hydrogenation of high-volatile bituminous coal at high temperature and pressure.</a:t>
            </a:r>
          </a:p>
          <a:p>
            <a:r>
              <a:rPr lang="en-US" sz="2000" dirty="0" smtClean="0">
                <a:latin typeface="Arial Narrow" panose="020B0606020202030204" pitchFamily="34" charset="0"/>
              </a:rPr>
              <a:t>Before the Bergius process, liquid fuel</a:t>
            </a:r>
            <a:r>
              <a:rPr lang="sl-SI" sz="2000" dirty="0">
                <a:latin typeface="Arial Narrow" panose="020B0606020202030204" pitchFamily="34" charset="0"/>
              </a:rPr>
              <a:t> like </a:t>
            </a:r>
            <a:r>
              <a:rPr lang="sl-SI" sz="2000" dirty="0" smtClean="0">
                <a:latin typeface="Arial Narrow" panose="020B0606020202030204" pitchFamily="34" charset="0"/>
              </a:rPr>
              <a:t>diesel oil or petrolium</a:t>
            </a:r>
            <a:r>
              <a:rPr lang="en-US" sz="2000" dirty="0" smtClean="0">
                <a:latin typeface="Arial Narrow" panose="020B0606020202030204" pitchFamily="34" charset="0"/>
              </a:rPr>
              <a:t> was difficult to get</a:t>
            </a:r>
            <a:r>
              <a:rPr lang="en-US" sz="2000" dirty="0">
                <a:latin typeface="Arial Narrow" panose="020B0606020202030204" pitchFamily="34" charset="0"/>
              </a:rPr>
              <a:t>,</a:t>
            </a:r>
            <a:r>
              <a:rPr lang="sl-SI" sz="2000" dirty="0" smtClean="0">
                <a:latin typeface="Arial Narrow" panose="020B0606020202030204" pitchFamily="34" charset="0"/>
              </a:rPr>
              <a:t> especially in Germany</a:t>
            </a:r>
            <a:r>
              <a:rPr lang="en-US" sz="2000" dirty="0">
                <a:latin typeface="Arial Narrow" panose="020B0606020202030204" pitchFamily="34" charset="0"/>
              </a:rPr>
              <a:t>; Grand </a:t>
            </a:r>
            <a:r>
              <a:rPr lang="en-US" sz="2000" dirty="0" smtClean="0">
                <a:latin typeface="Arial Narrow" panose="020B0606020202030204" pitchFamily="34" charset="0"/>
              </a:rPr>
              <a:t>Challenge.</a:t>
            </a:r>
          </a:p>
        </p:txBody>
      </p:sp>
      <p:sp>
        <p:nvSpPr>
          <p:cNvPr id="4" name="Text Box 2"/>
          <p:cNvSpPr txBox="1">
            <a:spLocks noChangeArrowheads="1"/>
          </p:cNvSpPr>
          <p:nvPr/>
        </p:nvSpPr>
        <p:spPr bwMode="auto">
          <a:xfrm>
            <a:off x="4724400" y="274914"/>
            <a:ext cx="4267200" cy="33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1788"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cs typeface="ＭＳ Ｐゴシック" charset="0"/>
              </a:defRPr>
            </a:lvl1pPr>
            <a:lvl2pPr marL="37931725" indent="-37474525"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5pPr>
            <a:lvl6pPr marL="4572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6pPr>
            <a:lvl7pPr marL="9144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7pPr>
            <a:lvl8pPr marL="13716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8pPr>
            <a:lvl9pPr marL="18288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9pPr>
          </a:lstStyle>
          <a:p>
            <a:pPr eaLnBrk="1" hangingPunct="1">
              <a:spcBef>
                <a:spcPts val="300"/>
              </a:spcBef>
              <a:buClrTx/>
              <a:buFontTx/>
              <a:buNone/>
            </a:pPr>
            <a:r>
              <a:rPr lang="de-DE" sz="1200" b="1" dirty="0">
                <a:solidFill>
                  <a:srgbClr val="000000"/>
                </a:solidFill>
                <a:latin typeface="Arial" charset="0"/>
                <a:cs typeface="Arial" charset="0"/>
              </a:rPr>
              <a:t>Advanced </a:t>
            </a:r>
            <a:r>
              <a:rPr lang="de-DE" sz="1200" b="1" dirty="0" smtClean="0">
                <a:solidFill>
                  <a:srgbClr val="000000"/>
                </a:solidFill>
                <a:latin typeface="Arial" charset="0"/>
                <a:cs typeface="Arial" charset="0"/>
              </a:rPr>
              <a:t>Materials</a:t>
            </a:r>
            <a:r>
              <a:rPr lang="sl-SI" sz="1200" b="1" dirty="0" smtClean="0">
                <a:solidFill>
                  <a:srgbClr val="000000"/>
                </a:solidFill>
                <a:latin typeface="Arial" charset="0"/>
                <a:cs typeface="Arial" charset="0"/>
              </a:rPr>
              <a:t> in Circular Economy</a:t>
            </a:r>
            <a:endParaRPr lang="de-DE" sz="1200" b="1" dirty="0">
              <a:solidFill>
                <a:srgbClr val="000000"/>
              </a:solidFill>
              <a:latin typeface="Arial" charset="0"/>
              <a:cs typeface="Arial" charset="0"/>
            </a:endParaRPr>
          </a:p>
        </p:txBody>
      </p:sp>
      <p:sp>
        <p:nvSpPr>
          <p:cNvPr id="5" name="Text Box 1"/>
          <p:cNvSpPr txBox="1">
            <a:spLocks noChangeArrowheads="1"/>
          </p:cNvSpPr>
          <p:nvPr/>
        </p:nvSpPr>
        <p:spPr bwMode="auto">
          <a:xfrm>
            <a:off x="611560" y="274914"/>
            <a:ext cx="4038600" cy="33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1788"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cs typeface="ＭＳ Ｐゴシック" charset="0"/>
              </a:defRPr>
            </a:lvl1pPr>
            <a:lvl2pPr marL="37931725" indent="-37474525"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5pPr>
            <a:lvl6pPr marL="4572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6pPr>
            <a:lvl7pPr marL="9144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7pPr>
            <a:lvl8pPr marL="13716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8pPr>
            <a:lvl9pPr marL="18288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9pPr>
          </a:lstStyle>
          <a:p>
            <a:pPr eaLnBrk="1" hangingPunct="1">
              <a:spcBef>
                <a:spcPts val="300"/>
              </a:spcBef>
              <a:buClrTx/>
              <a:buFontTx/>
              <a:buNone/>
            </a:pPr>
            <a:r>
              <a:rPr lang="sl-SI" sz="1200" b="1" dirty="0" smtClean="0">
                <a:solidFill>
                  <a:srgbClr val="FF0000"/>
                </a:solidFill>
                <a:latin typeface="Arial" charset="0"/>
                <a:cs typeface="Arial" charset="0"/>
              </a:rPr>
              <a:t>NEJC HODNIK</a:t>
            </a:r>
            <a:r>
              <a:rPr lang="de-DE" sz="1200" b="1" dirty="0" smtClean="0">
                <a:solidFill>
                  <a:srgbClr val="FF0000"/>
                </a:solidFill>
                <a:latin typeface="Arial" charset="0"/>
                <a:cs typeface="Arial" charset="0"/>
              </a:rPr>
              <a:t>	</a:t>
            </a:r>
            <a:endParaRPr lang="de-DE" sz="1200" b="1" dirty="0">
              <a:solidFill>
                <a:srgbClr val="FF0000"/>
              </a:solidFill>
              <a:latin typeface="Arial" charset="0"/>
              <a:cs typeface="Arial" charset="0"/>
            </a:endParaRPr>
          </a:p>
        </p:txBody>
      </p:sp>
      <p:sp>
        <p:nvSpPr>
          <p:cNvPr id="7" name="Rectangle 6"/>
          <p:cNvSpPr/>
          <p:nvPr/>
        </p:nvSpPr>
        <p:spPr>
          <a:xfrm>
            <a:off x="0" y="6568934"/>
            <a:ext cx="9144000" cy="28906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http://www.ki.si/fileadmin/template/KI/_img/KI-Logo-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5267" y="6568934"/>
            <a:ext cx="1566333" cy="28906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0" y="0"/>
            <a:ext cx="9144000" cy="28906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http://www.ki.si/fileadmin/template/KI/_img/KI-Logo-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33" y="0"/>
            <a:ext cx="1566333" cy="28906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63138" y="4648200"/>
            <a:ext cx="4572000" cy="1631216"/>
          </a:xfrm>
          <a:prstGeom prst="rect">
            <a:avLst/>
          </a:prstGeom>
        </p:spPr>
        <p:txBody>
          <a:bodyPr>
            <a:spAutoFit/>
          </a:bodyPr>
          <a:lstStyle/>
          <a:p>
            <a:pPr marL="285750" indent="-285750">
              <a:buFont typeface="Arial" panose="020B0604020202020204" pitchFamily="34" charset="0"/>
              <a:buChar char="•"/>
            </a:pPr>
            <a:r>
              <a:rPr lang="en-GB" sz="2000" dirty="0">
                <a:latin typeface="Arial Narrow" panose="020B0606020202030204" pitchFamily="34" charset="0"/>
              </a:rPr>
              <a:t>The Fischer–</a:t>
            </a:r>
            <a:r>
              <a:rPr lang="en-GB" sz="2000" dirty="0" err="1">
                <a:latin typeface="Arial Narrow" panose="020B0606020202030204" pitchFamily="34" charset="0"/>
              </a:rPr>
              <a:t>Tropsch</a:t>
            </a:r>
            <a:r>
              <a:rPr lang="en-GB" sz="2000" dirty="0">
                <a:latin typeface="Arial Narrow" panose="020B0606020202030204" pitchFamily="34" charset="0"/>
              </a:rPr>
              <a:t> </a:t>
            </a:r>
            <a:r>
              <a:rPr lang="en-GB" sz="2000" dirty="0" smtClean="0">
                <a:latin typeface="Arial Narrow" panose="020B0606020202030204" pitchFamily="34" charset="0"/>
              </a:rPr>
              <a:t>process</a:t>
            </a:r>
            <a:r>
              <a:rPr lang="sl-SI" sz="2000" dirty="0">
                <a:latin typeface="Arial Narrow" panose="020B0606020202030204" pitchFamily="34" charset="0"/>
              </a:rPr>
              <a:t> (1925)</a:t>
            </a:r>
            <a:r>
              <a:rPr lang="en-GB" sz="2000" dirty="0" smtClean="0">
                <a:latin typeface="Arial Narrow" panose="020B0606020202030204" pitchFamily="34" charset="0"/>
              </a:rPr>
              <a:t> </a:t>
            </a:r>
            <a:r>
              <a:rPr lang="en-GB" sz="2000" dirty="0">
                <a:latin typeface="Arial Narrow" panose="020B0606020202030204" pitchFamily="34" charset="0"/>
              </a:rPr>
              <a:t>is a collection of chemical reactions that converts a mixture of </a:t>
            </a:r>
            <a:r>
              <a:rPr lang="en-GB" sz="2000" b="1" dirty="0">
                <a:latin typeface="Arial Narrow" panose="020B0606020202030204" pitchFamily="34" charset="0"/>
              </a:rPr>
              <a:t>carbon monoxide</a:t>
            </a:r>
            <a:r>
              <a:rPr lang="en-GB" sz="2000" dirty="0">
                <a:latin typeface="Arial Narrow" panose="020B0606020202030204" pitchFamily="34" charset="0"/>
              </a:rPr>
              <a:t> </a:t>
            </a:r>
            <a:r>
              <a:rPr lang="sl-SI" sz="2000" dirty="0" smtClean="0">
                <a:latin typeface="Arial Narrow" panose="020B0606020202030204" pitchFamily="34" charset="0"/>
              </a:rPr>
              <a:t>(</a:t>
            </a:r>
            <a:r>
              <a:rPr lang="sl-SI" sz="2000" b="1" dirty="0" smtClean="0">
                <a:latin typeface="Arial Narrow" panose="020B0606020202030204" pitchFamily="34" charset="0"/>
              </a:rPr>
              <a:t>CO</a:t>
            </a:r>
            <a:r>
              <a:rPr lang="sl-SI" sz="2000" dirty="0" smtClean="0">
                <a:latin typeface="Arial Narrow" panose="020B0606020202030204" pitchFamily="34" charset="0"/>
              </a:rPr>
              <a:t>) </a:t>
            </a:r>
            <a:r>
              <a:rPr lang="en-GB" sz="2000" dirty="0" smtClean="0">
                <a:latin typeface="Arial Narrow" panose="020B0606020202030204" pitchFamily="34" charset="0"/>
              </a:rPr>
              <a:t>and </a:t>
            </a:r>
            <a:r>
              <a:rPr lang="en-US" sz="2000" b="1" dirty="0">
                <a:latin typeface="Arial Narrow" panose="020B0606020202030204" pitchFamily="34" charset="0"/>
              </a:rPr>
              <a:t>hydrogen</a:t>
            </a:r>
            <a:r>
              <a:rPr lang="en-US" sz="2000" dirty="0">
                <a:latin typeface="Arial Narrow" panose="020B0606020202030204" pitchFamily="34" charset="0"/>
              </a:rPr>
              <a:t> (</a:t>
            </a:r>
            <a:r>
              <a:rPr lang="en-US" sz="2000" b="1" dirty="0">
                <a:latin typeface="Arial Narrow" panose="020B0606020202030204" pitchFamily="34" charset="0"/>
              </a:rPr>
              <a:t>H</a:t>
            </a:r>
            <a:r>
              <a:rPr lang="en-US" sz="2000" b="1" baseline="-25000" dirty="0">
                <a:latin typeface="Arial Narrow" panose="020B0606020202030204" pitchFamily="34" charset="0"/>
              </a:rPr>
              <a:t>2</a:t>
            </a:r>
            <a:r>
              <a:rPr lang="en-US" sz="2000" dirty="0">
                <a:latin typeface="Arial Narrow" panose="020B0606020202030204" pitchFamily="34" charset="0"/>
              </a:rPr>
              <a:t>) </a:t>
            </a:r>
            <a:r>
              <a:rPr lang="en-GB" sz="2000" b="1" dirty="0" smtClean="0">
                <a:latin typeface="Arial Narrow" panose="020B0606020202030204" pitchFamily="34" charset="0"/>
              </a:rPr>
              <a:t>into </a:t>
            </a:r>
            <a:r>
              <a:rPr lang="en-GB" sz="2000" b="1" dirty="0">
                <a:latin typeface="Arial Narrow" panose="020B0606020202030204" pitchFamily="34" charset="0"/>
              </a:rPr>
              <a:t>liquid </a:t>
            </a:r>
            <a:r>
              <a:rPr lang="en-GB" sz="2000" b="1" dirty="0" smtClean="0">
                <a:latin typeface="Arial Narrow" panose="020B0606020202030204" pitchFamily="34" charset="0"/>
              </a:rPr>
              <a:t>hydrocarbons - fuel</a:t>
            </a:r>
            <a:r>
              <a:rPr lang="en-US" sz="2000" dirty="0" smtClean="0">
                <a:latin typeface="Arial Narrow" panose="020B0606020202030204" pitchFamily="34" charset="0"/>
              </a:rPr>
              <a:t>.</a:t>
            </a:r>
            <a:endParaRPr lang="en-US" sz="2000" dirty="0">
              <a:latin typeface="Arial Narrow" panose="020B0606020202030204" pitchFamily="34" charset="0"/>
            </a:endParaRPr>
          </a:p>
        </p:txBody>
      </p:sp>
      <p:sp>
        <p:nvSpPr>
          <p:cNvPr id="12" name="Rectangle 11"/>
          <p:cNvSpPr/>
          <p:nvPr/>
        </p:nvSpPr>
        <p:spPr>
          <a:xfrm>
            <a:off x="7034064" y="3568588"/>
            <a:ext cx="1808508" cy="646331"/>
          </a:xfrm>
          <a:prstGeom prst="rect">
            <a:avLst/>
          </a:prstGeom>
        </p:spPr>
        <p:txBody>
          <a:bodyPr wrap="none">
            <a:spAutoFit/>
          </a:bodyPr>
          <a:lstStyle/>
          <a:p>
            <a:pPr algn="ctr"/>
            <a:r>
              <a:rPr lang="en-US" b="1" dirty="0" err="1">
                <a:latin typeface="Arial Narrow" panose="020B0606020202030204" pitchFamily="34" charset="0"/>
              </a:rPr>
              <a:t>Fredrich</a:t>
            </a:r>
            <a:r>
              <a:rPr lang="en-US" b="1" dirty="0">
                <a:latin typeface="Arial Narrow" panose="020B0606020202030204" pitchFamily="34" charset="0"/>
              </a:rPr>
              <a:t> </a:t>
            </a:r>
            <a:r>
              <a:rPr lang="en-US" b="1" dirty="0" smtClean="0">
                <a:latin typeface="Arial Narrow" panose="020B0606020202030204" pitchFamily="34" charset="0"/>
              </a:rPr>
              <a:t>Bergius</a:t>
            </a:r>
            <a:endParaRPr lang="sl-SI" b="1" dirty="0" smtClean="0">
              <a:latin typeface="Arial Narrow" panose="020B0606020202030204" pitchFamily="34" charset="0"/>
            </a:endParaRPr>
          </a:p>
          <a:p>
            <a:pPr algn="ctr"/>
            <a:r>
              <a:rPr lang="en-US" b="1" dirty="0" smtClean="0">
                <a:latin typeface="Arial Narrow" panose="020B0606020202030204" pitchFamily="34" charset="0"/>
              </a:rPr>
              <a:t>19</a:t>
            </a:r>
            <a:r>
              <a:rPr lang="sl-SI" b="1" dirty="0" smtClean="0">
                <a:latin typeface="Arial Narrow" panose="020B0606020202030204" pitchFamily="34" charset="0"/>
              </a:rPr>
              <a:t>3</a:t>
            </a:r>
            <a:r>
              <a:rPr lang="en-US" b="1" dirty="0" smtClean="0">
                <a:latin typeface="Arial Narrow" panose="020B0606020202030204" pitchFamily="34" charset="0"/>
              </a:rPr>
              <a:t>1 - Nobel Prize</a:t>
            </a:r>
            <a:endParaRPr lang="en-US" b="1" dirty="0"/>
          </a:p>
        </p:txBody>
      </p:sp>
      <p:sp>
        <p:nvSpPr>
          <p:cNvPr id="14" name="Rectangle 13"/>
          <p:cNvSpPr/>
          <p:nvPr/>
        </p:nvSpPr>
        <p:spPr>
          <a:xfrm>
            <a:off x="5562600" y="6362707"/>
            <a:ext cx="3429000" cy="246221"/>
          </a:xfrm>
          <a:prstGeom prst="rect">
            <a:avLst/>
          </a:prstGeom>
        </p:spPr>
        <p:txBody>
          <a:bodyPr wrap="square">
            <a:spAutoFit/>
          </a:bodyPr>
          <a:lstStyle/>
          <a:p>
            <a:r>
              <a:rPr lang="en-US" sz="1000" dirty="0">
                <a:solidFill>
                  <a:schemeClr val="tx1">
                    <a:lumMod val="50000"/>
                    <a:lumOff val="50000"/>
                  </a:schemeClr>
                </a:solidFill>
                <a:latin typeface="Arial Narrow" panose="020B0606020202030204" pitchFamily="34" charset="0"/>
              </a:rPr>
              <a:t>https://chemstuff.co.uk/academic-work/a-level/the-haber-process/</a:t>
            </a:r>
          </a:p>
        </p:txBody>
      </p:sp>
      <p:sp>
        <p:nvSpPr>
          <p:cNvPr id="15" name="Rectangle 14"/>
          <p:cNvSpPr/>
          <p:nvPr/>
        </p:nvSpPr>
        <p:spPr>
          <a:xfrm>
            <a:off x="6547809" y="4237704"/>
            <a:ext cx="2748591" cy="246221"/>
          </a:xfrm>
          <a:prstGeom prst="rect">
            <a:avLst/>
          </a:prstGeom>
        </p:spPr>
        <p:txBody>
          <a:bodyPr wrap="square">
            <a:spAutoFit/>
          </a:bodyPr>
          <a:lstStyle/>
          <a:p>
            <a:r>
              <a:rPr lang="en-US" sz="1000" dirty="0">
                <a:solidFill>
                  <a:schemeClr val="tx1">
                    <a:lumMod val="50000"/>
                    <a:lumOff val="50000"/>
                  </a:schemeClr>
                </a:solidFill>
                <a:latin typeface="Arial Narrow" panose="020B0606020202030204" pitchFamily="34" charset="0"/>
              </a:rPr>
              <a:t>https://en.m.wikipedia.org/wiki/Haber_process</a:t>
            </a:r>
          </a:p>
        </p:txBody>
      </p:sp>
      <p:pic>
        <p:nvPicPr>
          <p:cNvPr id="6" name="Picture 2" descr="Portr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0648" y="1066798"/>
            <a:ext cx="1782911" cy="252038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3.bp.blogspot.com/-vcLoEAM7syo/US35L4wI3LI/AAAAAAAAAVU/RrY_S2Mp6UY/s1600/Bergius+process+simple+sketc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5208" y="4567897"/>
            <a:ext cx="3192992" cy="1684330"/>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4800600" y="4483925"/>
            <a:ext cx="4343400" cy="2059453"/>
            <a:chOff x="4800600" y="4483925"/>
            <a:chExt cx="4343400" cy="2059453"/>
          </a:xfrm>
        </p:grpSpPr>
        <p:sp>
          <p:nvSpPr>
            <p:cNvPr id="20" name="Rectangle 19"/>
            <p:cNvSpPr/>
            <p:nvPr/>
          </p:nvSpPr>
          <p:spPr>
            <a:xfrm>
              <a:off x="4800600" y="4483925"/>
              <a:ext cx="4343400" cy="20594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Portr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5267" y="4570675"/>
              <a:ext cx="1333500" cy="1885951"/>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5464546" y="5140642"/>
              <a:ext cx="1808508" cy="646331"/>
            </a:xfrm>
            <a:prstGeom prst="rect">
              <a:avLst/>
            </a:prstGeom>
          </p:spPr>
          <p:txBody>
            <a:bodyPr wrap="none">
              <a:spAutoFit/>
            </a:bodyPr>
            <a:lstStyle/>
            <a:p>
              <a:pPr algn="ctr"/>
              <a:r>
                <a:rPr lang="en-US" b="1" dirty="0">
                  <a:latin typeface="Arial Narrow" panose="020B0606020202030204" pitchFamily="34" charset="0"/>
                </a:rPr>
                <a:t>Carl Bosch</a:t>
              </a:r>
              <a:endParaRPr lang="sl-SI" b="1" dirty="0" smtClean="0">
                <a:latin typeface="Arial Narrow" panose="020B0606020202030204" pitchFamily="34" charset="0"/>
              </a:endParaRPr>
            </a:p>
            <a:p>
              <a:pPr algn="ctr"/>
              <a:r>
                <a:rPr lang="en-US" b="1" dirty="0" smtClean="0">
                  <a:latin typeface="Arial Narrow" panose="020B0606020202030204" pitchFamily="34" charset="0"/>
                </a:rPr>
                <a:t>19</a:t>
              </a:r>
              <a:r>
                <a:rPr lang="sl-SI" b="1" dirty="0" smtClean="0">
                  <a:latin typeface="Arial Narrow" panose="020B0606020202030204" pitchFamily="34" charset="0"/>
                </a:rPr>
                <a:t>3</a:t>
              </a:r>
              <a:r>
                <a:rPr lang="en-US" b="1" dirty="0" smtClean="0">
                  <a:latin typeface="Arial Narrow" panose="020B0606020202030204" pitchFamily="34" charset="0"/>
                </a:rPr>
                <a:t>1 - Nobel Prize</a:t>
              </a:r>
              <a:endParaRPr lang="en-US" b="1" dirty="0"/>
            </a:p>
          </p:txBody>
        </p:sp>
      </p:grpSp>
    </p:spTree>
    <p:extLst>
      <p:ext uri="{BB962C8B-B14F-4D97-AF65-F5344CB8AC3E}">
        <p14:creationId xmlns:p14="http://schemas.microsoft.com/office/powerpoint/2010/main" val="110700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581025"/>
            <a:ext cx="3371850" cy="32289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zultat iskanja slik za nitrogen cycl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8417"/>
          <a:stretch/>
        </p:blipFill>
        <p:spPr bwMode="auto">
          <a:xfrm>
            <a:off x="228600" y="609038"/>
            <a:ext cx="3492043" cy="341955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933" y="3915891"/>
            <a:ext cx="4572000" cy="230832"/>
          </a:xfrm>
          <a:prstGeom prst="rect">
            <a:avLst/>
          </a:prstGeom>
        </p:spPr>
        <p:txBody>
          <a:bodyPr>
            <a:spAutoFit/>
          </a:bodyPr>
          <a:lstStyle/>
          <a:p>
            <a:r>
              <a:rPr lang="en-US" sz="900" dirty="0">
                <a:solidFill>
                  <a:schemeClr val="tx1">
                    <a:lumMod val="50000"/>
                    <a:lumOff val="50000"/>
                  </a:schemeClr>
                </a:solidFill>
              </a:rPr>
              <a:t>https://www.dreamstime.com/royalty-free-stock-photos-nitrogen-cycle-image29063058</a:t>
            </a:r>
          </a:p>
        </p:txBody>
      </p:sp>
      <p:sp>
        <p:nvSpPr>
          <p:cNvPr id="5" name="Rectangle 4"/>
          <p:cNvSpPr/>
          <p:nvPr/>
        </p:nvSpPr>
        <p:spPr>
          <a:xfrm>
            <a:off x="152400" y="4028597"/>
            <a:ext cx="1973375" cy="369332"/>
          </a:xfrm>
          <a:prstGeom prst="rect">
            <a:avLst/>
          </a:prstGeom>
        </p:spPr>
        <p:txBody>
          <a:bodyPr wrap="square">
            <a:spAutoFit/>
          </a:bodyPr>
          <a:lstStyle/>
          <a:p>
            <a:r>
              <a:rPr lang="en-US" b="1" dirty="0" smtClean="0">
                <a:latin typeface="Arial Narrow" panose="020B0606020202030204" pitchFamily="34" charset="0"/>
              </a:rPr>
              <a:t>Fertilizer</a:t>
            </a:r>
            <a:r>
              <a:rPr lang="sl-SI" b="1" dirty="0" smtClean="0">
                <a:latin typeface="Arial Narrow" panose="020B0606020202030204" pitchFamily="34" charset="0"/>
              </a:rPr>
              <a:t> -&gt; </a:t>
            </a:r>
            <a:r>
              <a:rPr lang="en-US" b="1" dirty="0" smtClean="0">
                <a:latin typeface="Arial Narrow" panose="020B0606020202030204" pitchFamily="34" charset="0"/>
              </a:rPr>
              <a:t>food</a:t>
            </a:r>
            <a:endParaRPr lang="en-US" dirty="0"/>
          </a:p>
        </p:txBody>
      </p:sp>
      <p:sp>
        <p:nvSpPr>
          <p:cNvPr id="9" name="Rectangle 8"/>
          <p:cNvSpPr/>
          <p:nvPr/>
        </p:nvSpPr>
        <p:spPr>
          <a:xfrm>
            <a:off x="4876800" y="3751846"/>
            <a:ext cx="827471" cy="369332"/>
          </a:xfrm>
          <a:prstGeom prst="rect">
            <a:avLst/>
          </a:prstGeom>
        </p:spPr>
        <p:txBody>
          <a:bodyPr wrap="none">
            <a:spAutoFit/>
          </a:bodyPr>
          <a:lstStyle/>
          <a:p>
            <a:r>
              <a:rPr lang="sl-SI" b="1" dirty="0" smtClean="0">
                <a:latin typeface="Arial Narrow" panose="020B0606020202030204" pitchFamily="34" charset="0"/>
              </a:rPr>
              <a:t>E</a:t>
            </a:r>
            <a:r>
              <a:rPr lang="en-US" b="1" dirty="0" err="1" smtClean="0">
                <a:latin typeface="Arial Narrow" panose="020B0606020202030204" pitchFamily="34" charset="0"/>
              </a:rPr>
              <a:t>nergy</a:t>
            </a:r>
            <a:endParaRPr lang="en-US" dirty="0"/>
          </a:p>
        </p:txBody>
      </p:sp>
      <p:sp>
        <p:nvSpPr>
          <p:cNvPr id="6" name="Rectangle 5"/>
          <p:cNvSpPr/>
          <p:nvPr/>
        </p:nvSpPr>
        <p:spPr>
          <a:xfrm>
            <a:off x="6939228" y="3537340"/>
            <a:ext cx="2259364" cy="369332"/>
          </a:xfrm>
          <a:prstGeom prst="rect">
            <a:avLst/>
          </a:prstGeom>
        </p:spPr>
        <p:txBody>
          <a:bodyPr wrap="square">
            <a:spAutoFit/>
          </a:bodyPr>
          <a:lstStyle/>
          <a:p>
            <a:r>
              <a:rPr lang="en-US" sz="900" dirty="0">
                <a:solidFill>
                  <a:schemeClr val="tx1">
                    <a:lumMod val="50000"/>
                    <a:lumOff val="50000"/>
                  </a:schemeClr>
                </a:solidFill>
              </a:rPr>
              <a:t>http://ecoregionproject.weebly.com/nitrogen-oxygen-and-carbon-cycles.html</a:t>
            </a:r>
          </a:p>
        </p:txBody>
      </p:sp>
      <p:pic>
        <p:nvPicPr>
          <p:cNvPr id="1032" name="Picture 8" descr="Rezultat iskanja slik za hydrogen cycle"/>
          <p:cNvPicPr>
            <a:picLocks noChangeAspect="1" noChangeArrowheads="1"/>
          </p:cNvPicPr>
          <p:nvPr/>
        </p:nvPicPr>
        <p:blipFill rotWithShape="1">
          <a:blip r:embed="rId4">
            <a:extLst>
              <a:ext uri="{28A0092B-C50C-407E-A947-70E740481C1C}">
                <a14:useLocalDpi xmlns:a14="http://schemas.microsoft.com/office/drawing/2010/main" val="0"/>
              </a:ext>
            </a:extLst>
          </a:blip>
          <a:srcRect b="12793"/>
          <a:stretch/>
        </p:blipFill>
        <p:spPr bwMode="auto">
          <a:xfrm>
            <a:off x="5029199" y="4104931"/>
            <a:ext cx="3576585" cy="251082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610100" y="6618328"/>
            <a:ext cx="4572000" cy="230832"/>
          </a:xfrm>
          <a:prstGeom prst="rect">
            <a:avLst/>
          </a:prstGeom>
        </p:spPr>
        <p:txBody>
          <a:bodyPr>
            <a:spAutoFit/>
          </a:bodyPr>
          <a:lstStyle/>
          <a:p>
            <a:r>
              <a:rPr lang="en-US" sz="900" dirty="0">
                <a:solidFill>
                  <a:schemeClr val="tx1">
                    <a:lumMod val="50000"/>
                    <a:lumOff val="50000"/>
                  </a:schemeClr>
                </a:solidFill>
              </a:rPr>
              <a:t>http://www.merlin.unsw.edu.au/energyh/about-hydrogen-energy/</a:t>
            </a:r>
          </a:p>
        </p:txBody>
      </p:sp>
      <p:sp>
        <p:nvSpPr>
          <p:cNvPr id="11" name="Text Box 2"/>
          <p:cNvSpPr txBox="1">
            <a:spLocks noChangeArrowheads="1"/>
          </p:cNvSpPr>
          <p:nvPr/>
        </p:nvSpPr>
        <p:spPr bwMode="auto">
          <a:xfrm>
            <a:off x="4724400" y="274914"/>
            <a:ext cx="4267200" cy="33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1788"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cs typeface="ＭＳ Ｐゴシック" charset="0"/>
              </a:defRPr>
            </a:lvl1pPr>
            <a:lvl2pPr marL="37931725" indent="-37474525"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5pPr>
            <a:lvl6pPr marL="4572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6pPr>
            <a:lvl7pPr marL="9144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7pPr>
            <a:lvl8pPr marL="13716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8pPr>
            <a:lvl9pPr marL="18288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9pPr>
          </a:lstStyle>
          <a:p>
            <a:pPr eaLnBrk="1" hangingPunct="1">
              <a:spcBef>
                <a:spcPts val="300"/>
              </a:spcBef>
              <a:buClrTx/>
              <a:buFontTx/>
              <a:buNone/>
            </a:pPr>
            <a:r>
              <a:rPr lang="de-DE" sz="1200" b="1" dirty="0">
                <a:solidFill>
                  <a:srgbClr val="000000"/>
                </a:solidFill>
                <a:latin typeface="Arial" charset="0"/>
                <a:cs typeface="Arial" charset="0"/>
              </a:rPr>
              <a:t>Advanced </a:t>
            </a:r>
            <a:r>
              <a:rPr lang="de-DE" sz="1200" b="1" dirty="0" smtClean="0">
                <a:solidFill>
                  <a:srgbClr val="000000"/>
                </a:solidFill>
                <a:latin typeface="Arial" charset="0"/>
                <a:cs typeface="Arial" charset="0"/>
              </a:rPr>
              <a:t>Materials</a:t>
            </a:r>
            <a:r>
              <a:rPr lang="sl-SI" sz="1200" b="1" dirty="0" smtClean="0">
                <a:solidFill>
                  <a:srgbClr val="000000"/>
                </a:solidFill>
                <a:latin typeface="Arial" charset="0"/>
                <a:cs typeface="Arial" charset="0"/>
              </a:rPr>
              <a:t> in Circular Economy</a:t>
            </a:r>
            <a:endParaRPr lang="de-DE" sz="1200" b="1" dirty="0">
              <a:solidFill>
                <a:srgbClr val="000000"/>
              </a:solidFill>
              <a:latin typeface="Arial" charset="0"/>
              <a:cs typeface="Arial" charset="0"/>
            </a:endParaRPr>
          </a:p>
        </p:txBody>
      </p:sp>
      <p:sp>
        <p:nvSpPr>
          <p:cNvPr id="12" name="Text Box 1"/>
          <p:cNvSpPr txBox="1">
            <a:spLocks noChangeArrowheads="1"/>
          </p:cNvSpPr>
          <p:nvPr/>
        </p:nvSpPr>
        <p:spPr bwMode="auto">
          <a:xfrm>
            <a:off x="611560" y="274914"/>
            <a:ext cx="4038600" cy="33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1788"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cs typeface="ＭＳ Ｐゴシック" charset="0"/>
              </a:defRPr>
            </a:lvl1pPr>
            <a:lvl2pPr marL="37931725" indent="-37474525"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5pPr>
            <a:lvl6pPr marL="4572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6pPr>
            <a:lvl7pPr marL="9144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7pPr>
            <a:lvl8pPr marL="13716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8pPr>
            <a:lvl9pPr marL="18288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9pPr>
          </a:lstStyle>
          <a:p>
            <a:pPr eaLnBrk="1" hangingPunct="1">
              <a:spcBef>
                <a:spcPts val="300"/>
              </a:spcBef>
              <a:buClrTx/>
              <a:buFontTx/>
              <a:buNone/>
            </a:pPr>
            <a:r>
              <a:rPr lang="sl-SI" sz="1200" b="1" dirty="0" smtClean="0">
                <a:solidFill>
                  <a:srgbClr val="FF0000"/>
                </a:solidFill>
                <a:latin typeface="Arial" charset="0"/>
                <a:cs typeface="Arial" charset="0"/>
              </a:rPr>
              <a:t>NEJC HODNIK</a:t>
            </a:r>
            <a:r>
              <a:rPr lang="de-DE" sz="1200" b="1" dirty="0" smtClean="0">
                <a:solidFill>
                  <a:srgbClr val="FF0000"/>
                </a:solidFill>
                <a:latin typeface="Arial" charset="0"/>
                <a:cs typeface="Arial" charset="0"/>
              </a:rPr>
              <a:t>	</a:t>
            </a:r>
            <a:endParaRPr lang="de-DE" sz="1200" b="1" dirty="0">
              <a:solidFill>
                <a:srgbClr val="FF0000"/>
              </a:solidFill>
              <a:latin typeface="Arial" charset="0"/>
              <a:cs typeface="Arial" charset="0"/>
            </a:endParaRPr>
          </a:p>
        </p:txBody>
      </p:sp>
      <p:sp>
        <p:nvSpPr>
          <p:cNvPr id="13" name="Rectangle 12"/>
          <p:cNvSpPr/>
          <p:nvPr/>
        </p:nvSpPr>
        <p:spPr>
          <a:xfrm>
            <a:off x="0" y="0"/>
            <a:ext cx="9144000" cy="28906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http://www.ki.si/fileadmin/template/KI/_img/KI-Logo-E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33" y="0"/>
            <a:ext cx="1566333" cy="28906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253610" y="4923472"/>
            <a:ext cx="4242190" cy="1477328"/>
          </a:xfrm>
          <a:prstGeom prst="rect">
            <a:avLst/>
          </a:prstGeom>
        </p:spPr>
        <p:txBody>
          <a:bodyPr wrap="square">
            <a:spAutoFit/>
          </a:bodyPr>
          <a:lstStyle/>
          <a:p>
            <a:r>
              <a:rPr lang="en-US" b="1" dirty="0" smtClean="0">
                <a:latin typeface="Arial Narrow" panose="020B0606020202030204" pitchFamily="34" charset="0"/>
              </a:rPr>
              <a:t>Common for all conversion processes -&gt; </a:t>
            </a:r>
            <a:r>
              <a:rPr lang="en-US" b="1" dirty="0" smtClean="0">
                <a:solidFill>
                  <a:srgbClr val="FF0000"/>
                </a:solidFill>
                <a:latin typeface="Arial Narrow" panose="020B0606020202030204" pitchFamily="34" charset="0"/>
              </a:rPr>
              <a:t>catalysis</a:t>
            </a:r>
          </a:p>
          <a:p>
            <a:endParaRPr lang="en-US" b="1" dirty="0" smtClean="0">
              <a:latin typeface="Arial Narrow" panose="020B0606020202030204" pitchFamily="34" charset="0"/>
            </a:endParaRPr>
          </a:p>
          <a:p>
            <a:r>
              <a:rPr lang="en-US" b="1" dirty="0" smtClean="0">
                <a:latin typeface="Arial Narrow" panose="020B0606020202030204" pitchFamily="34" charset="0"/>
              </a:rPr>
              <a:t>-90-95% of all industrial chemical  processes</a:t>
            </a:r>
          </a:p>
          <a:p>
            <a:r>
              <a:rPr lang="en-US" b="1" dirty="0" smtClean="0">
                <a:latin typeface="Arial Narrow" panose="020B0606020202030204" pitchFamily="34" charset="0"/>
              </a:rPr>
              <a:t>	</a:t>
            </a:r>
            <a:endParaRPr lang="en-US" dirty="0"/>
          </a:p>
        </p:txBody>
      </p:sp>
      <p:sp>
        <p:nvSpPr>
          <p:cNvPr id="2" name="Rectangle 1"/>
          <p:cNvSpPr/>
          <p:nvPr/>
        </p:nvSpPr>
        <p:spPr>
          <a:xfrm>
            <a:off x="7467600" y="914400"/>
            <a:ext cx="1093376" cy="369332"/>
          </a:xfrm>
          <a:prstGeom prst="rect">
            <a:avLst/>
          </a:prstGeom>
        </p:spPr>
        <p:txBody>
          <a:bodyPr wrap="none">
            <a:spAutoFit/>
          </a:bodyPr>
          <a:lstStyle/>
          <a:p>
            <a:r>
              <a:rPr lang="en-US" b="1" dirty="0" smtClean="0"/>
              <a:t>CO</a:t>
            </a:r>
            <a:r>
              <a:rPr lang="en-US" b="1" baseline="-25000" dirty="0" smtClean="0"/>
              <a:t>2</a:t>
            </a:r>
            <a:r>
              <a:rPr lang="en-US" b="1" dirty="0" smtClean="0"/>
              <a:t> cycle</a:t>
            </a:r>
            <a:endParaRPr lang="en-US" b="1" dirty="0"/>
          </a:p>
        </p:txBody>
      </p:sp>
    </p:spTree>
    <p:extLst>
      <p:ext uri="{BB962C8B-B14F-4D97-AF65-F5344CB8AC3E}">
        <p14:creationId xmlns:p14="http://schemas.microsoft.com/office/powerpoint/2010/main" val="330936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7" grpId="0"/>
      <p:bldP spid="15"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57225"/>
            <a:ext cx="8229600" cy="1143000"/>
          </a:xfrm>
        </p:spPr>
        <p:txBody>
          <a:bodyPr/>
          <a:lstStyle/>
          <a:p>
            <a:r>
              <a:rPr lang="sl-SI" dirty="0" smtClean="0">
                <a:latin typeface="Arial Narrow" panose="020B0606020202030204" pitchFamily="34" charset="0"/>
              </a:rPr>
              <a:t>What we can do?</a:t>
            </a:r>
            <a:endParaRPr lang="sl-SI" dirty="0">
              <a:latin typeface="Arial Narrow" panose="020B0606020202030204" pitchFamily="34" charset="0"/>
            </a:endParaRPr>
          </a:p>
        </p:txBody>
      </p:sp>
      <p:sp>
        <p:nvSpPr>
          <p:cNvPr id="3" name="Content Placeholder 2"/>
          <p:cNvSpPr>
            <a:spLocks noGrp="1"/>
          </p:cNvSpPr>
          <p:nvPr>
            <p:ph idx="1"/>
          </p:nvPr>
        </p:nvSpPr>
        <p:spPr>
          <a:xfrm>
            <a:off x="457201" y="1874837"/>
            <a:ext cx="6400799" cy="4525963"/>
          </a:xfrm>
        </p:spPr>
        <p:txBody>
          <a:bodyPr>
            <a:normAutofit/>
          </a:bodyPr>
          <a:lstStyle/>
          <a:p>
            <a:r>
              <a:rPr lang="en-US" sz="2000" b="1" dirty="0" smtClean="0">
                <a:solidFill>
                  <a:srgbClr val="00B050"/>
                </a:solidFill>
                <a:latin typeface="Arial Narrow" panose="020B0606020202030204" pitchFamily="34" charset="0"/>
              </a:rPr>
              <a:t>Hydrogen cycle </a:t>
            </a:r>
            <a:r>
              <a:rPr lang="sl-SI" sz="2000" b="1" dirty="0" smtClean="0">
                <a:solidFill>
                  <a:srgbClr val="00B050"/>
                </a:solidFill>
                <a:latin typeface="Arial Narrow" panose="020B0606020202030204" pitchFamily="34" charset="0"/>
              </a:rPr>
              <a:t>at</a:t>
            </a:r>
            <a:r>
              <a:rPr lang="en-US" sz="2000" b="1" dirty="0" smtClean="0">
                <a:solidFill>
                  <a:srgbClr val="00B050"/>
                </a:solidFill>
                <a:latin typeface="Arial Narrow" panose="020B0606020202030204" pitchFamily="34" charset="0"/>
              </a:rPr>
              <a:t> home:</a:t>
            </a:r>
          </a:p>
          <a:p>
            <a:r>
              <a:rPr lang="en-US" sz="2000" dirty="0" smtClean="0">
                <a:latin typeface="Arial Narrow" panose="020B0606020202030204" pitchFamily="34" charset="0"/>
              </a:rPr>
              <a:t>self </a:t>
            </a:r>
            <a:r>
              <a:rPr lang="en-US" sz="2000" dirty="0">
                <a:latin typeface="Arial Narrow" panose="020B0606020202030204" pitchFamily="34" charset="0"/>
              </a:rPr>
              <a:t>sustained hydrogen home</a:t>
            </a:r>
            <a:endParaRPr lang="en-US" sz="2000" dirty="0" smtClean="0">
              <a:latin typeface="Arial Narrow" panose="020B0606020202030204" pitchFamily="34" charset="0"/>
            </a:endParaRPr>
          </a:p>
        </p:txBody>
      </p:sp>
      <p:sp>
        <p:nvSpPr>
          <p:cNvPr id="4" name="Text Box 2"/>
          <p:cNvSpPr txBox="1">
            <a:spLocks noChangeArrowheads="1"/>
          </p:cNvSpPr>
          <p:nvPr/>
        </p:nvSpPr>
        <p:spPr bwMode="auto">
          <a:xfrm>
            <a:off x="4724400" y="274914"/>
            <a:ext cx="4267200" cy="33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1788"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cs typeface="ＭＳ Ｐゴシック" charset="0"/>
              </a:defRPr>
            </a:lvl1pPr>
            <a:lvl2pPr marL="37931725" indent="-37474525"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5pPr>
            <a:lvl6pPr marL="4572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6pPr>
            <a:lvl7pPr marL="9144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7pPr>
            <a:lvl8pPr marL="13716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8pPr>
            <a:lvl9pPr marL="18288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9pPr>
          </a:lstStyle>
          <a:p>
            <a:pPr eaLnBrk="1" hangingPunct="1">
              <a:spcBef>
                <a:spcPts val="300"/>
              </a:spcBef>
              <a:buClrTx/>
              <a:buFontTx/>
              <a:buNone/>
            </a:pPr>
            <a:r>
              <a:rPr lang="de-DE" sz="1200" b="1" dirty="0">
                <a:solidFill>
                  <a:srgbClr val="000000"/>
                </a:solidFill>
                <a:latin typeface="Arial" charset="0"/>
                <a:cs typeface="Arial" charset="0"/>
              </a:rPr>
              <a:t>Advanced </a:t>
            </a:r>
            <a:r>
              <a:rPr lang="de-DE" sz="1200" b="1" dirty="0" smtClean="0">
                <a:solidFill>
                  <a:srgbClr val="000000"/>
                </a:solidFill>
                <a:latin typeface="Arial" charset="0"/>
                <a:cs typeface="Arial" charset="0"/>
              </a:rPr>
              <a:t>Materials</a:t>
            </a:r>
            <a:r>
              <a:rPr lang="sl-SI" sz="1200" b="1" dirty="0" smtClean="0">
                <a:solidFill>
                  <a:srgbClr val="000000"/>
                </a:solidFill>
                <a:latin typeface="Arial" charset="0"/>
                <a:cs typeface="Arial" charset="0"/>
              </a:rPr>
              <a:t> in Circular Economy</a:t>
            </a:r>
            <a:endParaRPr lang="de-DE" sz="1200" b="1" dirty="0">
              <a:solidFill>
                <a:srgbClr val="000000"/>
              </a:solidFill>
              <a:latin typeface="Arial" charset="0"/>
              <a:cs typeface="Arial" charset="0"/>
            </a:endParaRPr>
          </a:p>
        </p:txBody>
      </p:sp>
      <p:sp>
        <p:nvSpPr>
          <p:cNvPr id="5" name="Text Box 1"/>
          <p:cNvSpPr txBox="1">
            <a:spLocks noChangeArrowheads="1"/>
          </p:cNvSpPr>
          <p:nvPr/>
        </p:nvSpPr>
        <p:spPr bwMode="auto">
          <a:xfrm>
            <a:off x="611560" y="274914"/>
            <a:ext cx="4038600" cy="33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1788"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cs typeface="ＭＳ Ｐゴシック" charset="0"/>
              </a:defRPr>
            </a:lvl1pPr>
            <a:lvl2pPr marL="37931725" indent="-37474525"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5pPr>
            <a:lvl6pPr marL="4572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6pPr>
            <a:lvl7pPr marL="9144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7pPr>
            <a:lvl8pPr marL="13716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8pPr>
            <a:lvl9pPr marL="18288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9pPr>
          </a:lstStyle>
          <a:p>
            <a:pPr eaLnBrk="1" hangingPunct="1">
              <a:spcBef>
                <a:spcPts val="300"/>
              </a:spcBef>
              <a:buClrTx/>
              <a:buFontTx/>
              <a:buNone/>
            </a:pPr>
            <a:r>
              <a:rPr lang="sl-SI" sz="1200" b="1" dirty="0" smtClean="0">
                <a:solidFill>
                  <a:srgbClr val="FF0000"/>
                </a:solidFill>
                <a:latin typeface="Arial" charset="0"/>
                <a:cs typeface="Arial" charset="0"/>
              </a:rPr>
              <a:t>NEJC HODNIK</a:t>
            </a:r>
            <a:r>
              <a:rPr lang="de-DE" sz="1200" b="1" dirty="0" smtClean="0">
                <a:solidFill>
                  <a:srgbClr val="FF0000"/>
                </a:solidFill>
                <a:latin typeface="Arial" charset="0"/>
                <a:cs typeface="Arial" charset="0"/>
              </a:rPr>
              <a:t>	</a:t>
            </a:r>
            <a:endParaRPr lang="de-DE" sz="1200" b="1" dirty="0">
              <a:solidFill>
                <a:srgbClr val="FF0000"/>
              </a:solidFill>
              <a:latin typeface="Arial" charset="0"/>
              <a:cs typeface="Arial" charset="0"/>
            </a:endParaRPr>
          </a:p>
        </p:txBody>
      </p:sp>
      <p:sp>
        <p:nvSpPr>
          <p:cNvPr id="7" name="Rectangle 6"/>
          <p:cNvSpPr/>
          <p:nvPr/>
        </p:nvSpPr>
        <p:spPr>
          <a:xfrm>
            <a:off x="0" y="6568934"/>
            <a:ext cx="9144000" cy="28906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http://www.ki.si/fileadmin/template/KI/_img/KI-Logo-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5267" y="6568934"/>
            <a:ext cx="1566333" cy="28906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0" y="0"/>
            <a:ext cx="9144000" cy="28906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http://www.ki.si/fileadmin/template/KI/_img/KI-Logo-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33" y="0"/>
            <a:ext cx="1566333" cy="28906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708531"/>
            <a:ext cx="6553523" cy="3311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57200" y="6107668"/>
            <a:ext cx="8305800" cy="369332"/>
          </a:xfrm>
          <a:prstGeom prst="rect">
            <a:avLst/>
          </a:prstGeom>
        </p:spPr>
        <p:txBody>
          <a:bodyPr wrap="square">
            <a:spAutoFit/>
          </a:bodyPr>
          <a:lstStyle/>
          <a:p>
            <a:pPr algn="ctr"/>
            <a:r>
              <a:rPr lang="en-US" b="1" dirty="0">
                <a:solidFill>
                  <a:srgbClr val="FF0000"/>
                </a:solidFill>
                <a:latin typeface="Arial Narrow" panose="020B0606020202030204" pitchFamily="34" charset="0"/>
              </a:rPr>
              <a:t>Current Grand Challenges: to store energy &amp; better catalytic processes</a:t>
            </a:r>
          </a:p>
        </p:txBody>
      </p:sp>
    </p:spTree>
    <p:extLst>
      <p:ext uri="{BB962C8B-B14F-4D97-AF65-F5344CB8AC3E}">
        <p14:creationId xmlns:p14="http://schemas.microsoft.com/office/powerpoint/2010/main" val="17805097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57225"/>
            <a:ext cx="8229600" cy="1143000"/>
          </a:xfrm>
        </p:spPr>
        <p:txBody>
          <a:bodyPr/>
          <a:lstStyle/>
          <a:p>
            <a:r>
              <a:rPr lang="sl-SI" dirty="0" smtClean="0">
                <a:latin typeface="Arial Narrow" panose="020B0606020202030204" pitchFamily="34" charset="0"/>
              </a:rPr>
              <a:t>What we can do?</a:t>
            </a:r>
            <a:endParaRPr lang="sl-SI" dirty="0">
              <a:latin typeface="Arial Narrow" panose="020B0606020202030204" pitchFamily="34" charset="0"/>
            </a:endParaRPr>
          </a:p>
        </p:txBody>
      </p:sp>
      <p:sp>
        <p:nvSpPr>
          <p:cNvPr id="3" name="Content Placeholder 2"/>
          <p:cNvSpPr>
            <a:spLocks noGrp="1"/>
          </p:cNvSpPr>
          <p:nvPr>
            <p:ph idx="1"/>
          </p:nvPr>
        </p:nvSpPr>
        <p:spPr>
          <a:xfrm>
            <a:off x="266699" y="1828800"/>
            <a:ext cx="8610601" cy="2362200"/>
          </a:xfrm>
        </p:spPr>
        <p:txBody>
          <a:bodyPr>
            <a:normAutofit/>
          </a:bodyPr>
          <a:lstStyle/>
          <a:p>
            <a:r>
              <a:rPr lang="sl-SI" sz="1600" dirty="0">
                <a:latin typeface="Arial Narrow" panose="020B0606020202030204" pitchFamily="34" charset="0"/>
              </a:rPr>
              <a:t>Topics: </a:t>
            </a:r>
            <a:r>
              <a:rPr lang="en-US" sz="1600" b="1" dirty="0">
                <a:latin typeface="Arial Narrow" panose="020B0606020202030204" pitchFamily="34" charset="0"/>
              </a:rPr>
              <a:t>batteries, </a:t>
            </a:r>
            <a:r>
              <a:rPr lang="sl-SI" sz="1600" b="1" dirty="0" smtClean="0">
                <a:latin typeface="Arial Narrow" panose="020B0606020202030204" pitchFamily="34" charset="0"/>
              </a:rPr>
              <a:t>catalysis, </a:t>
            </a:r>
            <a:r>
              <a:rPr lang="en-US" sz="1600" b="1" dirty="0" smtClean="0">
                <a:latin typeface="Arial Narrow" panose="020B0606020202030204" pitchFamily="34" charset="0"/>
              </a:rPr>
              <a:t>hydrogen</a:t>
            </a:r>
            <a:r>
              <a:rPr lang="en-US" sz="1600" b="1" dirty="0">
                <a:latin typeface="Arial Narrow" panose="020B0606020202030204" pitchFamily="34" charset="0"/>
              </a:rPr>
              <a:t>, CO</a:t>
            </a:r>
            <a:r>
              <a:rPr lang="en-US" sz="1600" b="1" baseline="-25000" dirty="0">
                <a:latin typeface="Arial Narrow" panose="020B0606020202030204" pitchFamily="34" charset="0"/>
              </a:rPr>
              <a:t>2</a:t>
            </a:r>
            <a:r>
              <a:rPr lang="en-US" sz="1600" b="1" dirty="0">
                <a:latin typeface="Arial Narrow" panose="020B0606020202030204" pitchFamily="34" charset="0"/>
              </a:rPr>
              <a:t>, methane, biomass, </a:t>
            </a:r>
            <a:r>
              <a:rPr lang="en-US" sz="1600" b="1" dirty="0" err="1" smtClean="0">
                <a:latin typeface="Arial Narrow" panose="020B0606020202030204" pitchFamily="34" charset="0"/>
              </a:rPr>
              <a:t>adsorbers</a:t>
            </a:r>
            <a:r>
              <a:rPr lang="en-US" sz="1600" b="1" dirty="0" smtClean="0">
                <a:latin typeface="Arial Narrow" panose="020B0606020202030204" pitchFamily="34" charset="0"/>
              </a:rPr>
              <a:t>, absorbers</a:t>
            </a:r>
            <a:r>
              <a:rPr lang="sl-SI" sz="1600" b="1" dirty="0">
                <a:latin typeface="Arial Narrow" panose="020B0606020202030204" pitchFamily="34" charset="0"/>
              </a:rPr>
              <a:t>, </a:t>
            </a:r>
            <a:r>
              <a:rPr lang="sl-SI" sz="1600" b="1" dirty="0" smtClean="0">
                <a:latin typeface="Arial Narrow" panose="020B0606020202030204" pitchFamily="34" charset="0"/>
              </a:rPr>
              <a:t>pharmaceutical </a:t>
            </a:r>
            <a:r>
              <a:rPr lang="sl-SI" sz="1600" b="1" dirty="0">
                <a:latin typeface="Arial Narrow" panose="020B0606020202030204" pitchFamily="34" charset="0"/>
              </a:rPr>
              <a:t>process </a:t>
            </a:r>
            <a:r>
              <a:rPr lang="sl-SI" sz="1600" b="1" dirty="0" smtClean="0">
                <a:latin typeface="Arial Narrow" panose="020B0606020202030204" pitchFamily="34" charset="0"/>
              </a:rPr>
              <a:t>engineering</a:t>
            </a:r>
            <a:r>
              <a:rPr lang="en-US" sz="1600" b="1" dirty="0" smtClean="0">
                <a:latin typeface="Arial Narrow" panose="020B0606020202030204" pitchFamily="34" charset="0"/>
              </a:rPr>
              <a:t>, …</a:t>
            </a:r>
            <a:endParaRPr lang="sl-SI" sz="1600" b="1" dirty="0">
              <a:latin typeface="Arial Narrow" panose="020B0606020202030204" pitchFamily="34" charset="0"/>
            </a:endParaRPr>
          </a:p>
          <a:p>
            <a:pPr marL="0" indent="0">
              <a:buNone/>
            </a:pPr>
            <a:endParaRPr lang="sl-SI" sz="1600" dirty="0" smtClean="0">
              <a:latin typeface="Arial Narrow" panose="020B0606020202030204" pitchFamily="34" charset="0"/>
            </a:endParaRPr>
          </a:p>
          <a:p>
            <a:r>
              <a:rPr lang="sl-SI" sz="1600" b="1" dirty="0" smtClean="0">
                <a:latin typeface="Arial Narrow" panose="020B0606020202030204" pitchFamily="34" charset="0"/>
              </a:rPr>
              <a:t>Projects</a:t>
            </a:r>
            <a:r>
              <a:rPr lang="sl-SI" sz="1600" dirty="0" smtClean="0">
                <a:latin typeface="Arial Narrow" panose="020B0606020202030204" pitchFamily="34" charset="0"/>
              </a:rPr>
              <a:t>: </a:t>
            </a:r>
            <a:r>
              <a:rPr lang="en-GB" sz="1600" dirty="0" smtClean="0">
                <a:latin typeface="Arial Narrow" panose="020B0606020202030204" pitchFamily="34" charset="0"/>
              </a:rPr>
              <a:t>currently </a:t>
            </a:r>
            <a:r>
              <a:rPr lang="en-GB" sz="1600" dirty="0">
                <a:latin typeface="Arial Narrow" panose="020B0606020202030204" pitchFamily="34" charset="0"/>
              </a:rPr>
              <a:t>participating in </a:t>
            </a:r>
            <a:r>
              <a:rPr lang="en-GB" sz="1600" b="1" dirty="0">
                <a:latin typeface="Arial Narrow" panose="020B0606020202030204" pitchFamily="34" charset="0"/>
              </a:rPr>
              <a:t>&gt;20 </a:t>
            </a:r>
            <a:r>
              <a:rPr lang="en-GB" sz="1600" b="1" dirty="0" smtClean="0">
                <a:latin typeface="Arial Narrow" panose="020B0606020202030204" pitchFamily="34" charset="0"/>
              </a:rPr>
              <a:t>H2020 projects</a:t>
            </a:r>
            <a:r>
              <a:rPr lang="en-GB" sz="1600" dirty="0" smtClean="0">
                <a:latin typeface="Arial Narrow" panose="020B0606020202030204" pitchFamily="34" charset="0"/>
              </a:rPr>
              <a:t> and ERA-NETs</a:t>
            </a:r>
            <a:r>
              <a:rPr lang="sl-SI" sz="1600" dirty="0" smtClean="0">
                <a:latin typeface="Arial Narrow" panose="020B0606020202030204" pitchFamily="34" charset="0"/>
              </a:rPr>
              <a:t>, COSTs, NATOs, </a:t>
            </a:r>
            <a:r>
              <a:rPr lang="sl-SI" sz="1600" dirty="0">
                <a:latin typeface="Arial Narrow" panose="020B0606020202030204" pitchFamily="34" charset="0"/>
              </a:rPr>
              <a:t>Bilateral scientific </a:t>
            </a:r>
            <a:r>
              <a:rPr lang="sl-SI" sz="1600" dirty="0" smtClean="0">
                <a:latin typeface="Arial Narrow" panose="020B0606020202030204" pitchFamily="34" charset="0"/>
              </a:rPr>
              <a:t>projects, etc., in addition to National funding</a:t>
            </a:r>
          </a:p>
          <a:p>
            <a:r>
              <a:rPr lang="sl-SI" sz="1600" dirty="0" smtClean="0">
                <a:latin typeface="Arial Narrow" panose="020B0606020202030204" pitchFamily="34" charset="0"/>
              </a:rPr>
              <a:t>Recent </a:t>
            </a:r>
            <a:r>
              <a:rPr lang="sl-SI" sz="1600" b="1" dirty="0" smtClean="0">
                <a:latin typeface="Arial Narrow" panose="020B0606020202030204" pitchFamily="34" charset="0"/>
              </a:rPr>
              <a:t>Articles</a:t>
            </a:r>
            <a:r>
              <a:rPr lang="sl-SI" sz="1600" dirty="0" smtClean="0">
                <a:latin typeface="Arial Narrow" panose="020B0606020202030204" pitchFamily="34" charset="0"/>
              </a:rPr>
              <a:t> (IF&gt;10): </a:t>
            </a:r>
            <a:r>
              <a:rPr lang="sl-SI" sz="1600" b="1" dirty="0" smtClean="0">
                <a:latin typeface="Arial Narrow" panose="020B0606020202030204" pitchFamily="34" charset="0"/>
              </a:rPr>
              <a:t>Science</a:t>
            </a:r>
            <a:r>
              <a:rPr lang="sl-SI" sz="1600" dirty="0" smtClean="0">
                <a:latin typeface="Arial Narrow" panose="020B0606020202030204" pitchFamily="34" charset="0"/>
              </a:rPr>
              <a:t>, Nature Materials, Angewandte Chemie, Accounts of Chemical Research, Nature Communications, </a:t>
            </a:r>
            <a:r>
              <a:rPr lang="sl-SI" sz="1600" dirty="0">
                <a:latin typeface="Arial Narrow" panose="020B0606020202030204" pitchFamily="34" charset="0"/>
              </a:rPr>
              <a:t>Advanced Energy </a:t>
            </a:r>
            <a:r>
              <a:rPr lang="sl-SI" sz="1600" dirty="0" smtClean="0">
                <a:latin typeface="Arial Narrow" panose="020B0606020202030204" pitchFamily="34" charset="0"/>
              </a:rPr>
              <a:t>Materials</a:t>
            </a:r>
            <a:r>
              <a:rPr lang="sl-SI" sz="1600" dirty="0">
                <a:latin typeface="Arial Narrow" panose="020B0606020202030204" pitchFamily="34" charset="0"/>
              </a:rPr>
              <a:t>, Advanced </a:t>
            </a:r>
            <a:r>
              <a:rPr lang="sl-SI" sz="1600" dirty="0" smtClean="0">
                <a:latin typeface="Arial Narrow" panose="020B0606020202030204" pitchFamily="34" charset="0"/>
              </a:rPr>
              <a:t>Functional Materials , JACS</a:t>
            </a:r>
            <a:r>
              <a:rPr lang="sl-SI" sz="1600" dirty="0">
                <a:latin typeface="Arial Narrow" panose="020B0606020202030204" pitchFamily="34" charset="0"/>
              </a:rPr>
              <a:t>, PNAS</a:t>
            </a:r>
            <a:r>
              <a:rPr lang="sl-SI" sz="1600" dirty="0" smtClean="0">
                <a:latin typeface="Arial Narrow" panose="020B0606020202030204" pitchFamily="34" charset="0"/>
              </a:rPr>
              <a:t>, ...</a:t>
            </a:r>
            <a:endParaRPr lang="en-US" sz="1600" dirty="0" smtClean="0">
              <a:latin typeface="Arial Narrow" panose="020B0606020202030204" pitchFamily="34" charset="0"/>
            </a:endParaRPr>
          </a:p>
          <a:p>
            <a:r>
              <a:rPr lang="sl-SI" sz="1600" b="1" dirty="0">
                <a:latin typeface="Arial Narrow" panose="020B0606020202030204" pitchFamily="34" charset="0"/>
              </a:rPr>
              <a:t>Patents</a:t>
            </a:r>
            <a:r>
              <a:rPr lang="sl-SI" sz="1600" dirty="0">
                <a:latin typeface="Arial Narrow" panose="020B0606020202030204" pitchFamily="34" charset="0"/>
              </a:rPr>
              <a:t>: catalysts (US, WO, 2 x Patent appl.), coatings: </a:t>
            </a:r>
            <a:r>
              <a:rPr lang="sl-SI" sz="1600" b="1" dirty="0">
                <a:latin typeface="Arial Narrow" panose="020B0606020202030204" pitchFamily="34" charset="0"/>
              </a:rPr>
              <a:t>2 sold to Alanod SOLAR</a:t>
            </a:r>
            <a:r>
              <a:rPr lang="sl-SI" sz="1600" dirty="0">
                <a:latin typeface="Arial Narrow" panose="020B0606020202030204" pitchFamily="34" charset="0"/>
              </a:rPr>
              <a:t>, </a:t>
            </a:r>
            <a:r>
              <a:rPr lang="en-US" sz="1600" dirty="0">
                <a:latin typeface="Arial Narrow" panose="020B0606020202030204" pitchFamily="34" charset="0"/>
              </a:rPr>
              <a:t>etc.</a:t>
            </a:r>
            <a:endParaRPr lang="sl-SI" sz="1600" dirty="0">
              <a:latin typeface="Arial Narrow" panose="020B0606020202030204" pitchFamily="34" charset="0"/>
            </a:endParaRPr>
          </a:p>
          <a:p>
            <a:endParaRPr lang="sl-SI" sz="1600" dirty="0" smtClean="0">
              <a:latin typeface="Arial Narrow" panose="020B0606020202030204" pitchFamily="34" charset="0"/>
            </a:endParaRPr>
          </a:p>
        </p:txBody>
      </p:sp>
      <p:sp>
        <p:nvSpPr>
          <p:cNvPr id="4" name="Text Box 2"/>
          <p:cNvSpPr txBox="1">
            <a:spLocks noChangeArrowheads="1"/>
          </p:cNvSpPr>
          <p:nvPr/>
        </p:nvSpPr>
        <p:spPr bwMode="auto">
          <a:xfrm>
            <a:off x="4724400" y="274914"/>
            <a:ext cx="4267200" cy="33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1788"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cs typeface="ＭＳ Ｐゴシック" charset="0"/>
              </a:defRPr>
            </a:lvl1pPr>
            <a:lvl2pPr marL="37931725" indent="-37474525"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5pPr>
            <a:lvl6pPr marL="4572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6pPr>
            <a:lvl7pPr marL="9144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7pPr>
            <a:lvl8pPr marL="13716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8pPr>
            <a:lvl9pPr marL="18288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9pPr>
          </a:lstStyle>
          <a:p>
            <a:pPr eaLnBrk="1" hangingPunct="1">
              <a:spcBef>
                <a:spcPts val="300"/>
              </a:spcBef>
              <a:buClrTx/>
              <a:buFontTx/>
              <a:buNone/>
            </a:pPr>
            <a:r>
              <a:rPr lang="de-DE" sz="1200" b="1" dirty="0">
                <a:solidFill>
                  <a:srgbClr val="000000"/>
                </a:solidFill>
                <a:latin typeface="Arial" charset="0"/>
                <a:cs typeface="Arial" charset="0"/>
              </a:rPr>
              <a:t>Advanced </a:t>
            </a:r>
            <a:r>
              <a:rPr lang="de-DE" sz="1200" b="1" dirty="0" smtClean="0">
                <a:solidFill>
                  <a:srgbClr val="000000"/>
                </a:solidFill>
                <a:latin typeface="Arial" charset="0"/>
                <a:cs typeface="Arial" charset="0"/>
              </a:rPr>
              <a:t>Materials</a:t>
            </a:r>
            <a:r>
              <a:rPr lang="sl-SI" sz="1200" b="1" dirty="0" smtClean="0">
                <a:solidFill>
                  <a:srgbClr val="000000"/>
                </a:solidFill>
                <a:latin typeface="Arial" charset="0"/>
                <a:cs typeface="Arial" charset="0"/>
              </a:rPr>
              <a:t> in Circular Economy</a:t>
            </a:r>
            <a:endParaRPr lang="de-DE" sz="1200" b="1" dirty="0">
              <a:solidFill>
                <a:srgbClr val="000000"/>
              </a:solidFill>
              <a:latin typeface="Arial" charset="0"/>
              <a:cs typeface="Arial" charset="0"/>
            </a:endParaRPr>
          </a:p>
        </p:txBody>
      </p:sp>
      <p:sp>
        <p:nvSpPr>
          <p:cNvPr id="5" name="Text Box 1"/>
          <p:cNvSpPr txBox="1">
            <a:spLocks noChangeArrowheads="1"/>
          </p:cNvSpPr>
          <p:nvPr/>
        </p:nvSpPr>
        <p:spPr bwMode="auto">
          <a:xfrm>
            <a:off x="611560" y="274914"/>
            <a:ext cx="4038600" cy="33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1788"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cs typeface="ＭＳ Ｐゴシック" charset="0"/>
              </a:defRPr>
            </a:lvl1pPr>
            <a:lvl2pPr marL="37931725" indent="-37474525"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5pPr>
            <a:lvl6pPr marL="4572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6pPr>
            <a:lvl7pPr marL="9144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7pPr>
            <a:lvl8pPr marL="13716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8pPr>
            <a:lvl9pPr marL="18288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Calibri" charset="0"/>
                <a:ea typeface="ＭＳ Ｐゴシック" charset="0"/>
              </a:defRPr>
            </a:lvl9pPr>
          </a:lstStyle>
          <a:p>
            <a:pPr eaLnBrk="1" hangingPunct="1">
              <a:spcBef>
                <a:spcPts val="300"/>
              </a:spcBef>
              <a:buClrTx/>
              <a:buFontTx/>
              <a:buNone/>
            </a:pPr>
            <a:r>
              <a:rPr lang="sl-SI" sz="1200" b="1" dirty="0" smtClean="0">
                <a:solidFill>
                  <a:srgbClr val="FF0000"/>
                </a:solidFill>
                <a:latin typeface="Arial" charset="0"/>
                <a:cs typeface="Arial" charset="0"/>
              </a:rPr>
              <a:t>NEJC HODNIK</a:t>
            </a:r>
            <a:r>
              <a:rPr lang="de-DE" sz="1200" b="1" dirty="0" smtClean="0">
                <a:solidFill>
                  <a:srgbClr val="FF0000"/>
                </a:solidFill>
                <a:latin typeface="Arial" charset="0"/>
                <a:cs typeface="Arial" charset="0"/>
              </a:rPr>
              <a:t>	</a:t>
            </a:r>
            <a:endParaRPr lang="de-DE" sz="1200" b="1" dirty="0">
              <a:solidFill>
                <a:srgbClr val="FF0000"/>
              </a:solidFill>
              <a:latin typeface="Arial" charset="0"/>
              <a:cs typeface="Arial" charset="0"/>
            </a:endParaRPr>
          </a:p>
        </p:txBody>
      </p:sp>
      <p:pic>
        <p:nvPicPr>
          <p:cNvPr id="7" name="Picture 6" descr="http://www.ki.si/fileadmin/template/KI/_img/KI-Logo-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0"/>
            <a:ext cx="1566333" cy="28906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6568934"/>
            <a:ext cx="9144000" cy="28906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http://www.ki.si/fileadmin/template/KI/_img/KI-Logo-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5267" y="6568934"/>
            <a:ext cx="1566333" cy="28906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0" y="0"/>
            <a:ext cx="9144000" cy="28906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http://www.ki.si/fileadmin/template/KI/_img/KI-Logo-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33" y="0"/>
            <a:ext cx="1566333" cy="28906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8086" y="4724400"/>
            <a:ext cx="1521786" cy="1521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4728229"/>
            <a:ext cx="1521786" cy="1521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73050" y="4076700"/>
            <a:ext cx="5664454" cy="2308324"/>
          </a:xfrm>
          <a:prstGeom prst="rect">
            <a:avLst/>
          </a:prstGeom>
        </p:spPr>
        <p:txBody>
          <a:bodyPr wrap="square">
            <a:spAutoFit/>
          </a:bodyPr>
          <a:lstStyle/>
          <a:p>
            <a:pPr marL="285750" indent="-285750">
              <a:buFont typeface="Arial" panose="020B0604020202020204" pitchFamily="34" charset="0"/>
              <a:buChar char="•"/>
            </a:pPr>
            <a:r>
              <a:rPr lang="sl-SI" sz="1600" b="1" dirty="0" smtClean="0">
                <a:latin typeface="Arial Narrow" panose="020B0606020202030204" pitchFamily="34" charset="0"/>
              </a:rPr>
              <a:t>Industry</a:t>
            </a:r>
            <a:r>
              <a:rPr lang="sl-SI" sz="1600" dirty="0" smtClean="0">
                <a:latin typeface="Arial Narrow" panose="020B0606020202030204" pitchFamily="34" charset="0"/>
              </a:rPr>
              <a:t> collaboration:</a:t>
            </a:r>
            <a:r>
              <a:rPr lang="en-US" sz="1600" dirty="0" smtClean="0">
                <a:latin typeface="Arial Narrow" panose="020B0606020202030204" pitchFamily="34" charset="0"/>
              </a:rPr>
              <a:t> </a:t>
            </a:r>
            <a:r>
              <a:rPr lang="sl-SI" sz="1600" dirty="0" smtClean="0">
                <a:latin typeface="Arial Narrow" panose="020B0606020202030204" pitchFamily="34" charset="0"/>
              </a:rPr>
              <a:t>Helios, HONDA, </a:t>
            </a:r>
            <a:r>
              <a:rPr lang="en-US" sz="1600" dirty="0" err="1" smtClean="0">
                <a:latin typeface="Arial Narrow" panose="020B0606020202030204" pitchFamily="34" charset="0"/>
              </a:rPr>
              <a:t>Lek</a:t>
            </a:r>
            <a:r>
              <a:rPr lang="sl-SI" sz="1600" dirty="0" smtClean="0">
                <a:latin typeface="Arial Narrow" panose="020B0606020202030204" pitchFamily="34" charset="0"/>
              </a:rPr>
              <a:t>, Krka, </a:t>
            </a:r>
            <a:r>
              <a:rPr lang="en-US" sz="1600" dirty="0" err="1" smtClean="0">
                <a:latin typeface="Arial Narrow" panose="020B0606020202030204" pitchFamily="34" charset="0"/>
              </a:rPr>
              <a:t>Julon</a:t>
            </a:r>
            <a:r>
              <a:rPr lang="sl-SI" sz="1600" dirty="0" smtClean="0">
                <a:latin typeface="Arial Narrow" panose="020B0606020202030204" pitchFamily="34" charset="0"/>
              </a:rPr>
              <a:t>, Hella, ALSTOM POWER, Silkem, BRIGHTSOURCE INDUSTRIES, etc.</a:t>
            </a:r>
          </a:p>
          <a:p>
            <a:pPr marL="285750" indent="-285750">
              <a:buFont typeface="Arial" panose="020B0604020202020204" pitchFamily="34" charset="0"/>
              <a:buChar char="•"/>
            </a:pPr>
            <a:r>
              <a:rPr lang="sl-SI" sz="1600" b="1" dirty="0" smtClean="0">
                <a:latin typeface="Arial Narrow" panose="020B0606020202030204" pitchFamily="34" charset="0"/>
              </a:rPr>
              <a:t>Academic</a:t>
            </a:r>
            <a:r>
              <a:rPr lang="sl-SI" sz="1600" dirty="0" smtClean="0">
                <a:latin typeface="Arial Narrow" panose="020B0606020202030204" pitchFamily="34" charset="0"/>
              </a:rPr>
              <a:t> </a:t>
            </a:r>
            <a:r>
              <a:rPr lang="sl-SI" sz="1600" dirty="0">
                <a:latin typeface="Arial Narrow" panose="020B0606020202030204" pitchFamily="34" charset="0"/>
              </a:rPr>
              <a:t>international collaborations: </a:t>
            </a:r>
            <a:r>
              <a:rPr lang="sl-SI" sz="1600" b="1" dirty="0">
                <a:latin typeface="Arial Narrow" panose="020B0606020202030204" pitchFamily="34" charset="0"/>
              </a:rPr>
              <a:t>Argonne National Lab </a:t>
            </a:r>
            <a:r>
              <a:rPr lang="sl-SI" sz="1600" dirty="0">
                <a:latin typeface="Arial Narrow" panose="020B0606020202030204" pitchFamily="34" charset="0"/>
              </a:rPr>
              <a:t>(USA), Max-Planck Institute, Helmholtz Institute, Fraunhofer Institute, </a:t>
            </a:r>
            <a:r>
              <a:rPr lang="en-US" sz="1600" dirty="0">
                <a:latin typeface="Arial Narrow" panose="020B0606020202030204" pitchFamily="34" charset="0"/>
              </a:rPr>
              <a:t>University of California San Diego</a:t>
            </a:r>
            <a:r>
              <a:rPr lang="sl-SI" sz="1600" dirty="0">
                <a:latin typeface="Arial Narrow" panose="020B0606020202030204" pitchFamily="34" charset="0"/>
              </a:rPr>
              <a:t>, CNRS, etc.</a:t>
            </a:r>
            <a:endParaRPr lang="sl-SI" sz="1600" b="1" dirty="0">
              <a:latin typeface="Arial Narrow" panose="020B0606020202030204" pitchFamily="34" charset="0"/>
            </a:endParaRPr>
          </a:p>
          <a:p>
            <a:pPr marL="285750" indent="-285750">
              <a:buFont typeface="Arial" panose="020B0604020202020204" pitchFamily="34" charset="0"/>
              <a:buChar char="•"/>
            </a:pPr>
            <a:r>
              <a:rPr lang="sl-SI" sz="1600" b="1" dirty="0">
                <a:latin typeface="Arial Narrow" panose="020B0606020202030204" pitchFamily="34" charset="0"/>
              </a:rPr>
              <a:t>Equipment&amp;infrastructure:</a:t>
            </a:r>
            <a:r>
              <a:rPr lang="sl-SI" sz="1600" dirty="0">
                <a:latin typeface="Arial Narrow" panose="020B0606020202030204" pitchFamily="34" charset="0"/>
              </a:rPr>
              <a:t> state-of-the-art electron microscopes (SEM, HR(S)TEM, AFM), new modern building, NMR center, spectroscopies (IR, Raman, UV-Vis), synthetic methods, etc.</a:t>
            </a:r>
          </a:p>
          <a:p>
            <a:pPr marL="285750" indent="-285750">
              <a:buFont typeface="Arial" panose="020B0604020202020204" pitchFamily="34" charset="0"/>
              <a:buChar char="•"/>
            </a:pPr>
            <a:r>
              <a:rPr lang="sl-SI" sz="1600" b="1" dirty="0">
                <a:latin typeface="Arial Narrow" panose="020B0606020202030204" pitchFamily="34" charset="0"/>
              </a:rPr>
              <a:t>Approach</a:t>
            </a:r>
            <a:r>
              <a:rPr lang="sl-SI" sz="1600" dirty="0">
                <a:latin typeface="Arial Narrow" panose="020B0606020202030204" pitchFamily="34" charset="0"/>
              </a:rPr>
              <a:t>: »</a:t>
            </a:r>
            <a:r>
              <a:rPr lang="sl-SI" sz="1600" b="1" dirty="0">
                <a:latin typeface="Arial Narrow" panose="020B0606020202030204" pitchFamily="34" charset="0"/>
              </a:rPr>
              <a:t>multi-scale</a:t>
            </a:r>
            <a:r>
              <a:rPr lang="sl-SI" sz="1600" dirty="0">
                <a:latin typeface="Arial Narrow" panose="020B0606020202030204" pitchFamily="34" charset="0"/>
              </a:rPr>
              <a:t>« &amp; »inter-disciplinary«</a:t>
            </a:r>
          </a:p>
        </p:txBody>
      </p:sp>
    </p:spTree>
    <p:extLst>
      <p:ext uri="{BB962C8B-B14F-4D97-AF65-F5344CB8AC3E}">
        <p14:creationId xmlns:p14="http://schemas.microsoft.com/office/powerpoint/2010/main" val="12932366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2932</TotalTime>
  <Words>1522</Words>
  <Application>Microsoft Office PowerPoint</Application>
  <PresentationFormat>On-screen Show (4:3)</PresentationFormat>
  <Paragraphs>185</Paragraphs>
  <Slides>19</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ＭＳ Ｐゴシック</vt:lpstr>
      <vt:lpstr>宋体</vt:lpstr>
      <vt:lpstr>宋体</vt:lpstr>
      <vt:lpstr>Arial</vt:lpstr>
      <vt:lpstr>Arial Narrow</vt:lpstr>
      <vt:lpstr>Calibri</vt:lpstr>
      <vt:lpstr>Times New Roman</vt:lpstr>
      <vt:lpstr>Office Theme</vt:lpstr>
      <vt:lpstr>Advanced Materials as the Principal Key Enabling Technology for Energy- and Resource-efficient Processes within the Emerging Circular Economy</vt:lpstr>
      <vt:lpstr>PowerPoint Presentation</vt:lpstr>
      <vt:lpstr>PowerPoint Presentation</vt:lpstr>
      <vt:lpstr>What we can do?</vt:lpstr>
      <vt:lpstr>What we can do?</vt:lpstr>
      <vt:lpstr>What we can do?</vt:lpstr>
      <vt:lpstr>PowerPoint Presentation</vt:lpstr>
      <vt:lpstr>What we can do?</vt:lpstr>
      <vt:lpstr>What we can do?</vt:lpstr>
      <vt:lpstr>What we can do?</vt:lpstr>
      <vt:lpstr>What we can do?</vt:lpstr>
      <vt:lpstr>What we can do?</vt:lpstr>
      <vt:lpstr>What we can do?</vt:lpstr>
      <vt:lpstr>What we can do?</vt:lpstr>
      <vt:lpstr>What we can do?</vt:lpstr>
      <vt:lpstr>Platinum!</vt:lpstr>
      <vt:lpstr>Critical Raw Materials - CRMs</vt:lpstr>
      <vt:lpstr>Thank you for your attention!</vt:lpstr>
      <vt:lpstr>Platinum!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Materials as the Principal Key Enabling Technology for Energy- and Resource-efficient Processes within the Emerging Circular Economy</dc:title>
  <dc:creator>Nejc Hodnik</dc:creator>
  <cp:lastModifiedBy>Nejc Corridor</cp:lastModifiedBy>
  <cp:revision>282</cp:revision>
  <dcterms:created xsi:type="dcterms:W3CDTF">2006-08-16T00:00:00Z</dcterms:created>
  <dcterms:modified xsi:type="dcterms:W3CDTF">2017-03-29T05:24:31Z</dcterms:modified>
</cp:coreProperties>
</file>