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0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6" r:id="rId5"/>
    <p:sldId id="257" r:id="rId6"/>
    <p:sldId id="273" r:id="rId7"/>
    <p:sldId id="274" r:id="rId8"/>
    <p:sldId id="277" r:id="rId9"/>
    <p:sldId id="266" r:id="rId10"/>
    <p:sldId id="267" r:id="rId11"/>
    <p:sldId id="270" r:id="rId12"/>
    <p:sldId id="271" r:id="rId13"/>
    <p:sldId id="269" r:id="rId14"/>
    <p:sldId id="272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7D734AB8-3684-465C-970A-BD5B1C959F4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635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CD7985C-DDA8-4DC4-9F3B-CB15A2FDC63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26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22F33-4D35-4059-942E-2208CFC8146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B9EC6CB-51C9-4F78-AA94-FC97E55B1BF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F493-9690-405F-A0F8-81E22DBCBCA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615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7D0F4-A6B6-43B4-9B10-6631FB76376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8641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4B74929-8078-41E1-AD7E-176D45A0EF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3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Tx/>
              <a:def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z="22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200150" indent="-285750">
              <a:buFont typeface="Wingdings" panose="05000000000000000000" pitchFamily="2" charset="2"/>
              <a:buChar char="Ø"/>
              <a:def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57350" indent="-285750">
              <a:buFont typeface="Wingdings" panose="05000000000000000000" pitchFamily="2" charset="2"/>
              <a:buChar char="§"/>
              <a:def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2114550" indent="-285750">
              <a:buFont typeface="Wingdings" panose="05000000000000000000" pitchFamily="2" charset="2"/>
              <a:buChar char="ü"/>
              <a:def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3"/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DCB3C481-6C5F-4989-A056-C8FA5470C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70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99927FE4-128E-4E36-90B9-56A7399496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8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920648AA-9E41-4B4D-9524-88E19446E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7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BA45102A-E69A-4994-A27F-0094C2046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76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F27EC0A9-F358-4668-96BD-8A70BCBA11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8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41B45ACE-6021-4AB8-AB8F-343F9716D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6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DD1D2D10-FC25-436C-A715-837D7009D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6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C9802-32C3-43AF-A107-103601A5CD6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6541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F0DBE08E-258F-4504-A65F-2CE6FF4ED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2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4BEAFD4C-E3A4-401D-81E1-E2AF68502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6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516530CA-4C57-4749-8993-18909DAF0D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22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3E862FB1-0AB9-4113-B6B2-7FB67C4BF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54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492375"/>
            <a:ext cx="40386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32288"/>
            <a:ext cx="4038600" cy="168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A01FB10C-DCD8-4DA7-8A5B-325E0E99F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51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F5494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4AEFB6E-EF8D-4128-97E1-1177FDBD27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0292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D7D9-5596-45EF-B2D8-CA7D2FE7DF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3275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1DA9-71F3-4E03-857B-A2B5179C00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7963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4C9E-0051-4586-A3F6-503DFF0BD1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680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D96C-56AA-49F1-A683-8240A7CA2D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29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43B17-A511-40AF-AB19-E14CEDD132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6883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93E7F-2538-4190-AABD-157AC9A167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067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6F35-91D2-4586-9171-4F1A600AB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541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DC4F-737D-4A61-95C7-3EDE610ABB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0905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5BAE-82F3-4B80-BE21-0034B8AAF0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295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B4AC-4D17-4BA6-A439-2713335281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2121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46FA-6ED0-42E7-9173-40291FB9A6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468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492375"/>
            <a:ext cx="40386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32288"/>
            <a:ext cx="4038600" cy="168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3B5F-A698-465D-BDF4-973E40F550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09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62444-7C01-46A1-8BB3-626643FE062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5062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2BE2-E13F-4F53-A382-464390C7E52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468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F8429-6DE2-48E4-A5B5-DC8A3149687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303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FA7A5-1920-4F45-9942-D2B6224F2A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7299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D2F69-2EC0-4946-A90E-986B6B955CC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987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3E1C5-0213-483F-8845-D0F175A2EDF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697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A3BB535-10E1-40CD-A3B9-887428C4030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Feb 2014</a:t>
            </a: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EC DG RTD.B.5 DC</a:t>
            </a:r>
            <a:endParaRPr lang="en-GB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C63AD52-CDDE-4CED-BEA6-19F94D2FCAF9}" type="slidenum">
              <a:rPr lang="en-GB">
                <a:cs typeface="Arial" charset="0"/>
              </a:rPr>
              <a:pPr>
                <a:defRPr/>
              </a:pPr>
              <a:t>‹#›</a:t>
            </a:fld>
            <a:endParaRPr lang="en-GB"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7" name="Picture 9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0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blinds dir="vert"/>
  </p:transition>
  <p:hf hdr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090D2B-ADA0-4222-99DF-0759E02B474C}" type="slidenum">
              <a:rPr lang="en-GB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6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F5494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anose="020F0502020204030204" pitchFamily="34" charset="0"/>
              </a:rPr>
              <a:t>Regional Policy</a:t>
            </a:r>
            <a:endParaRPr lang="en-GB" altLang="en-US" sz="9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5494" y="1484784"/>
            <a:ext cx="8568506" cy="790575"/>
          </a:xfrm>
        </p:spPr>
        <p:txBody>
          <a:bodyPr/>
          <a:lstStyle/>
          <a:p>
            <a:pPr algn="r"/>
            <a:r>
              <a:rPr lang="en-GB" altLang="en-US" sz="2800" dirty="0" smtClean="0"/>
              <a:t>Innovation for Growth through Synergies</a:t>
            </a:r>
            <a:endParaRPr lang="en-GB" altLang="en-US" sz="28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3140" y="2852936"/>
            <a:ext cx="8532812" cy="3168352"/>
          </a:xfrm>
        </p:spPr>
        <p:txBody>
          <a:bodyPr/>
          <a:lstStyle/>
          <a:p>
            <a:pPr algn="r"/>
            <a:r>
              <a:rPr lang="fr-BE" altLang="en-US" sz="2400" b="0" dirty="0" smtClean="0"/>
              <a:t>Dimitri </a:t>
            </a:r>
            <a:r>
              <a:rPr lang="fr-BE" altLang="en-US" sz="2400" b="0" dirty="0" err="1" smtClean="0"/>
              <a:t>Corpakis</a:t>
            </a:r>
            <a:r>
              <a:rPr lang="fr-BE" altLang="en-US" sz="2400" b="0" dirty="0" smtClean="0"/>
              <a:t>, Head of Unit, RTD.B.5</a:t>
            </a:r>
          </a:p>
          <a:p>
            <a:pPr algn="r"/>
            <a:r>
              <a:rPr lang="fr-BE" altLang="en-US" sz="1800" b="0" i="1" dirty="0" err="1" smtClean="0"/>
              <a:t>Spreading</a:t>
            </a:r>
            <a:r>
              <a:rPr lang="fr-BE" altLang="en-US" sz="1800" b="0" i="1" dirty="0" smtClean="0"/>
              <a:t> excellence and </a:t>
            </a:r>
            <a:r>
              <a:rPr lang="fr-BE" altLang="en-US" sz="1800" b="0" i="1" dirty="0" err="1" smtClean="0"/>
              <a:t>widening</a:t>
            </a:r>
            <a:r>
              <a:rPr lang="fr-BE" altLang="en-US" sz="1800" b="0" i="1" dirty="0" smtClean="0"/>
              <a:t> participation</a:t>
            </a:r>
          </a:p>
          <a:p>
            <a:pPr algn="r"/>
            <a:r>
              <a:rPr lang="fr-BE" altLang="en-US" sz="1800" b="0" i="1" dirty="0" err="1" smtClean="0"/>
              <a:t>Directorate</a:t>
            </a:r>
            <a:r>
              <a:rPr lang="fr-BE" altLang="en-US" sz="1800" b="0" i="1" dirty="0" smtClean="0"/>
              <a:t> for the </a:t>
            </a:r>
            <a:r>
              <a:rPr lang="en-GB" altLang="en-US" sz="1800" b="0" i="1" dirty="0" smtClean="0"/>
              <a:t>Innovation</a:t>
            </a:r>
            <a:r>
              <a:rPr lang="fr-BE" altLang="en-US" sz="1800" b="0" i="1" dirty="0" smtClean="0"/>
              <a:t> Union and the ERA</a:t>
            </a:r>
          </a:p>
          <a:p>
            <a:pPr algn="r"/>
            <a:r>
              <a:rPr lang="fr-BE" altLang="en-US" sz="1800" b="0" i="1" dirty="0" err="1" smtClean="0"/>
              <a:t>Directorate</a:t>
            </a:r>
            <a:r>
              <a:rPr lang="fr-BE" altLang="en-US" sz="1800" b="0" i="1" dirty="0" smtClean="0"/>
              <a:t> </a:t>
            </a:r>
            <a:r>
              <a:rPr lang="en-GB" altLang="en-US" sz="1800" b="0" i="1" dirty="0" smtClean="0"/>
              <a:t>General</a:t>
            </a:r>
            <a:r>
              <a:rPr lang="fr-BE" altLang="en-US" sz="1800" b="0" i="1" dirty="0" smtClean="0"/>
              <a:t> for </a:t>
            </a:r>
            <a:r>
              <a:rPr lang="fr-BE" altLang="en-US" sz="1800" b="0" i="1" dirty="0" err="1" smtClean="0"/>
              <a:t>Research</a:t>
            </a:r>
            <a:r>
              <a:rPr lang="fr-BE" altLang="en-US" sz="1800" b="0" i="1" dirty="0" smtClean="0"/>
              <a:t> and Innovation </a:t>
            </a:r>
          </a:p>
          <a:p>
            <a:pPr algn="r"/>
            <a:r>
              <a:rPr lang="fr-BE" altLang="en-US" sz="1800" b="0" i="1" dirty="0" err="1" smtClean="0"/>
              <a:t>European</a:t>
            </a:r>
            <a:r>
              <a:rPr lang="fr-BE" altLang="en-US" sz="1800" b="0" i="1" dirty="0" smtClean="0"/>
              <a:t> Commission</a:t>
            </a:r>
          </a:p>
          <a:p>
            <a:pPr algn="r"/>
            <a:endParaRPr lang="fr-BE" altLang="en-US" sz="1800" b="0" i="1" dirty="0"/>
          </a:p>
          <a:p>
            <a:pPr algn="r"/>
            <a:r>
              <a:rPr lang="en-US" sz="1800" b="0" i="1" dirty="0"/>
              <a:t>Brainstorming Event: Slovenian Innovation </a:t>
            </a:r>
            <a:r>
              <a:rPr lang="en-US" sz="1800" b="0" i="1" dirty="0" smtClean="0"/>
              <a:t>Hub</a:t>
            </a:r>
          </a:p>
          <a:p>
            <a:pPr algn="r"/>
            <a:r>
              <a:rPr lang="en-US" sz="1800" b="0" i="1" dirty="0" smtClean="0"/>
              <a:t>Permanent Representation of Slovenia</a:t>
            </a:r>
          </a:p>
          <a:p>
            <a:pPr algn="r"/>
            <a:r>
              <a:rPr lang="en-US" sz="1800" b="0" i="1" dirty="0" smtClean="0"/>
              <a:t>Brussels, 26.05.15 </a:t>
            </a:r>
            <a:endParaRPr lang="en-GB" sz="1800" b="0" i="1" dirty="0"/>
          </a:p>
          <a:p>
            <a:pPr algn="r"/>
            <a:r>
              <a:rPr lang="fr-BE" altLang="en-US" sz="1800" b="0" i="1" dirty="0" smtClean="0"/>
              <a:t> </a:t>
            </a:r>
            <a:endParaRPr lang="en-GB" altLang="en-US" sz="1800" b="0" i="1" dirty="0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8" y="5069333"/>
            <a:ext cx="1619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78858"/>
            <a:ext cx="12287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Synergies – who is in the driving seat 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26784-7A91-43E2-809E-5FDF7B8058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83568" y="980728"/>
            <a:ext cx="7236804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Key role for national and regional authorities 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as they 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plan future investments on research and innovation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including through the ESIF 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(buildings but also RTDI Projects)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Research stakeholders 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Public/ private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): they should be 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better informed 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about the said investment plans and operational measures 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from their National/ Regional ESIF related Managing Authorities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Horizon</a:t>
            </a:r>
            <a:r>
              <a:rPr kumimoji="0" lang="en-GB" sz="240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NCPs and Enterprise Europe Network CPs: an information, guidance and co-planning role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Commission services</a:t>
            </a:r>
            <a:b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</a:b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76" y="116632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   Spreading Excellence and Widening Participation: regional benefits and spill-overs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26784-7A91-43E2-809E-5FDF7B8058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9011" y="1196752"/>
            <a:ext cx="4010141" cy="557075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marL="0" indent="0" algn="just" eaLnBrk="1" hangingPunct="1">
              <a:spcBef>
                <a:spcPts val="1200"/>
              </a:spcBef>
            </a:pPr>
            <a:r>
              <a:rPr lang="en-GB" sz="1400" i="1" dirty="0" smtClean="0">
                <a:solidFill>
                  <a:schemeClr val="tx1"/>
                </a:solidFill>
              </a:rPr>
              <a:t>Disparities </a:t>
            </a:r>
            <a:r>
              <a:rPr lang="en-GB" sz="1400" i="1" dirty="0">
                <a:solidFill>
                  <a:schemeClr val="tx1"/>
                </a:solidFill>
              </a:rPr>
              <a:t>in R&amp;I excellence and innovation performance: barrier to competitiveness, growth and jobs across Europe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i="1" dirty="0">
                <a:solidFill>
                  <a:srgbClr val="0F5494"/>
                </a:solidFill>
              </a:rPr>
              <a:t>Some countries are experiencing low participation in the EU Framework Programmes because of:</a:t>
            </a:r>
          </a:p>
          <a:p>
            <a:pPr lvl="1" indent="-342900"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0" i="1" dirty="0">
                <a:solidFill>
                  <a:srgbClr val="0F5494"/>
                </a:solidFill>
              </a:rPr>
              <a:t>insufficient national R&amp;D investments</a:t>
            </a:r>
          </a:p>
          <a:p>
            <a:pPr lvl="1" indent="-342900"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0" i="1" kern="0" dirty="0">
                <a:solidFill>
                  <a:srgbClr val="0F5494"/>
                </a:solidFill>
              </a:rPr>
              <a:t>lack of synergies between national research systems and the EU research landscape</a:t>
            </a:r>
            <a:endParaRPr lang="en-GB" sz="1600" b="0" i="1" dirty="0">
              <a:solidFill>
                <a:srgbClr val="0F5494"/>
              </a:solidFill>
            </a:endParaRPr>
          </a:p>
          <a:p>
            <a:pPr lvl="1" indent="-342900"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0" i="1" dirty="0">
                <a:solidFill>
                  <a:srgbClr val="0F5494"/>
                </a:solidFill>
              </a:rPr>
              <a:t>system learning effects</a:t>
            </a:r>
          </a:p>
          <a:p>
            <a:pPr lvl="1" indent="-342900"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0" i="1" dirty="0">
                <a:solidFill>
                  <a:srgbClr val="0F5494"/>
                </a:solidFill>
              </a:rPr>
              <a:t>reduced access to international networks </a:t>
            </a:r>
          </a:p>
          <a:p>
            <a:pPr lvl="1" indent="-342900"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0" i="1" dirty="0">
                <a:solidFill>
                  <a:srgbClr val="0F5494"/>
                </a:solidFill>
                <a:latin typeface="+mn-lt"/>
                <a:ea typeface="Times New Roman"/>
              </a:rPr>
              <a:t>problems with information, communication and training </a:t>
            </a:r>
            <a:endParaRPr lang="en-GB" sz="1600" b="0" i="1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1194" y="1075670"/>
            <a:ext cx="4038055" cy="578233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just" eaLnBrk="1" hangingPunct="1">
              <a:spcBef>
                <a:spcPts val="1200"/>
              </a:spcBef>
              <a:buClrTx/>
              <a:buNone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New set of measures in Horizon 2020 </a:t>
            </a:r>
            <a:r>
              <a:rPr lang="en-GB" sz="1400" kern="1200" dirty="0">
                <a:solidFill>
                  <a:schemeClr val="accent2">
                    <a:lumMod val="75000"/>
                  </a:schemeClr>
                </a:solidFill>
                <a:effectLst/>
              </a:rPr>
              <a:t>under </a:t>
            </a:r>
            <a:r>
              <a:rPr lang="en-GB" sz="1400" b="1" kern="1200" dirty="0">
                <a:solidFill>
                  <a:schemeClr val="accent2">
                    <a:lumMod val="75000"/>
                  </a:schemeClr>
                </a:solidFill>
                <a:effectLst/>
              </a:rPr>
              <a:t>Spreading Excellence and Widening Participation:</a:t>
            </a:r>
          </a:p>
          <a:p>
            <a:pPr lvl="1">
              <a:buFontTx/>
              <a:buChar char="-"/>
              <a:defRPr/>
            </a:pPr>
            <a:r>
              <a:rPr lang="en-GB" sz="1400" i="1" dirty="0" smtClean="0">
                <a:solidFill>
                  <a:schemeClr val="accent2">
                    <a:lumMod val="75000"/>
                  </a:schemeClr>
                </a:solidFill>
              </a:rPr>
              <a:t>Teaming</a:t>
            </a:r>
            <a:r>
              <a:rPr lang="en-GB" sz="1400" b="0" i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1400" b="0" i="1" dirty="0">
                <a:solidFill>
                  <a:schemeClr val="accent2">
                    <a:lumMod val="75000"/>
                  </a:schemeClr>
                </a:solidFill>
              </a:rPr>
              <a:t>institution </a:t>
            </a:r>
            <a:r>
              <a:rPr lang="en-GB" sz="1400" b="0" i="1" dirty="0" smtClean="0">
                <a:solidFill>
                  <a:schemeClr val="accent2">
                    <a:lumMod val="75000"/>
                  </a:schemeClr>
                </a:solidFill>
              </a:rPr>
              <a:t>building </a:t>
            </a:r>
            <a:r>
              <a:rPr lang="en-GB" sz="1400" b="0" i="1" dirty="0" smtClean="0">
                <a:solidFill>
                  <a:srgbClr val="C00000"/>
                </a:solidFill>
              </a:rPr>
              <a:t>linked to RIS3</a:t>
            </a:r>
            <a:r>
              <a:rPr lang="en-GB" sz="1400" b="0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sz="14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Twinning</a:t>
            </a:r>
            <a:r>
              <a:rPr lang="en-GB" sz="1400" b="0" i="1" dirty="0">
                <a:solidFill>
                  <a:schemeClr val="accent2">
                    <a:lumMod val="75000"/>
                  </a:schemeClr>
                </a:solidFill>
              </a:rPr>
              <a:t> (institutional </a:t>
            </a:r>
            <a:r>
              <a:rPr lang="en-GB" sz="1400" b="0" i="1" dirty="0" smtClean="0">
                <a:solidFill>
                  <a:schemeClr val="accent2">
                    <a:lumMod val="75000"/>
                  </a:schemeClr>
                </a:solidFill>
              </a:rPr>
              <a:t>networking – </a:t>
            </a:r>
            <a:r>
              <a:rPr lang="en-GB" sz="1400" b="0" i="1" dirty="0" smtClean="0">
                <a:solidFill>
                  <a:srgbClr val="C00000"/>
                </a:solidFill>
              </a:rPr>
              <a:t>link to RIS3 desirable but not compulsory)</a:t>
            </a:r>
            <a:endParaRPr lang="en-GB" sz="1400" b="0" i="1" dirty="0">
              <a:solidFill>
                <a:srgbClr val="C00000"/>
              </a:solidFill>
            </a:endParaRPr>
          </a:p>
          <a:p>
            <a:pPr lvl="1">
              <a:buFontTx/>
              <a:buChar char="-"/>
              <a:defRPr/>
            </a:pPr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ERA Chairs </a:t>
            </a:r>
            <a:r>
              <a:rPr lang="en-GB" sz="1400" b="0" i="1" dirty="0">
                <a:solidFill>
                  <a:schemeClr val="accent2">
                    <a:lumMod val="75000"/>
                  </a:schemeClr>
                </a:solidFill>
              </a:rPr>
              <a:t>(bringing excellence to </a:t>
            </a:r>
            <a:r>
              <a:rPr lang="en-GB" sz="1400" b="0" i="1" dirty="0" smtClean="0">
                <a:solidFill>
                  <a:schemeClr val="accent2">
                    <a:lumMod val="75000"/>
                  </a:schemeClr>
                </a:solidFill>
              </a:rPr>
              <a:t>institutions – </a:t>
            </a:r>
            <a:r>
              <a:rPr lang="en-GB" sz="1400" b="0" i="1" dirty="0" smtClean="0">
                <a:solidFill>
                  <a:srgbClr val="C00000"/>
                </a:solidFill>
              </a:rPr>
              <a:t>loosely linked to RIS3)</a:t>
            </a:r>
            <a:endParaRPr lang="en-GB" sz="1400" b="0" i="1" dirty="0">
              <a:solidFill>
                <a:srgbClr val="C00000"/>
              </a:solidFill>
            </a:endParaRPr>
          </a:p>
          <a:p>
            <a:pPr lvl="1">
              <a:buFontTx/>
              <a:buChar char="-"/>
              <a:defRPr/>
            </a:pPr>
            <a:r>
              <a:rPr lang="en-GB" sz="1400" i="1" dirty="0" smtClean="0">
                <a:solidFill>
                  <a:schemeClr val="accent2">
                    <a:lumMod val="75000"/>
                  </a:schemeClr>
                </a:solidFill>
              </a:rPr>
              <a:t>NCPs </a:t>
            </a:r>
            <a:r>
              <a:rPr lang="en-GB" sz="1400" b="0" i="1" dirty="0">
                <a:solidFill>
                  <a:schemeClr val="accent2">
                    <a:lumMod val="75000"/>
                  </a:schemeClr>
                </a:solidFill>
              </a:rPr>
              <a:t>(information, communication, support)</a:t>
            </a:r>
          </a:p>
          <a:p>
            <a:pPr lvl="1">
              <a:buFontTx/>
              <a:buChar char="-"/>
              <a:defRPr/>
            </a:pPr>
            <a:r>
              <a:rPr lang="en-GB" sz="1400" i="1" dirty="0">
                <a:solidFill>
                  <a:schemeClr val="accent2">
                    <a:lumMod val="75000"/>
                  </a:schemeClr>
                </a:solidFill>
              </a:rPr>
              <a:t>Policy Support Facility </a:t>
            </a:r>
            <a:r>
              <a:rPr lang="en-GB" sz="1400" b="0" i="1" dirty="0">
                <a:solidFill>
                  <a:schemeClr val="accent2">
                    <a:lumMod val="75000"/>
                  </a:schemeClr>
                </a:solidFill>
              </a:rPr>
              <a:t>(support for R&amp;I Policy design)</a:t>
            </a:r>
          </a:p>
          <a:p>
            <a:pPr lvl="1">
              <a:buFontTx/>
              <a:buChar char="-"/>
              <a:defRPr/>
            </a:pPr>
            <a:r>
              <a:rPr lang="en-GB" sz="1400" i="1" dirty="0" smtClean="0">
                <a:solidFill>
                  <a:schemeClr val="accent2">
                    <a:lumMod val="75000"/>
                  </a:schemeClr>
                </a:solidFill>
              </a:rPr>
              <a:t>Support to COST</a:t>
            </a:r>
            <a:r>
              <a:rPr lang="en-GB" sz="1400" b="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b="0" i="1" dirty="0">
                <a:solidFill>
                  <a:schemeClr val="accent2">
                    <a:lumMod val="75000"/>
                  </a:schemeClr>
                </a:solidFill>
              </a:rPr>
              <a:t>( stimulating cross border science </a:t>
            </a:r>
            <a:r>
              <a:rPr lang="en-GB" sz="1400" b="0" i="1" dirty="0" smtClean="0">
                <a:solidFill>
                  <a:schemeClr val="accent2">
                    <a:lumMod val="75000"/>
                  </a:schemeClr>
                </a:solidFill>
              </a:rPr>
              <a:t>networks – intergovernmental cooperation framework)</a:t>
            </a:r>
          </a:p>
          <a:p>
            <a:pPr lvl="1">
              <a:buFontTx/>
              <a:buChar char="-"/>
              <a:defRPr/>
            </a:pPr>
            <a:r>
              <a:rPr lang="en-GB" sz="1400" i="1" dirty="0" smtClean="0">
                <a:solidFill>
                  <a:schemeClr val="accent2">
                    <a:lumMod val="75000"/>
                  </a:schemeClr>
                </a:solidFill>
              </a:rPr>
              <a:t>NO COHESION BUT PERFORMANCE BASED ELIGIBILITY CRITERIA</a:t>
            </a:r>
            <a:endParaRPr lang="en-GB" sz="1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7150" indent="0" algn="ctr">
              <a:buNone/>
              <a:defRPr/>
            </a:pPr>
            <a:endParaRPr lang="en-GB" sz="1400" u="sng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57150" indent="0">
              <a:buNone/>
              <a:defRPr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  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Total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Budget in H2020 ~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effectLst/>
              </a:rPr>
              <a:t>€ 800 million</a:t>
            </a:r>
          </a:p>
          <a:p>
            <a:pPr algn="ctr"/>
            <a:endParaRPr lang="en-GB" sz="18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2000" y="2708920"/>
            <a:ext cx="39964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4018" y="4318069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2060848"/>
            <a:ext cx="6368244" cy="1500187"/>
          </a:xfrm>
        </p:spPr>
        <p:txBody>
          <a:bodyPr/>
          <a:lstStyle/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26784-7A91-43E2-809E-5FDF7B80588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1026" name="Picture 2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18" y="3922436"/>
            <a:ext cx="3024336" cy="1796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72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366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Innovation Union Scoreboard 2015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3C481-6C5F-4989-A056-C8FA5470C5D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6" y="1821612"/>
            <a:ext cx="8354222" cy="4631724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4499992" y="2564904"/>
            <a:ext cx="720080" cy="504056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527597">
            <a:off x="4149008" y="2409678"/>
            <a:ext cx="1223535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652120" y="2064430"/>
            <a:ext cx="576064" cy="500474"/>
          </a:xfrm>
          <a:prstGeom prst="straightConnector1">
            <a:avLst/>
          </a:prstGeom>
          <a:solidFill>
            <a:schemeClr val="bg1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08104" y="2064429"/>
            <a:ext cx="504056" cy="1004531"/>
          </a:xfrm>
          <a:prstGeom prst="straightConnector1">
            <a:avLst/>
          </a:prstGeom>
          <a:solidFill>
            <a:schemeClr val="bg1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08104" y="2314667"/>
            <a:ext cx="252028" cy="754293"/>
          </a:xfrm>
          <a:prstGeom prst="straightConnector1">
            <a:avLst/>
          </a:prstGeom>
          <a:solidFill>
            <a:schemeClr val="bg1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508104" y="2314667"/>
            <a:ext cx="0" cy="754293"/>
          </a:xfrm>
          <a:prstGeom prst="straightConnector1">
            <a:avLst/>
          </a:prstGeom>
          <a:solidFill>
            <a:schemeClr val="bg1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eft Arrow 20"/>
          <p:cNvSpPr/>
          <p:nvPr/>
        </p:nvSpPr>
        <p:spPr bwMode="auto">
          <a:xfrm rot="19403645">
            <a:off x="5411217" y="2530430"/>
            <a:ext cx="978408" cy="484632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16" y="1339850"/>
            <a:ext cx="8407872" cy="936625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Slovenia: Key Indicators (IUCR 2014)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" y="2592229"/>
            <a:ext cx="8926984" cy="280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52928" cy="544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r>
              <a:rPr lang="en-GB" sz="2000" dirty="0" smtClean="0"/>
              <a:t>Slovenia: strengths and weaknesses of the R&amp;I system (2012) </a:t>
            </a:r>
            <a:endParaRPr lang="en-GB" sz="2000" dirty="0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488832" cy="464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Slovenia: success and challenges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9013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</a:rPr>
              <a:t>R&amp;D intensity in Slovenia increased from 1.38 % </a:t>
            </a:r>
            <a:r>
              <a:rPr lang="en-US" sz="1800" dirty="0" smtClean="0">
                <a:latin typeface="Calibri" panose="020F0502020204030204" pitchFamily="34" charset="0"/>
              </a:rPr>
              <a:t>in 2000 </a:t>
            </a:r>
            <a:r>
              <a:rPr lang="en-US" sz="1800" dirty="0">
                <a:latin typeface="Calibri" panose="020F0502020204030204" pitchFamily="34" charset="0"/>
              </a:rPr>
              <a:t>to 2.8 % in 2012, thus its R&amp;D intensity </a:t>
            </a:r>
            <a:r>
              <a:rPr lang="en-US" sz="1800" dirty="0" smtClean="0">
                <a:latin typeface="Calibri" panose="020F0502020204030204" pitchFamily="34" charset="0"/>
              </a:rPr>
              <a:t>target of </a:t>
            </a:r>
            <a:r>
              <a:rPr lang="en-US" sz="1800" dirty="0">
                <a:latin typeface="Calibri" panose="020F0502020204030204" pitchFamily="34" charset="0"/>
              </a:rPr>
              <a:t>3 % for 2020 seems achievable. In spite of </a:t>
            </a:r>
            <a:r>
              <a:rPr lang="en-US" sz="1800" dirty="0" smtClean="0">
                <a:latin typeface="Calibri" panose="020F0502020204030204" pitchFamily="34" charset="0"/>
              </a:rPr>
              <a:t>the economic </a:t>
            </a:r>
            <a:r>
              <a:rPr lang="en-US" sz="1800" dirty="0">
                <a:latin typeface="Calibri" panose="020F0502020204030204" pitchFamily="34" charset="0"/>
              </a:rPr>
              <a:t>crisis, business expenditure on R&amp;D as </a:t>
            </a:r>
            <a:r>
              <a:rPr lang="en-US" sz="1800" dirty="0" smtClean="0">
                <a:latin typeface="Calibri" panose="020F0502020204030204" pitchFamily="34" charset="0"/>
              </a:rPr>
              <a:t>a percentage </a:t>
            </a:r>
            <a:r>
              <a:rPr lang="en-US" sz="1800" dirty="0">
                <a:latin typeface="Calibri" panose="020F0502020204030204" pitchFamily="34" charset="0"/>
              </a:rPr>
              <a:t>of GDP increased from 0.87 % in </a:t>
            </a:r>
            <a:r>
              <a:rPr lang="en-US" sz="1800" dirty="0" smtClean="0">
                <a:latin typeface="Calibri" panose="020F0502020204030204" pitchFamily="34" charset="0"/>
              </a:rPr>
              <a:t>2007 to </a:t>
            </a:r>
            <a:r>
              <a:rPr lang="en-US" sz="1800" dirty="0">
                <a:latin typeface="Calibri" panose="020F0502020204030204" pitchFamily="34" charset="0"/>
              </a:rPr>
              <a:t>2.16 % in 2012, making Slovenia one of the </a:t>
            </a:r>
            <a:r>
              <a:rPr lang="en-US" sz="1800" dirty="0" smtClean="0">
                <a:latin typeface="Calibri" panose="020F0502020204030204" pitchFamily="34" charset="0"/>
              </a:rPr>
              <a:t>top performers </a:t>
            </a:r>
            <a:r>
              <a:rPr lang="en-US" sz="1800" dirty="0">
                <a:latin typeface="Calibri" panose="020F0502020204030204" pitchFamily="34" charset="0"/>
              </a:rPr>
              <a:t>in the EU in terms of business R&amp;D. </a:t>
            </a:r>
            <a:r>
              <a:rPr lang="en-US" sz="1800" dirty="0" smtClean="0">
                <a:latin typeface="Calibri" panose="020F0502020204030204" pitchFamily="34" charset="0"/>
              </a:rPr>
              <a:t>The country </a:t>
            </a:r>
            <a:r>
              <a:rPr lang="en-US" sz="1800" dirty="0">
                <a:latin typeface="Calibri" panose="020F0502020204030204" pitchFamily="34" charset="0"/>
              </a:rPr>
              <a:t>ranks third in the EU, outperformed only </a:t>
            </a:r>
            <a:r>
              <a:rPr lang="en-US" sz="1800" dirty="0" smtClean="0">
                <a:latin typeface="Calibri" panose="020F0502020204030204" pitchFamily="34" charset="0"/>
              </a:rPr>
              <a:t>by Finland </a:t>
            </a:r>
            <a:r>
              <a:rPr lang="en-US" sz="1800" dirty="0">
                <a:latin typeface="Calibri" panose="020F0502020204030204" pitchFamily="34" charset="0"/>
              </a:rPr>
              <a:t>and Sweden.</a:t>
            </a:r>
          </a:p>
          <a:p>
            <a:r>
              <a:rPr lang="en-US" sz="1800" dirty="0">
                <a:latin typeface="Calibri" panose="020F0502020204030204" pitchFamily="34" charset="0"/>
              </a:rPr>
              <a:t>This is a clear signal that Slovenia regards </a:t>
            </a:r>
            <a:r>
              <a:rPr lang="en-US" sz="1800" dirty="0" smtClean="0">
                <a:latin typeface="Calibri" panose="020F0502020204030204" pitchFamily="34" charset="0"/>
              </a:rPr>
              <a:t>investment in </a:t>
            </a:r>
            <a:r>
              <a:rPr lang="en-US" sz="1800" dirty="0">
                <a:latin typeface="Calibri" panose="020F0502020204030204" pitchFamily="34" charset="0"/>
              </a:rPr>
              <a:t>R&amp;D as a priority for the development of </a:t>
            </a:r>
            <a:r>
              <a:rPr lang="en-US" sz="1800" dirty="0" smtClean="0">
                <a:latin typeface="Calibri" panose="020F0502020204030204" pitchFamily="34" charset="0"/>
              </a:rPr>
              <a:t>medium high and </a:t>
            </a:r>
            <a:r>
              <a:rPr lang="en-US" sz="1800" dirty="0">
                <a:latin typeface="Calibri" panose="020F0502020204030204" pitchFamily="34" charset="0"/>
              </a:rPr>
              <a:t>high-tech competitive enterprises and </a:t>
            </a:r>
            <a:r>
              <a:rPr lang="en-US" sz="1800" dirty="0" smtClean="0">
                <a:latin typeface="Calibri" panose="020F0502020204030204" pitchFamily="34" charset="0"/>
              </a:rPr>
              <a:t>for increased </a:t>
            </a:r>
            <a:r>
              <a:rPr lang="en-US" sz="1800" dirty="0">
                <a:latin typeface="Calibri" panose="020F0502020204030204" pitchFamily="34" charset="0"/>
              </a:rPr>
              <a:t>and sustainable economic growth. It </a:t>
            </a:r>
            <a:r>
              <a:rPr lang="en-US" sz="1800" dirty="0" smtClean="0">
                <a:latin typeface="Calibri" panose="020F0502020204030204" pitchFamily="34" charset="0"/>
              </a:rPr>
              <a:t>is meeting </a:t>
            </a:r>
            <a:r>
              <a:rPr lang="en-US" sz="1800" dirty="0">
                <a:latin typeface="Calibri" panose="020F0502020204030204" pitchFamily="34" charset="0"/>
              </a:rPr>
              <a:t>the challenge of reaching its 2020 </a:t>
            </a:r>
            <a:r>
              <a:rPr lang="en-US" sz="1800" dirty="0" smtClean="0">
                <a:latin typeface="Calibri" panose="020F0502020204030204" pitchFamily="34" charset="0"/>
              </a:rPr>
              <a:t>R&amp;D intensity </a:t>
            </a:r>
            <a:r>
              <a:rPr lang="en-US" sz="1800" dirty="0">
                <a:latin typeface="Calibri" panose="020F0502020204030204" pitchFamily="34" charset="0"/>
              </a:rPr>
              <a:t>target of 3 % by </a:t>
            </a:r>
            <a:r>
              <a:rPr lang="en-US" sz="1800" dirty="0" err="1">
                <a:latin typeface="Calibri" panose="020F0502020204030204" pitchFamily="34" charset="0"/>
              </a:rPr>
              <a:t>mobilising</a:t>
            </a:r>
            <a:r>
              <a:rPr lang="en-US" sz="1800" dirty="0">
                <a:latin typeface="Calibri" panose="020F0502020204030204" pitchFamily="34" charset="0"/>
              </a:rPr>
              <a:t> incentives </a:t>
            </a:r>
            <a:r>
              <a:rPr lang="en-US" sz="1800" dirty="0" smtClean="0">
                <a:latin typeface="Calibri" panose="020F0502020204030204" pitchFamily="34" charset="0"/>
              </a:rPr>
              <a:t>and resources </a:t>
            </a:r>
            <a:r>
              <a:rPr lang="en-US" sz="1800" dirty="0">
                <a:latin typeface="Calibri" panose="020F0502020204030204" pitchFamily="34" charset="0"/>
              </a:rPr>
              <a:t>from public and private sources (</a:t>
            </a:r>
            <a:r>
              <a:rPr lang="en-US" sz="1800" dirty="0" smtClean="0">
                <a:latin typeface="Calibri" panose="020F0502020204030204" pitchFamily="34" charset="0"/>
              </a:rPr>
              <a:t>human, financial</a:t>
            </a:r>
            <a:r>
              <a:rPr lang="en-US" sz="1800" dirty="0">
                <a:latin typeface="Calibri" panose="020F0502020204030204" pitchFamily="34" charset="0"/>
              </a:rPr>
              <a:t>, infrastructural) and providing a </a:t>
            </a:r>
            <a:r>
              <a:rPr lang="en-US" sz="1800" dirty="0" smtClean="0">
                <a:latin typeface="Calibri" panose="020F0502020204030204" pitchFamily="34" charset="0"/>
              </a:rPr>
              <a:t>smooth path </a:t>
            </a:r>
            <a:r>
              <a:rPr lang="en-US" sz="1800" dirty="0">
                <a:latin typeface="Calibri" panose="020F0502020204030204" pitchFamily="34" charset="0"/>
              </a:rPr>
              <a:t>for more technological innovation. </a:t>
            </a:r>
            <a:r>
              <a:rPr lang="en-US" sz="1800" dirty="0" smtClean="0">
                <a:latin typeface="Calibri" panose="020F0502020204030204" pitchFamily="34" charset="0"/>
              </a:rPr>
              <a:t>Improving the </a:t>
            </a:r>
            <a:r>
              <a:rPr lang="en-US" sz="1800" dirty="0">
                <a:latin typeface="Calibri" panose="020F0502020204030204" pitchFamily="34" charset="0"/>
              </a:rPr>
              <a:t>overall governance and ensuring a </a:t>
            </a:r>
            <a:r>
              <a:rPr lang="en-US" sz="1800" dirty="0" smtClean="0">
                <a:latin typeface="Calibri" panose="020F0502020204030204" pitchFamily="34" charset="0"/>
              </a:rPr>
              <a:t>clearer research </a:t>
            </a:r>
            <a:r>
              <a:rPr lang="en-US" sz="1800" dirty="0" err="1">
                <a:latin typeface="Calibri" panose="020F0502020204030204" pitchFamily="34" charset="0"/>
              </a:rPr>
              <a:t>prioritisation</a:t>
            </a:r>
            <a:r>
              <a:rPr lang="en-US" sz="1800" dirty="0">
                <a:latin typeface="Calibri" panose="020F0502020204030204" pitchFamily="34" charset="0"/>
              </a:rPr>
              <a:t> with </a:t>
            </a:r>
            <a:r>
              <a:rPr lang="en-US" sz="1800" dirty="0" smtClean="0">
                <a:latin typeface="Calibri" panose="020F0502020204030204" pitchFamily="34" charset="0"/>
              </a:rPr>
              <a:t>a stronger </a:t>
            </a:r>
            <a:r>
              <a:rPr lang="en-US" sz="1800" dirty="0">
                <a:latin typeface="Calibri" panose="020F0502020204030204" pitchFamily="34" charset="0"/>
              </a:rPr>
              <a:t>focus </a:t>
            </a:r>
            <a:r>
              <a:rPr lang="en-US" sz="1800" dirty="0" smtClean="0">
                <a:latin typeface="Calibri" panose="020F0502020204030204" pitchFamily="34" charset="0"/>
              </a:rPr>
              <a:t>on knowledge </a:t>
            </a:r>
            <a:r>
              <a:rPr lang="en-US" sz="1800" dirty="0">
                <a:latin typeface="Calibri" panose="020F0502020204030204" pitchFamily="34" charset="0"/>
              </a:rPr>
              <a:t>transfer remain the main challenges </a:t>
            </a:r>
            <a:r>
              <a:rPr lang="en-US" sz="1800" dirty="0" smtClean="0">
                <a:latin typeface="Calibri" panose="020F0502020204030204" pitchFamily="34" charset="0"/>
              </a:rPr>
              <a:t>for the </a:t>
            </a:r>
            <a:r>
              <a:rPr lang="en-US" sz="1800" dirty="0">
                <a:latin typeface="Calibri" panose="020F0502020204030204" pitchFamily="34" charset="0"/>
              </a:rPr>
              <a:t>Slovenian R&amp;I </a:t>
            </a:r>
            <a:r>
              <a:rPr lang="en-US" sz="1800" dirty="0" smtClean="0">
                <a:latin typeface="Calibri" panose="020F0502020204030204" pitchFamily="34" charset="0"/>
              </a:rPr>
              <a:t> system </a:t>
            </a:r>
            <a:r>
              <a:rPr lang="en-US" sz="1800" dirty="0">
                <a:latin typeface="Calibri" panose="020F0502020204030204" pitchFamily="34" charset="0"/>
              </a:rPr>
              <a:t>to support the </a:t>
            </a:r>
            <a:r>
              <a:rPr lang="en-US" sz="1800" dirty="0" smtClean="0">
                <a:latin typeface="Calibri" panose="020F0502020204030204" pitchFamily="34" charset="0"/>
              </a:rPr>
              <a:t>efficient and </a:t>
            </a:r>
            <a:r>
              <a:rPr lang="en-US" sz="1800" dirty="0">
                <a:latin typeface="Calibri" panose="020F0502020204030204" pitchFamily="34" charset="0"/>
              </a:rPr>
              <a:t>effective use of available resources.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3C481-6C5F-4989-A056-C8FA5470C5D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 bwMode="auto">
          <a:xfrm>
            <a:off x="1475656" y="188640"/>
            <a:ext cx="61722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Horizon 2020 – Structural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836712"/>
            <a:ext cx="3996444" cy="5688632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60000"/>
              </a:spcBef>
            </a:pPr>
            <a:r>
              <a:rPr lang="en-GB" sz="2000" b="1" dirty="0" smtClean="0">
                <a:solidFill>
                  <a:schemeClr val="tx1"/>
                </a:solidFill>
                <a:effectLst/>
              </a:rPr>
              <a:t>Multiple partnerships forms possible</a:t>
            </a:r>
          </a:p>
          <a:p>
            <a:pPr marL="0" indent="0" algn="just">
              <a:spcBef>
                <a:spcPct val="60000"/>
              </a:spcBef>
            </a:pPr>
            <a:r>
              <a:rPr lang="en-GB" sz="1100" b="1" dirty="0" smtClean="0">
                <a:solidFill>
                  <a:schemeClr val="tx1"/>
                </a:solidFill>
                <a:effectLst/>
              </a:rPr>
              <a:t>Public </a:t>
            </a:r>
            <a:r>
              <a:rPr lang="en-GB" sz="1100" b="1" dirty="0">
                <a:solidFill>
                  <a:schemeClr val="tx1"/>
                </a:solidFill>
                <a:effectLst/>
              </a:rPr>
              <a:t>private partnerships: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Joint Technology Initiatives or other formal structures (Art. 187</a:t>
            </a:r>
            <a:r>
              <a:rPr lang="en-GB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/ Through </a:t>
            </a: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contractual agreements, which provide inputs for work programmes </a:t>
            </a:r>
            <a:r>
              <a:rPr lang="en-GB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en-GB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criteria met, e.g. clear commitments from private partners</a:t>
            </a:r>
          </a:p>
          <a:p>
            <a:pPr marL="0" indent="0" algn="just">
              <a:spcBef>
                <a:spcPct val="60000"/>
              </a:spcBef>
            </a:pPr>
            <a:r>
              <a:rPr lang="en-GB" sz="1100" b="1" dirty="0" smtClean="0">
                <a:solidFill>
                  <a:schemeClr val="tx1"/>
                </a:solidFill>
                <a:effectLst/>
              </a:rPr>
              <a:t>Public-public </a:t>
            </a:r>
            <a:r>
              <a:rPr lang="en-GB" sz="1100" b="1" dirty="0">
                <a:solidFill>
                  <a:schemeClr val="tx1"/>
                </a:solidFill>
                <a:effectLst/>
              </a:rPr>
              <a:t>partnerships: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« ERA-Nets » for topping up individual calls/actions (replacing current ERA-Net, ERA-Net Plus, Inco-Net, </a:t>
            </a:r>
            <a:r>
              <a:rPr lang="en-GB" sz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</a:t>
            </a: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-net)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participation in joint programmes between Member States (Art. 185</a:t>
            </a:r>
            <a:r>
              <a:rPr lang="en-GB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/ Supporting </a:t>
            </a: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agendas of Joint Programming Initiatives when in line with Horizon 2020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when criteria met, e.g. financial commitments of participating countries</a:t>
            </a:r>
          </a:p>
          <a:p>
            <a:pPr marL="0" indent="0" algn="just">
              <a:spcBef>
                <a:spcPct val="60000"/>
              </a:spcBef>
            </a:pPr>
            <a:r>
              <a:rPr lang="en-GB" sz="1100" b="1" dirty="0">
                <a:solidFill>
                  <a:schemeClr val="tx1"/>
                </a:solidFill>
                <a:effectLst/>
              </a:rPr>
              <a:t>European Innovation Partnerships:</a:t>
            </a:r>
          </a:p>
          <a:p>
            <a:pPr algn="just">
              <a:spcBef>
                <a:spcPct val="60000"/>
              </a:spcBef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funding instruments, but for coordination with broader policies and programmes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26784-7A91-43E2-809E-5FDF7B8058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726378" y="908720"/>
            <a:ext cx="3726414" cy="594928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2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400" b="1">
                <a:solidFill>
                  <a:srgbClr val="0F5494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95000"/>
            </a:pPr>
            <a:r>
              <a:rPr lang="en-GB" sz="2400" b="1" kern="0" dirty="0" smtClean="0"/>
              <a:t>Boosting innovative SMEs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itchFamily="2" charset="2"/>
              <a:buChar char="q"/>
            </a:pPr>
            <a:r>
              <a:rPr lang="en-GB" sz="1600" kern="0" dirty="0"/>
              <a:t>Integrated</a:t>
            </a:r>
            <a:r>
              <a:rPr lang="en-GB" sz="1600" b="1" kern="0" dirty="0" smtClean="0"/>
              <a:t> approach </a:t>
            </a:r>
            <a:r>
              <a:rPr lang="en-GB" sz="1600" b="0" kern="0" dirty="0" smtClean="0"/>
              <a:t>- around 20% of the total budget for societal challenges and LEITs is estimated to benefit dynamic and innovative SMEs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itchFamily="2" charset="2"/>
              <a:buChar char="q"/>
            </a:pPr>
            <a:r>
              <a:rPr lang="en-GB" sz="1600" b="1" kern="0" dirty="0" smtClean="0"/>
              <a:t>Simplification</a:t>
            </a:r>
            <a:r>
              <a:rPr lang="en-GB" sz="1600" b="0" kern="0" dirty="0" smtClean="0"/>
              <a:t> of particular benefit to SMEs (e.g. single entry point)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itchFamily="2" charset="2"/>
              <a:buChar char="q"/>
            </a:pPr>
            <a:r>
              <a:rPr lang="en-GB" sz="1600" b="0" kern="0" dirty="0" smtClean="0"/>
              <a:t>A </a:t>
            </a:r>
            <a:r>
              <a:rPr lang="en-GB" sz="1600" b="1" kern="0" dirty="0" smtClean="0"/>
              <a:t>new SME instrument active </a:t>
            </a:r>
            <a:r>
              <a:rPr lang="en-GB" sz="1600" b="0" kern="0" dirty="0" smtClean="0"/>
              <a:t>across all societal challenges as well as for the LEITs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itchFamily="2" charset="2"/>
              <a:buChar char="q"/>
            </a:pPr>
            <a:r>
              <a:rPr lang="en-GB" sz="1600" b="0" kern="0" dirty="0" smtClean="0"/>
              <a:t>A dedicated activity for research-intensive SMEs in </a:t>
            </a:r>
            <a:r>
              <a:rPr lang="en-GB" sz="1600" b="1" kern="0" dirty="0" smtClean="0"/>
              <a:t>'Innovation in SMEs'</a:t>
            </a:r>
            <a:endParaRPr lang="en-GB" sz="1600" b="0" kern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itchFamily="2" charset="2"/>
              <a:buChar char="q"/>
            </a:pPr>
            <a:r>
              <a:rPr lang="en-GB" sz="1600" b="1" kern="0" dirty="0" smtClean="0"/>
              <a:t>'Access to risk finance'</a:t>
            </a:r>
            <a:r>
              <a:rPr lang="en-GB" sz="1600" b="0" kern="0" dirty="0" smtClean="0"/>
              <a:t> with a strong SME focus </a:t>
            </a:r>
            <a:br>
              <a:rPr lang="en-GB" sz="1600" b="0" kern="0" dirty="0" smtClean="0"/>
            </a:br>
            <a:r>
              <a:rPr lang="en-GB" sz="1600" b="0" kern="0" dirty="0" smtClean="0"/>
              <a:t>(debt and equity facility)</a:t>
            </a:r>
          </a:p>
        </p:txBody>
      </p:sp>
    </p:spTree>
    <p:extLst>
      <p:ext uri="{BB962C8B-B14F-4D97-AF65-F5344CB8AC3E}">
        <p14:creationId xmlns:p14="http://schemas.microsoft.com/office/powerpoint/2010/main" val="3971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Smart Specialisation for regional growth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26784-7A91-43E2-809E-5FDF7B8058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196752"/>
            <a:ext cx="8229600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Identify the </a:t>
            </a:r>
            <a:r>
              <a:rPr lang="en-GB" sz="2000" b="1" dirty="0" smtClean="0"/>
              <a:t>key growth opportunities </a:t>
            </a:r>
            <a:r>
              <a:rPr lang="en-GB" sz="2000" dirty="0" smtClean="0"/>
              <a:t>for a given country/ region that can make a difference : often at the </a:t>
            </a:r>
            <a:r>
              <a:rPr lang="en-GB" sz="2000" b="1" dirty="0" smtClean="0"/>
              <a:t>intersection of well-known sectors</a:t>
            </a:r>
          </a:p>
          <a:p>
            <a:pPr>
              <a:buFontTx/>
              <a:buChar char="•"/>
            </a:pPr>
            <a:r>
              <a:rPr lang="en-GB" sz="2000" b="1" dirty="0" smtClean="0"/>
              <a:t>Build on the concept of Related Variety to identify technology choices</a:t>
            </a:r>
          </a:p>
          <a:p>
            <a:pPr>
              <a:buFontTx/>
              <a:buChar char="•"/>
            </a:pPr>
            <a:r>
              <a:rPr lang="en-GB" sz="2000" b="1" dirty="0"/>
              <a:t>Think about strategic technological diversification</a:t>
            </a:r>
            <a:r>
              <a:rPr lang="en-GB" sz="2000" dirty="0"/>
              <a:t> on areas of relative strength and </a:t>
            </a:r>
            <a:r>
              <a:rPr lang="en-GB" sz="2000" dirty="0" smtClean="0"/>
              <a:t>potential</a:t>
            </a:r>
          </a:p>
          <a:p>
            <a:pPr>
              <a:buFontTx/>
              <a:buChar char="•"/>
            </a:pPr>
            <a:r>
              <a:rPr lang="en-GB" sz="2000" dirty="0" smtClean="0"/>
              <a:t>Stimulate innovation through </a:t>
            </a:r>
            <a:r>
              <a:rPr lang="en-GB" sz="2000" b="1" dirty="0" smtClean="0"/>
              <a:t>entrepreneurship, modernisation, adaptation</a:t>
            </a:r>
          </a:p>
          <a:p>
            <a:pPr>
              <a:buFontTx/>
              <a:buChar char="•"/>
            </a:pPr>
            <a:r>
              <a:rPr lang="en-GB" sz="2000" b="1" dirty="0" smtClean="0"/>
              <a:t>Dare to introduce innovative governance solutions</a:t>
            </a:r>
          </a:p>
          <a:p>
            <a:pPr>
              <a:buFontTx/>
              <a:buChar char="•"/>
            </a:pPr>
            <a:r>
              <a:rPr lang="en-GB" sz="2000" b="1" dirty="0" smtClean="0"/>
              <a:t>Promote new linkages, synergies and spill-overs</a:t>
            </a:r>
          </a:p>
          <a:p>
            <a:pPr>
              <a:buFontTx/>
              <a:buChar char="•"/>
            </a:pPr>
            <a:r>
              <a:rPr lang="en-GB" sz="2000" b="1" dirty="0" smtClean="0"/>
              <a:t>Open up to the world – increase internationalisation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47864" y="5733256"/>
            <a:ext cx="5471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b="1" i="1" dirty="0" smtClean="0">
                <a:solidFill>
                  <a:srgbClr val="0070C0"/>
                </a:solidFill>
              </a:rPr>
              <a:t>Adapted from Philip McCann (2012)</a:t>
            </a:r>
          </a:p>
        </p:txBody>
      </p:sp>
    </p:spTree>
    <p:extLst>
      <p:ext uri="{BB962C8B-B14F-4D97-AF65-F5344CB8AC3E}">
        <p14:creationId xmlns:p14="http://schemas.microsoft.com/office/powerpoint/2010/main" val="33270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936625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   The need for Synergies: optimising interactions between H2020 actions and the ESIF Operational Programmes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26784-7A91-43E2-809E-5FDF7B8058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5216" y="1700808"/>
            <a:ext cx="4158462" cy="435588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0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Obtaining more impacts </a:t>
            </a:r>
            <a:r>
              <a:rPr lang="en-GB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competitiveness, jobs and growth by combining ESIF and Horizon 2020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en-GB" sz="20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mplifying</a:t>
            </a:r>
            <a:r>
              <a:rPr lang="en-GB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projects / initiatives under the other instrument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GB" sz="20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arrying </a:t>
            </a:r>
            <a:r>
              <a:rPr lang="en-GB" sz="20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further </a:t>
            </a:r>
            <a:r>
              <a:rPr lang="en-GB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the projects of the other </a:t>
            </a:r>
            <a:r>
              <a:rPr lang="en-GB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instrument towards the market (downstream)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0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Exploit </a:t>
            </a:r>
            <a:r>
              <a:rPr lang="en-GB" sz="20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complementarities </a:t>
            </a:r>
            <a:r>
              <a:rPr lang="en-GB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while </a:t>
            </a:r>
            <a:r>
              <a:rPr lang="en-GB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at the same time </a:t>
            </a:r>
            <a:r>
              <a:rPr lang="en-GB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avoid </a:t>
            </a:r>
            <a:r>
              <a:rPr lang="en-GB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overlaps and exclude double-financing (fraud</a:t>
            </a:r>
            <a:r>
              <a:rPr lang="en-GB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27984" y="1721704"/>
            <a:ext cx="4512005" cy="433499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spcBef>
                <a:spcPts val="600"/>
              </a:spcBef>
              <a:buClrTx/>
              <a:buFontTx/>
              <a:buNone/>
            </a:pPr>
            <a:r>
              <a:rPr lang="de-DE" altLang="en-US" sz="2800" b="1" i="0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 but beware ! :</a:t>
            </a:r>
          </a:p>
          <a:p>
            <a:pPr marL="0" indent="0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substitution of national, regional or private co-funding </a:t>
            </a:r>
            <a:r>
              <a:rPr lang="en-GB" altLang="en-US" sz="2800" i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projects or programmes by money from the other instruments </a:t>
            </a:r>
          </a:p>
        </p:txBody>
      </p:sp>
    </p:spTree>
    <p:extLst>
      <p:ext uri="{BB962C8B-B14F-4D97-AF65-F5344CB8AC3E}">
        <p14:creationId xmlns:p14="http://schemas.microsoft.com/office/powerpoint/2010/main" val="14665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84347E2C-3A78-4621-8CF1-93445CC68F4D}" vid="{28504175-0934-4357-BE66-BB383F0AE0D1}"/>
    </a:ext>
  </a:extLst>
</a:theme>
</file>

<file path=ppt/theme/theme3.xml><?xml version="1.0" encoding="utf-8"?>
<a:theme xmlns:a="http://schemas.openxmlformats.org/drawingml/2006/main" name="3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</TotalTime>
  <Words>851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Verdana</vt:lpstr>
      <vt:lpstr>Calibri</vt:lpstr>
      <vt:lpstr>Blank</vt:lpstr>
      <vt:lpstr>6_Slide_Master</vt:lpstr>
      <vt:lpstr>3_Slide_Master</vt:lpstr>
      <vt:lpstr>Innovation for Growth through Synergies</vt:lpstr>
      <vt:lpstr>Innovation Union Scoreboard 2015</vt:lpstr>
      <vt:lpstr>Slovenia: Key Indicators (IUCR 2014)</vt:lpstr>
      <vt:lpstr>PowerPoint Presentation</vt:lpstr>
      <vt:lpstr>Slovenia: strengths and weaknesses of the R&amp;I system (2012) </vt:lpstr>
      <vt:lpstr>Slovenia: success and challenges</vt:lpstr>
      <vt:lpstr>Horizon 2020 – Structural effects</vt:lpstr>
      <vt:lpstr>Smart Specialisation for regional growth</vt:lpstr>
      <vt:lpstr>   The need for Synergies: optimising interactions between H2020 actions and the ESIF Operational Programmes</vt:lpstr>
      <vt:lpstr>Synergies – who is in the driving seat ?</vt:lpstr>
      <vt:lpstr>   Spreading Excellence and Widening Participation: regional benefits and spill-overs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CORPAKIS Dimitri (RTD)</dc:creator>
  <cp:lastModifiedBy>CORPAKIS Dimitri (RTD)</cp:lastModifiedBy>
  <cp:revision>26</cp:revision>
  <dcterms:created xsi:type="dcterms:W3CDTF">2015-05-25T18:19:26Z</dcterms:created>
  <dcterms:modified xsi:type="dcterms:W3CDTF">2015-05-25T19:33:28Z</dcterms:modified>
</cp:coreProperties>
</file>