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13"/>
  </p:notesMasterIdLst>
  <p:sldIdLst>
    <p:sldId id="273" r:id="rId6"/>
    <p:sldId id="285" r:id="rId7"/>
    <p:sldId id="286" r:id="rId8"/>
    <p:sldId id="287" r:id="rId9"/>
    <p:sldId id="288" r:id="rId10"/>
    <p:sldId id="289" r:id="rId11"/>
    <p:sldId id="290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50A4D1C-5FDC-659F-A7EC-60A4252E73DE}" name="Del Vecchio Ginevra" initials="DG" userId="S::ginevra.delvecchio_cor.europa.eu#ext#@eceuropaeu.onmicrosoft.com::15c540f8-f549-4803-bd97-1943e6bd631b" providerId="AD"/>
  <p188:author id="{0EB31F90-C074-6EA7-4E7F-065BFB8F1189}" name="Betty Tkadlcikova (CoR)" initials="B(" userId="S::betty.tkadlcikova_cor.europa.eu#ext#@eceuropaeu.onmicrosoft.com::96ba4404-4e23-4091-a06d-034b2ff3d767" providerId="AD"/>
  <p188:author id="{C8AE60AC-AC10-BE85-AA8A-E7492884256D}" name="Ciampaglione Paolo" initials="CP" userId="S::paolo.ciampaglione_cor.europa.eu#ext#@eceuropaeu.onmicrosoft.com::5145b5dc-8aa0-4923-86aa-c39beda7fb83" providerId="AD"/>
  <p188:author id="{F1C489B6-3C8A-6F1B-A2BB-3DE1997FA6C5}" name="BISIAUX Amaury (REGIO-EXT)" initials="B(" userId="S::amaury.bisiaux@ext.ec.europa.eu::9872995e-11b9-4df5-be09-a53f32e021c0" providerId="AD"/>
  <p188:author id="{72320DB8-E510-3E22-F6A2-E15A1AADCEB3}" name="RIZZO Anna (REGIO)" initials="R(" userId="S::anna.rizzo@ec.europa.eu::a8edabb2-fa99-4be8-8ed0-d02256a0e5b4" providerId="AD"/>
  <p188:author id="{DE7D61D7-1FBA-B608-D05C-E7187BCB537C}" name="QUITADAMO Angela Pia (REGIO-EXT)" initials="Q(" userId="S::angela-pia.quitadamo@ext.ec.europa.eu::e8c829bf-8492-48ad-8c19-8ab35a7d1375" providerId="AD"/>
  <p188:author id="{04A468EB-7DA9-382D-B7FF-D4EA5F550C3E}" name="PINTO Jose Antonio (REGIO)" initials="P(" userId="S::jose-antonio.pinto@ec.europa.eu::74eefbd4-9375-4550-9e4f-662c4e0315d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halie Roelandt" initials="nroe" lastIdx="5" clrIdx="0">
    <p:extLst>
      <p:ext uri="{19B8F6BF-5375-455C-9EA6-DF929625EA0E}">
        <p15:presenceInfo xmlns:p15="http://schemas.microsoft.com/office/powerpoint/2012/main" userId="Nathalie Roelandt" providerId="None"/>
      </p:ext>
    </p:extLst>
  </p:cmAuthor>
  <p:cmAuthor id="2" name="Del Vecchio Ginevra" initials="DVG" lastIdx="14" clrIdx="2">
    <p:extLst>
      <p:ext uri="{19B8F6BF-5375-455C-9EA6-DF929625EA0E}">
        <p15:presenceInfo xmlns:p15="http://schemas.microsoft.com/office/powerpoint/2012/main" userId="S-1-5-21-8915387-2032300435-1842888061-466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8943"/>
    <a:srgbClr val="F38F4D"/>
    <a:srgbClr val="1A6932"/>
    <a:srgbClr val="9AC43F"/>
    <a:srgbClr val="80C284"/>
    <a:srgbClr val="F49356"/>
    <a:srgbClr val="56B6DB"/>
    <a:srgbClr val="F9CB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2152D9-30C7-A1FC-D416-631D8B02BB00}" v="461" dt="2022-05-18T13:48:58.179"/>
    <p1510:client id="{02502287-C3BC-4B0C-B06B-0DE68C62CD3D}" v="1" dt="2022-05-24T07:27:12.088"/>
    <p1510:client id="{0EDABB2F-53EC-7463-2E09-6D01EDC40730}" v="44" dt="2022-01-20T09:54:29.858"/>
    <p1510:client id="{11A07DA3-041B-4AAD-AB93-333451A75B27}" v="48" dt="2022-05-24T14:50:19.991"/>
    <p1510:client id="{1636A9EF-B5E9-41DB-91C2-B671B9E3DFE8}" v="2" dt="2022-01-21T15:30:05.404"/>
    <p1510:client id="{1D5B04DB-0B1E-4AAF-B70D-819E687B4CEF}" v="46" dt="2022-05-25T12:32:25.587"/>
    <p1510:client id="{20F4773E-6DE4-4B93-AEC8-9194A8970747}" v="466" dt="2022-05-30T14:34:30.263"/>
    <p1510:client id="{222106DE-C481-47F0-B899-9346EF50C944}" v="353" dt="2022-01-21T12:18:43.181"/>
    <p1510:client id="{2668E0F2-ACC8-498B-959D-0CA281EF0922}" v="11" dt="2022-05-30T07:08:56.267"/>
    <p1510:client id="{2C4BD2BC-D82C-465A-8021-149A8141F784}" v="55" dt="2022-05-24T09:04:35.290"/>
    <p1510:client id="{2FBDC64D-037E-4381-BF37-C231169691B1}" v="4" dt="2022-05-24T11:59:31.253"/>
    <p1510:client id="{3041E4F2-2D5F-4091-B35E-CE5A73F0DC3B}" v="24" dt="2022-05-24T14:40:33.468"/>
    <p1510:client id="{341BA52E-A901-CB77-6E1C-68644CF0097D}" v="9" dt="2022-05-25T13:45:50.966"/>
    <p1510:client id="{38FEC3EE-B417-B519-D906-9A40103090DA}" v="2" dt="2022-05-24T14:21:16.905"/>
    <p1510:client id="{3B357EAA-FF64-458B-B777-59E13A5F42B9}" v="6" dt="2022-05-25T14:35:23.036"/>
    <p1510:client id="{4EF2E001-6F3C-4D82-9677-F4CA05F13F4B}" v="83" dt="2022-05-25T16:17:16.406"/>
    <p1510:client id="{515001AC-B4C0-4B9B-B003-94E3762F4F82}" v="15" dt="2022-05-23T07:44:24.477"/>
    <p1510:client id="{53A3B5F4-4D49-4B2E-97E3-8FDF17BB3485}" v="10" dt="2022-05-20T12:05:49.355"/>
    <p1510:client id="{548D0A2D-5F2A-46EB-AE17-F2027F72BEA9}" v="48" dt="2022-05-30T11:37:42.485"/>
    <p1510:client id="{57F91D7F-0929-4F70-A17A-49FE77DE63C2}" v="30" dt="2022-05-24T10:47:54.962"/>
    <p1510:client id="{59EFD087-99EA-4952-8166-E37D7F55D1BC}" v="11" dt="2022-05-30T13:27:54.750"/>
    <p1510:client id="{619C9990-9071-42AF-8D05-22ADB1199E08}" v="8" dt="2022-05-30T18:08:30.495"/>
    <p1510:client id="{668545F8-CD48-4EEC-B9B0-8F913FA697FB}" v="282" dt="2022-05-20T12:54:43.257"/>
    <p1510:client id="{70D7DF84-C9CB-9006-78E6-1AD49F6B4FA9}" v="3" dt="2022-05-30T20:16:32.566"/>
    <p1510:client id="{7FC4002F-47F1-4F35-A334-CA739E0592A8}" v="4" dt="2022-01-21T15:31:42.304"/>
    <p1510:client id="{80396C4E-BD7F-4BB2-A59B-42F182A9416B}" v="46" dt="2022-05-16T09:37:58.244"/>
    <p1510:client id="{89E5E2BC-41AD-1394-95F3-A392061122D0}" v="45" dt="2022-05-16T09:53:43.234"/>
    <p1510:client id="{8FC443C6-DC97-4E5E-BCC1-1775CD4B32FE}" v="135" dt="2022-05-30T17:38:09.215"/>
    <p1510:client id="{943C909F-EF5B-E90E-45CF-265DCECDE02A}" v="4" dt="2022-05-30T21:16:19.137"/>
    <p1510:client id="{96E8A56F-29C6-4696-A5CA-613F88CB11E1}" v="26" dt="2022-05-30T12:09:19.419"/>
    <p1510:client id="{A6EBDF0C-DBE1-066A-749C-1D59EE05FD00}" v="28" dt="2022-05-20T11:10:57.569"/>
    <p1510:client id="{A704DE02-D1BF-4EDA-BE21-731D15BFEB5B}" v="5" dt="2022-05-25T13:18:44.659"/>
    <p1510:client id="{AFE53B11-310C-4F45-BA57-1878642F30AF}" v="349" dt="2022-05-30T16:16:30.649"/>
    <p1510:client id="{B5A31281-4001-E4F9-A3FF-0336ABFBC943}" v="826" dt="2022-05-20T14:28:14.276"/>
    <p1510:client id="{C6F7D700-66FA-4009-A14F-2F41EED37BEA}" v="109" dt="2022-05-19T14:51:09.767"/>
    <p1510:client id="{C8357EB5-7E95-6CF1-195F-1B945A529FB8}" v="24" dt="2022-05-30T11:01:06.079"/>
    <p1510:client id="{CB4393AE-2AA6-3B40-49B5-D5A8211C2BB6}" v="1" dt="2022-05-30T13:46:06.036"/>
    <p1510:client id="{D264C1EE-0295-52F6-D7BD-AAEACCE9C86F}" v="1" dt="2022-05-20T11:13:19.980"/>
    <p1510:client id="{D2B2A61C-7DEF-5121-80BD-347646798C1B}" v="17" dt="2022-05-30T08:49:11.979"/>
    <p1510:client id="{D312DB79-1BC5-CBEB-2496-54B2F5B457BB}" v="9" dt="2022-05-24T15:05:58.331"/>
    <p1510:client id="{D9CB1B75-7C88-4C7E-BB74-502291297D88}" v="292" dt="2022-05-25T11:23:47.755"/>
    <p1510:client id="{DA385FCC-6534-4179-98E5-386C7921AD35}" v="5" dt="2022-05-25T14:38:33.660"/>
    <p1510:client id="{DB6AA9E4-ADD6-3F3A-7DF1-0A975B4993EF}" v="1" dt="2022-05-30T14:32:54.038"/>
    <p1510:client id="{DD478362-9D2A-8053-D488-047237D76240}" v="135" dt="2022-05-25T16:49:59.570"/>
    <p1510:client id="{DE0A5256-6027-0ADB-7D5A-0DD09C5A9369}" v="1" dt="2022-05-17T07:25:28.811"/>
    <p1510:client id="{E3CF778D-5D45-01CB-075F-C4966F2D72D1}" v="586" dt="2022-05-25T07:35:59.052"/>
    <p1510:client id="{EA6779EC-0D58-46EA-8569-A19837275550}" v="4" dt="2022-05-31T05:45:10.062"/>
    <p1510:client id="{F985B66A-FCC5-433C-BBB3-6651EBA2D5CD}" v="47" dt="2022-01-21T15:44:12.8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l-SI" sz="2000" b="1" kern="1200" dirty="0" smtClean="0">
                <a:solidFill>
                  <a:srgbClr val="1A6932"/>
                </a:solidFill>
                <a:latin typeface="Verdana"/>
                <a:ea typeface="Verdana"/>
                <a:cs typeface="+mn-cs"/>
              </a:rPr>
              <a:t>139</a:t>
            </a:r>
            <a:r>
              <a:rPr lang="sl-SI" sz="3600" b="1" baseline="0" dirty="0" smtClean="0">
                <a:solidFill>
                  <a:srgbClr val="FF0000"/>
                </a:solidFill>
              </a:rPr>
              <a:t> </a:t>
            </a:r>
            <a:r>
              <a:rPr lang="sl-SI" sz="2000" b="1" i="0" u="none" strike="noStrike" kern="1200" spc="0" baseline="0" dirty="0" smtClean="0">
                <a:solidFill>
                  <a:srgbClr val="1A6932"/>
                </a:solidFill>
                <a:latin typeface="Verdana"/>
                <a:ea typeface="Verdana"/>
                <a:cs typeface="+mn-cs"/>
              </a:rPr>
              <a:t>mio € - ERDF, CF and state funds</a:t>
            </a:r>
            <a:endParaRPr lang="en-US" sz="2000" b="1" i="0" u="none" strike="noStrike" kern="1200" spc="0" baseline="0" dirty="0">
              <a:solidFill>
                <a:srgbClr val="1A6932"/>
              </a:solidFill>
              <a:latin typeface="Verdana"/>
              <a:ea typeface="Verdana"/>
              <a:cs typeface="+mn-cs"/>
            </a:endParaRPr>
          </a:p>
        </c:rich>
      </c:tx>
      <c:layout>
        <c:manualLayout>
          <c:xMode val="edge"/>
          <c:yMode val="edge"/>
          <c:x val="0.11512267343485617"/>
          <c:y val="4.59770114942528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Allocation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5A9-490E-8632-433B1E1820A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5A9-490E-8632-433B1E1820A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5A9-490E-8632-433B1E1820A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5A9-490E-8632-433B1E1820A3}"/>
              </c:ext>
            </c:extLst>
          </c:dPt>
          <c:dLbls>
            <c:dLbl>
              <c:idx val="0"/>
              <c:layout>
                <c:manualLayout>
                  <c:x val="-0.25184143384361224"/>
                  <c:y val="0.1390017196126346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PA 4.1 (En.</a:t>
                    </a:r>
                    <a:r>
                      <a:rPr lang="en-US" baseline="0" dirty="0" smtClean="0"/>
                      <a:t> </a:t>
                    </a:r>
                    <a:r>
                      <a:rPr lang="en-US" baseline="0" dirty="0" err="1" smtClean="0"/>
                      <a:t>efficiency</a:t>
                    </a:r>
                    <a:r>
                      <a:rPr lang="en-US" baseline="0" dirty="0" smtClean="0"/>
                      <a:t>)</a:t>
                    </a:r>
                    <a:r>
                      <a:rPr lang="en-US" baseline="0" dirty="0"/>
                      <a:t>
</a:t>
                    </a:r>
                    <a:fld id="{88EB0A73-707B-48C8-80D7-DA6F51DDE96A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5A9-490E-8632-433B1E1820A3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PA 4.4 (Mobility)</a:t>
                    </a:r>
                    <a:r>
                      <a:rPr lang="en-US" baseline="0" dirty="0"/>
                      <a:t>
</a:t>
                    </a:r>
                    <a:fld id="{40928D43-2883-43A0-86B9-CDE50B86922E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5A9-490E-8632-433B1E1820A3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sv-SE" dirty="0" smtClean="0"/>
                      <a:t>PA 6.3 (Urban regeneration) 73 %</a:t>
                    </a:r>
                    <a:endParaRPr lang="sv-SE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5A9-490E-8632-433B1E1820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PA 4.1 Energy</c:v>
                </c:pt>
                <c:pt idx="1">
                  <c:v>PA 4.4 Mobility</c:v>
                </c:pt>
                <c:pt idx="2">
                  <c:v>PA 6.3 Urban development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1882353</c:v>
                </c:pt>
                <c:pt idx="1">
                  <c:v>36162608</c:v>
                </c:pt>
                <c:pt idx="2">
                  <c:v>101250000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5A9-490E-8632-433B1E1820A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280BF-BF3E-4B3B-BC76-39C07DD4A16F}" type="datetimeFigureOut">
              <a:rPr lang="en-IE" smtClean="0"/>
              <a:t>29/09/2022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18A77-E8AE-4678-B0E6-1E2E67FAC54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53140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118A77-E8AE-4678-B0E6-1E2E67FAC54D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70909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118A77-E8AE-4678-B0E6-1E2E67FAC54D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86692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1FB0AB-0FE0-E444-A127-2BAC002406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4C5510B-EB92-5541-B7F2-676100EE29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5210BF-4FC0-2A4A-A3F6-812ECC2B9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9F0-2974-604B-8D8E-F9BEFEA1BBF6}" type="datetimeFigureOut">
              <a:rPr lang="fr-FR" smtClean="0"/>
              <a:t>29/09/2022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FDE913A-C73F-1D41-ADF7-2B6B3F176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E8A945-5450-7F44-9683-2B5426217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03D5-4EC5-8945-BC99-A8002DD642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6965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2AC743-B42A-EB47-BBD5-73CEFF742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2A93608-046A-A648-9D77-73B5C990D3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729EAB-880C-1844-AD44-C63012662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9F0-2974-604B-8D8E-F9BEFEA1BBF6}" type="datetimeFigureOut">
              <a:rPr lang="fr-FR" smtClean="0"/>
              <a:t>29/09/2022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AC011D-519E-DB46-A7D2-D5E0904C4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5452E5-19DD-3542-8BD2-5A9C90F58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03D5-4EC5-8945-BC99-A8002DD642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2322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F299BAA-86E3-6044-B933-E95DB334C7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CECBF81-5A3D-8E41-8267-8D0B3079C1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9E32E9-6281-984D-A4A2-0E6D1E495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9F0-2974-604B-8D8E-F9BEFEA1BBF6}" type="datetimeFigureOut">
              <a:rPr lang="fr-FR" smtClean="0"/>
              <a:t>29/09/2022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3AB5E07-D73C-794B-B82D-98A1C92EE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D79E0E-6189-EC45-B801-0DCC94E5F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03D5-4EC5-8945-BC99-A8002DD642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9641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577850" y="-647700"/>
            <a:ext cx="13373100" cy="8009467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22" name="Titre de la présentation"/>
          <p:cNvSpPr txBox="1">
            <a:spLocks noGrp="1"/>
          </p:cNvSpPr>
          <p:nvPr>
            <p:ph type="title" hasCustomPrompt="1"/>
          </p:nvPr>
        </p:nvSpPr>
        <p:spPr>
          <a:xfrm>
            <a:off x="603250" y="3562350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Titre de la présentation</a:t>
            </a:r>
          </a:p>
        </p:txBody>
      </p:sp>
      <p:sp>
        <p:nvSpPr>
          <p:cNvPr id="2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845" y="553069"/>
            <a:ext cx="10984311" cy="31849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  <a:lvl2pPr marL="533400" indent="-228600" defTabSz="412750">
              <a:lnSpc>
                <a:spcPct val="100000"/>
              </a:lnSpc>
              <a:spcBef>
                <a:spcPts val="0"/>
              </a:spcBef>
              <a:defRPr sz="1800" b="1"/>
            </a:lvl2pPr>
            <a:lvl3pPr marL="838200" indent="-228600" defTabSz="412750">
              <a:lnSpc>
                <a:spcPct val="100000"/>
              </a:lnSpc>
              <a:spcBef>
                <a:spcPts val="0"/>
              </a:spcBef>
              <a:defRPr sz="1800" b="1"/>
            </a:lvl3pPr>
            <a:lvl4pPr marL="1143000" indent="-228600" defTabSz="412750">
              <a:lnSpc>
                <a:spcPct val="100000"/>
              </a:lnSpc>
              <a:spcBef>
                <a:spcPts val="0"/>
              </a:spcBef>
              <a:defRPr sz="1800" b="1"/>
            </a:lvl4pPr>
            <a:lvl5pPr marL="1447800" indent="-228600" defTabSz="41275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Texte niveau 1…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03250" y="5804955"/>
            <a:ext cx="10985500" cy="558477"/>
          </a:xfrm>
          <a:prstGeom prst="rect">
            <a:avLst/>
          </a:prstGeom>
        </p:spPr>
        <p:txBody>
          <a:bodyPr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Sous-titre de la présentation</a:t>
            </a:r>
          </a:p>
        </p:txBody>
      </p:sp>
      <p:sp>
        <p:nvSpPr>
          <p:cNvPr id="2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406948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utre titr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5486400" y="-101600"/>
            <a:ext cx="6072419" cy="706755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33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603250" y="635000"/>
            <a:ext cx="4889500" cy="2941137"/>
          </a:xfrm>
          <a:prstGeom prst="rect">
            <a:avLst/>
          </a:prstGeom>
        </p:spPr>
        <p:txBody>
          <a:bodyPr anchor="b"/>
          <a:lstStyle/>
          <a:p>
            <a:r>
              <a:t>Titre de diapositive</a:t>
            </a:r>
          </a:p>
        </p:txBody>
      </p:sp>
      <p:sp>
        <p:nvSpPr>
          <p:cNvPr id="34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3530288"/>
            <a:ext cx="4889500" cy="2692712"/>
          </a:xfrm>
          <a:prstGeom prst="rect">
            <a:avLst/>
          </a:prstGeom>
        </p:spPr>
        <p:txBody>
          <a:bodyPr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Sous-titre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000750" y="6488825"/>
            <a:ext cx="237244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229543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e niveau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8330402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1186481"/>
            <a:ext cx="4889500" cy="46739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654050" indent="-349250" defTabSz="412750">
              <a:lnSpc>
                <a:spcPct val="100000"/>
              </a:lnSpc>
              <a:spcBef>
                <a:spcPts val="0"/>
              </a:spcBef>
              <a:defRPr sz="2750" b="1"/>
            </a:lvl2pPr>
            <a:lvl3pPr marL="958850" indent="-349250" defTabSz="412750">
              <a:lnSpc>
                <a:spcPct val="100000"/>
              </a:lnSpc>
              <a:spcBef>
                <a:spcPts val="0"/>
              </a:spcBef>
              <a:defRPr sz="2750" b="1"/>
            </a:lvl3pPr>
            <a:lvl4pPr marL="1263650" indent="-349250" defTabSz="412750">
              <a:lnSpc>
                <a:spcPct val="100000"/>
              </a:lnSpc>
              <a:spcBef>
                <a:spcPts val="0"/>
              </a:spcBef>
              <a:defRPr sz="2750" b="1"/>
            </a:lvl4pPr>
            <a:lvl5pPr marL="1568450" indent="-349250" defTabSz="412750">
              <a:lnSpc>
                <a:spcPct val="100000"/>
              </a:lnSpc>
              <a:spcBef>
                <a:spcPts val="0"/>
              </a:spcBef>
              <a:defRPr sz="2750" b="1"/>
            </a:lvl5pPr>
          </a:lstStyle>
          <a:p>
            <a:r>
              <a:t>Sous-titre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603250" y="2124252"/>
            <a:ext cx="4889500" cy="4128316"/>
          </a:xfrm>
          <a:prstGeom prst="rect">
            <a:avLst/>
          </a:prstGeom>
        </p:spPr>
        <p:txBody>
          <a:bodyPr numCol="1" spcCol="38100"/>
          <a:lstStyle/>
          <a:p>
            <a:r>
              <a:t>Texte de puce de diapositive</a:t>
            </a:r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6096000" y="-203633"/>
            <a:ext cx="5458437" cy="7277917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63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4889500" cy="717550"/>
          </a:xfrm>
          <a:prstGeom prst="rect">
            <a:avLst/>
          </a:prstGeom>
        </p:spPr>
        <p:txBody>
          <a:bodyPr/>
          <a:lstStyle/>
          <a:p>
            <a:r>
              <a:t>Titre de diapositive</a:t>
            </a:r>
          </a:p>
        </p:txBody>
      </p:sp>
      <p:sp>
        <p:nvSpPr>
          <p:cNvPr id="6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801309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603248" y="2266950"/>
            <a:ext cx="10985503" cy="2324100"/>
          </a:xfrm>
          <a:prstGeom prst="rect">
            <a:avLst/>
          </a:prstGeom>
        </p:spPr>
        <p:txBody>
          <a:bodyPr anchor="ctr"/>
          <a:lstStyle>
            <a:lvl1pPr>
              <a:defRPr sz="5800" b="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Titre de section</a:t>
            </a:r>
          </a:p>
        </p:txBody>
      </p:sp>
      <p:sp>
        <p:nvSpPr>
          <p:cNvPr id="72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000750" y="6488825"/>
            <a:ext cx="237244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8408043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rdre du j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re de l’ordre du jour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7550"/>
          </a:xfrm>
          <a:prstGeom prst="rect">
            <a:avLst/>
          </a:prstGeom>
        </p:spPr>
        <p:txBody>
          <a:bodyPr/>
          <a:lstStyle/>
          <a:p>
            <a:r>
              <a:t>Titre de l’ordre du jour</a:t>
            </a:r>
          </a:p>
        </p:txBody>
      </p:sp>
      <p:sp>
        <p:nvSpPr>
          <p:cNvPr id="89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1186481"/>
            <a:ext cx="10985500" cy="46739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654050" indent="-349250" defTabSz="412750">
              <a:lnSpc>
                <a:spcPct val="100000"/>
              </a:lnSpc>
              <a:spcBef>
                <a:spcPts val="0"/>
              </a:spcBef>
              <a:defRPr sz="2750" b="1"/>
            </a:lvl2pPr>
            <a:lvl3pPr marL="958850" indent="-349250" defTabSz="412750">
              <a:lnSpc>
                <a:spcPct val="100000"/>
              </a:lnSpc>
              <a:spcBef>
                <a:spcPts val="0"/>
              </a:spcBef>
              <a:defRPr sz="2750" b="1"/>
            </a:lvl3pPr>
            <a:lvl4pPr marL="1263650" indent="-349250" defTabSz="412750">
              <a:lnSpc>
                <a:spcPct val="100000"/>
              </a:lnSpc>
              <a:spcBef>
                <a:spcPts val="0"/>
              </a:spcBef>
              <a:defRPr sz="2750" b="1"/>
            </a:lvl4pPr>
            <a:lvl5pPr marL="1568450" indent="-349250" defTabSz="412750">
              <a:lnSpc>
                <a:spcPct val="100000"/>
              </a:lnSpc>
              <a:spcBef>
                <a:spcPts val="0"/>
              </a:spcBef>
              <a:defRPr sz="2750" b="1"/>
            </a:lvl5pPr>
          </a:lstStyle>
          <a:p>
            <a:r>
              <a:t>Sous-titre de l’ordre du jour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Texte niveau 1…"/>
          <p:cNvSpPr txBox="1">
            <a:spLocks noGrp="1"/>
          </p:cNvSpPr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>
            <a:lvl1pPr marL="0" indent="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50"/>
            </a:lvl1pPr>
          </a:lstStyle>
          <a:p>
            <a:r>
              <a:t>Rubriques de l’ordre du jour</a:t>
            </a:r>
          </a:p>
        </p:txBody>
      </p:sp>
      <p:sp>
        <p:nvSpPr>
          <p:cNvPr id="9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9732253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écla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460422"/>
            <a:ext cx="10985500" cy="1937157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0643139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537963"/>
            <a:ext cx="10985500" cy="3620793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Données clé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4131090"/>
            <a:ext cx="10985500" cy="46739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Données clés</a:t>
            </a:r>
          </a:p>
        </p:txBody>
      </p:sp>
      <p:sp>
        <p:nvSpPr>
          <p:cNvPr id="10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561209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4FC373-5655-DF49-83D2-0F3CBF37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B857B3-0971-664E-BA03-F93618451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90BB8D-D0F9-B24C-8524-5AF1870E8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9F0-2974-604B-8D8E-F9BEFEA1BBF6}" type="datetimeFigureOut">
              <a:rPr lang="fr-FR" smtClean="0"/>
              <a:t>29/09/2022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D36FB0-2EC9-B94D-8E7E-DCFD12147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E3314C-187F-FC4B-ADCA-633DDE348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03D5-4EC5-8945-BC99-A8002DD642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55848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5012" y="5337727"/>
            <a:ext cx="10100027" cy="31849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  <a:lvl2pPr marL="533400" indent="-228600" defTabSz="412750">
              <a:lnSpc>
                <a:spcPct val="100000"/>
              </a:lnSpc>
              <a:spcBef>
                <a:spcPts val="0"/>
              </a:spcBef>
              <a:defRPr sz="1800" b="1"/>
            </a:lvl2pPr>
            <a:lvl3pPr marL="838200" indent="-228600" defTabSz="412750">
              <a:lnSpc>
                <a:spcPct val="100000"/>
              </a:lnSpc>
              <a:spcBef>
                <a:spcPts val="0"/>
              </a:spcBef>
              <a:defRPr sz="1800" b="1"/>
            </a:lvl3pPr>
            <a:lvl4pPr marL="1143000" indent="-228600" defTabSz="412750">
              <a:lnSpc>
                <a:spcPct val="100000"/>
              </a:lnSpc>
              <a:spcBef>
                <a:spcPts val="0"/>
              </a:spcBef>
              <a:defRPr sz="1800" b="1"/>
            </a:lvl4pPr>
            <a:lvl5pPr marL="1447800" indent="-228600" defTabSz="41275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r>
              <a:t>Attribution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876962" y="2469930"/>
            <a:ext cx="10438077" cy="1918141"/>
          </a:xfrm>
          <a:prstGeom prst="rect">
            <a:avLst/>
          </a:prstGeom>
        </p:spPr>
        <p:txBody>
          <a:bodyPr numCol="1" spcCol="38100"/>
          <a:lstStyle>
            <a:lvl1pPr marL="234950" indent="-150438">
              <a:spcBef>
                <a:spcPts val="0"/>
              </a:spcBef>
              <a:buSzTx/>
              <a:buNone/>
              <a:defRPr sz="4250" spc="-1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« Citation notable »</a:t>
            </a:r>
          </a:p>
        </p:txBody>
      </p:sp>
      <p:sp>
        <p:nvSpPr>
          <p:cNvPr id="11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9278721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>
            <a:spLocks noGrp="1"/>
          </p:cNvSpPr>
          <p:nvPr>
            <p:ph type="pic" sz="quarter" idx="21"/>
          </p:nvPr>
        </p:nvSpPr>
        <p:spPr>
          <a:xfrm>
            <a:off x="7880350" y="508000"/>
            <a:ext cx="3719550" cy="2974839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5" name="Image"/>
          <p:cNvSpPr>
            <a:spLocks noGrp="1"/>
          </p:cNvSpPr>
          <p:nvPr>
            <p:ph type="pic" sz="half" idx="22"/>
          </p:nvPr>
        </p:nvSpPr>
        <p:spPr>
          <a:xfrm>
            <a:off x="6750050" y="1989138"/>
            <a:ext cx="5219700" cy="6075091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6" name="Image"/>
          <p:cNvSpPr>
            <a:spLocks noGrp="1"/>
          </p:cNvSpPr>
          <p:nvPr>
            <p:ph type="pic" idx="23"/>
          </p:nvPr>
        </p:nvSpPr>
        <p:spPr>
          <a:xfrm>
            <a:off x="-69850" y="247650"/>
            <a:ext cx="8305800" cy="622935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7677371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>
            <a:spLocks noGrp="1"/>
          </p:cNvSpPr>
          <p:nvPr>
            <p:ph type="pic" idx="21"/>
          </p:nvPr>
        </p:nvSpPr>
        <p:spPr>
          <a:xfrm>
            <a:off x="-666750" y="-2762250"/>
            <a:ext cx="13525500" cy="108204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3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3860250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3081553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CBB640A-A4DB-8A4C-A7C5-7B5FCAF97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9F0-2974-604B-8D8E-F9BEFEA1BBF6}" type="datetimeFigureOut">
              <a:rPr lang="fr-FR" smtClean="0"/>
              <a:t>29/09/2022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90D2C02-99D8-D347-8591-F33CF4403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832E0AC-673F-3044-A7B6-E8D874CCF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03D5-4EC5-8945-BC99-A8002DD642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605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048CD2-688E-5F44-9C4C-464643188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CE73ECA-422A-9F4E-90C6-6EA175DA1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940038-8757-384E-9D45-2FA2F5628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9F0-2974-604B-8D8E-F9BEFEA1BBF6}" type="datetimeFigureOut">
              <a:rPr lang="fr-FR" smtClean="0"/>
              <a:t>29/09/2022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6838D1-DB4A-CA46-99B8-DF0A839BC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173B16-7EFA-1946-8BDD-94259675D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03D5-4EC5-8945-BC99-A8002DD642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3861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92F095-80AE-6E4E-AFC9-C1B1AE36B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CD697D-D3F7-D943-AD9A-8CAC98A3A7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F94938C-A73B-5F4E-90BE-AE9049489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92999E-A2CF-774F-882E-2E950085D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9F0-2974-604B-8D8E-F9BEFEA1BBF6}" type="datetimeFigureOut">
              <a:rPr lang="fr-FR" smtClean="0"/>
              <a:t>29/09/2022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4BDD456-0F6C-B549-856F-FB8F8B974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21F5985-6BDA-B643-BE10-F97633D90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03D5-4EC5-8945-BC99-A8002DD642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142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59113E-3D41-F644-A90E-FF0E85EBC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9082FE5-9899-4B46-8742-99626D075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2A98E91-1083-8B44-9A9A-9BE2705650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34DA086-E0F7-CD49-8E3F-FAD0B14131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5DEF4D6-7536-E548-AB45-F213EF2284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F4F9CE3-FE4B-7745-B3D2-C676D3105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9F0-2974-604B-8D8E-F9BEFEA1BBF6}" type="datetimeFigureOut">
              <a:rPr lang="fr-FR" smtClean="0"/>
              <a:t>29/09/2022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187A192-FC17-6144-BDDC-064D54C7A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EDE5463-312E-A84C-B8CD-659FD8872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03D5-4EC5-8945-BC99-A8002DD642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8482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D4F968-7E00-0646-8975-F1067F4A8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4ED966C-CF02-FE43-AEFD-5A21FA23D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9F0-2974-604B-8D8E-F9BEFEA1BBF6}" type="datetimeFigureOut">
              <a:rPr lang="fr-FR" smtClean="0"/>
              <a:t>29/09/2022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4A6127D-68C8-354D-A868-6F946A927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97AD20D-1E4A-5547-975E-1C0727590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03D5-4EC5-8945-BC99-A8002DD642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552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CBB640A-A4DB-8A4C-A7C5-7B5FCAF97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9F0-2974-604B-8D8E-F9BEFEA1BBF6}" type="datetimeFigureOut">
              <a:rPr lang="fr-FR" smtClean="0"/>
              <a:t>29/09/2022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90D2C02-99D8-D347-8591-F33CF4403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832E0AC-673F-3044-A7B6-E8D874CCF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03D5-4EC5-8945-BC99-A8002DD642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5546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85CD91-D2C3-6346-956F-90C11364D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7F7B73-3DC6-704C-86C7-A7E86F283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AC92A46-F057-1540-9926-51034D002E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7FC9970-BE15-9740-BBB5-06648CB43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9F0-2974-604B-8D8E-F9BEFEA1BBF6}" type="datetimeFigureOut">
              <a:rPr lang="fr-FR" smtClean="0"/>
              <a:t>29/09/2022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472D96A-146F-3146-8C42-A1E456192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BB61CF8-C79C-7A4F-A13A-FB1CB5594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03D5-4EC5-8945-BC99-A8002DD642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3467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D98DD2-541A-1148-96FA-B8E3AED9F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841EB27-959F-AA43-B639-CD3D9D0576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409FB2E-7196-2B4C-B579-879CD50032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6FD20D3-0B23-7142-8E54-7DA9E3A5A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9F0-2974-604B-8D8E-F9BEFEA1BBF6}" type="datetimeFigureOut">
              <a:rPr lang="fr-FR" smtClean="0"/>
              <a:t>29/09/2022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A516B3-1337-9A4C-976B-3E1188AA4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2C88E25-C32E-A64B-A40D-0834FA9D6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03D5-4EC5-8945-BC99-A8002DD642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416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ECB97C7-957F-314B-A64A-10346E58D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C984810-1937-694F-95DD-EE8F4FEE0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834B6AF-F7B7-4541-AD70-9B5F94FEB1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739F0-2974-604B-8D8E-F9BEFEA1BBF6}" type="datetimeFigureOut">
              <a:rPr lang="fr-FR" smtClean="0"/>
              <a:t>29/09/2022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8550460-3CCA-094F-A5C3-8A45B4EFE2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78D21D-9A2B-854C-B3EA-9E45F427E3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C03D5-4EC5-8945-BC99-A8002DD642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1912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2124252"/>
            <a:ext cx="10985500" cy="4128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2" spcCol="1098550">
            <a:normAutofit/>
          </a:bodyPr>
          <a:lstStyle/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Texte du titre"/>
          <p:cNvSpPr txBox="1">
            <a:spLocks noGrp="1"/>
          </p:cNvSpPr>
          <p:nvPr>
            <p:ph type="title"/>
          </p:nvPr>
        </p:nvSpPr>
        <p:spPr>
          <a:xfrm>
            <a:off x="1826683" y="1371600"/>
            <a:ext cx="9753601" cy="752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Texte du titre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000750" y="6486708"/>
            <a:ext cx="237244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100">
              <a:defRPr sz="9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3787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6" r:id="rId4"/>
    <p:sldLayoutId id="2147483667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ransition spd="med"/>
  <p:txStyles>
    <p:titleStyle>
      <a:lvl1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titleStyle>
    <p:bodyStyle>
      <a:lvl1pPr marL="304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609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914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1219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15240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1828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2133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2438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2743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5" Type="http://schemas.openxmlformats.org/officeDocument/2006/relationships/chart" Target="../charts/char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>
            <a:extLst>
              <a:ext uri="{FF2B5EF4-FFF2-40B4-BE49-F238E27FC236}">
                <a16:creationId xmlns:a16="http://schemas.microsoft.com/office/drawing/2014/main" id="{99AB7FBE-B334-EECC-FCCB-296E95CAB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0" y="-7584"/>
            <a:ext cx="12193612" cy="6865104"/>
          </a:xfrm>
          <a:prstGeom prst="rect">
            <a:avLst/>
          </a:prstGeom>
        </p:spPr>
      </p:pic>
      <p:sp>
        <p:nvSpPr>
          <p:cNvPr id="12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.1"/>
          <p:cNvSpPr txBox="1"/>
          <p:nvPr/>
        </p:nvSpPr>
        <p:spPr>
          <a:xfrm>
            <a:off x="11731010" y="163125"/>
            <a:ext cx="284689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solidFill>
                  <a:srgbClr val="50ABD8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r>
              <a:rPr>
                <a:solidFill>
                  <a:srgbClr val="1A6932"/>
                </a:solidFill>
              </a:rPr>
              <a:t>.1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81263" y="1258909"/>
            <a:ext cx="7050857" cy="1615823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4D4D4D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4D4D4D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4D4D4D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4D4D4D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4D4D4D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4D4D4D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4D4D4D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4D4D4D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4D4D4D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ctr">
              <a:defRPr sz="2800" b="1">
                <a:solidFill>
                  <a:srgbClr val="E38F52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US" sz="3300" b="1" dirty="0">
                <a:solidFill>
                  <a:srgbClr val="1A6932"/>
                </a:solidFill>
                <a:latin typeface="Verdana"/>
                <a:ea typeface="Verdana"/>
                <a:cs typeface="Verdana"/>
                <a:sym typeface="Verdana"/>
              </a:rPr>
              <a:t>Integrated Territorial Investments in Slovenia in 2014-2020</a:t>
            </a:r>
            <a:endParaRPr sz="3300" b="1" dirty="0">
              <a:solidFill>
                <a:srgbClr val="1A6932"/>
              </a:solidFill>
              <a:latin typeface="Verdana"/>
              <a:ea typeface="Verdana"/>
            </a:endParaRPr>
          </a:p>
        </p:txBody>
      </p:sp>
      <p:sp>
        <p:nvSpPr>
          <p:cNvPr id="7" name="ZoneTexte 12">
            <a:extLst>
              <a:ext uri="{FF2B5EF4-FFF2-40B4-BE49-F238E27FC236}">
                <a16:creationId xmlns:a16="http://schemas.microsoft.com/office/drawing/2014/main" id="{1968CC91-796C-E347-992D-393D96DBE584}"/>
              </a:ext>
            </a:extLst>
          </p:cNvPr>
          <p:cNvSpPr txBox="1"/>
          <p:nvPr/>
        </p:nvSpPr>
        <p:spPr>
          <a:xfrm>
            <a:off x="4848177" y="6031395"/>
            <a:ext cx="2495645" cy="292388"/>
          </a:xfrm>
          <a:prstGeom prst="rect">
            <a:avLst/>
          </a:prstGeom>
          <a:noFill/>
        </p:spPr>
        <p:txBody>
          <a:bodyPr wrap="square" lIns="45720" tIns="22860" rIns="45720" bIns="22860" rtlCol="0" anchor="t">
            <a:spAutoFit/>
          </a:bodyPr>
          <a:lstStyle/>
          <a:p>
            <a:r>
              <a:rPr lang="sl-SI" sz="1600" b="1" dirty="0" smtClean="0">
                <a:solidFill>
                  <a:srgbClr val="F28943"/>
                </a:solidFill>
                <a:latin typeface="Verdana"/>
                <a:ea typeface="+mj-lt"/>
                <a:cs typeface="+mj-lt"/>
              </a:rPr>
              <a:t>Saša Heath-Drugovič</a:t>
            </a:r>
            <a:endParaRPr lang="fr-FR" sz="1600" dirty="0">
              <a:solidFill>
                <a:srgbClr val="1A6932"/>
              </a:solidFill>
              <a:latin typeface="Verdana"/>
              <a:ea typeface="Verdana"/>
              <a:cs typeface="Verdan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" y="5994781"/>
            <a:ext cx="2382169" cy="81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74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50" y="20566"/>
            <a:ext cx="12205250" cy="68585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4915" y="6009686"/>
            <a:ext cx="2382169" cy="817054"/>
          </a:xfrm>
          <a:prstGeom prst="rect">
            <a:avLst/>
          </a:prstGeom>
        </p:spPr>
      </p:pic>
      <p:sp>
        <p:nvSpPr>
          <p:cNvPr id="7" name="ZoneTexte 12">
            <a:extLst>
              <a:ext uri="{FF2B5EF4-FFF2-40B4-BE49-F238E27FC236}">
                <a16:creationId xmlns:a16="http://schemas.microsoft.com/office/drawing/2014/main" id="{3410C0AE-B487-D34B-B901-FAAC0625B2F3}"/>
              </a:ext>
            </a:extLst>
          </p:cNvPr>
          <p:cNvSpPr txBox="1"/>
          <p:nvPr/>
        </p:nvSpPr>
        <p:spPr>
          <a:xfrm>
            <a:off x="2109742" y="680960"/>
            <a:ext cx="6776349" cy="969496"/>
          </a:xfrm>
          <a:prstGeom prst="rect">
            <a:avLst/>
          </a:prstGeom>
          <a:noFill/>
        </p:spPr>
        <p:txBody>
          <a:bodyPr wrap="square" lIns="45720" tIns="22860" rIns="45720" bIns="22860" rtlCol="0" anchor="t">
            <a:spAutoFit/>
          </a:bodyPr>
          <a:lstStyle/>
          <a:p>
            <a:r>
              <a:rPr lang="fr-FR" sz="3000" b="1" dirty="0">
                <a:solidFill>
                  <a:srgbClr val="1A6932"/>
                </a:solidFill>
                <a:latin typeface="Verdana"/>
                <a:ea typeface="Verdana"/>
              </a:rPr>
              <a:t>Urban </a:t>
            </a:r>
            <a:r>
              <a:rPr lang="fr-FR" sz="3000" b="1" dirty="0" err="1">
                <a:solidFill>
                  <a:srgbClr val="1A6932"/>
                </a:solidFill>
                <a:latin typeface="Verdana"/>
                <a:ea typeface="Verdana"/>
              </a:rPr>
              <a:t>municipalities</a:t>
            </a:r>
            <a:r>
              <a:rPr lang="fr-FR" sz="3000" b="1" dirty="0">
                <a:solidFill>
                  <a:srgbClr val="1A6932"/>
                </a:solidFill>
                <a:latin typeface="Verdana"/>
                <a:ea typeface="Verdana"/>
              </a:rPr>
              <a:t> in ITI 2014-2020</a:t>
            </a:r>
          </a:p>
        </p:txBody>
      </p:sp>
      <p:pic>
        <p:nvPicPr>
          <p:cNvPr id="8" name="Picture 2" descr="zemljevid z grb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3" y="2589115"/>
            <a:ext cx="4970584" cy="333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 8"/>
          <p:cNvSpPr/>
          <p:nvPr/>
        </p:nvSpPr>
        <p:spPr>
          <a:xfrm>
            <a:off x="1133884" y="3796910"/>
            <a:ext cx="1537805" cy="1878846"/>
          </a:xfrm>
          <a:custGeom>
            <a:avLst/>
            <a:gdLst>
              <a:gd name="connsiteX0" fmla="*/ 95324 w 1702667"/>
              <a:gd name="connsiteY0" fmla="*/ 2085975 h 2085975"/>
              <a:gd name="connsiteX1" fmla="*/ 107230 w 1702667"/>
              <a:gd name="connsiteY1" fmla="*/ 2076450 h 2085975"/>
              <a:gd name="connsiteX2" fmla="*/ 114374 w 1702667"/>
              <a:gd name="connsiteY2" fmla="*/ 2074069 h 2085975"/>
              <a:gd name="connsiteX3" fmla="*/ 119136 w 1702667"/>
              <a:gd name="connsiteY3" fmla="*/ 2059782 h 2085975"/>
              <a:gd name="connsiteX4" fmla="*/ 116755 w 1702667"/>
              <a:gd name="connsiteY4" fmla="*/ 2043113 h 2085975"/>
              <a:gd name="connsiteX5" fmla="*/ 114374 w 1702667"/>
              <a:gd name="connsiteY5" fmla="*/ 2035969 h 2085975"/>
              <a:gd name="connsiteX6" fmla="*/ 107230 w 1702667"/>
              <a:gd name="connsiteY6" fmla="*/ 2031207 h 2085975"/>
              <a:gd name="connsiteX7" fmla="*/ 92942 w 1702667"/>
              <a:gd name="connsiteY7" fmla="*/ 2026444 h 2085975"/>
              <a:gd name="connsiteX8" fmla="*/ 83417 w 1702667"/>
              <a:gd name="connsiteY8" fmla="*/ 2019300 h 2085975"/>
              <a:gd name="connsiteX9" fmla="*/ 76274 w 1702667"/>
              <a:gd name="connsiteY9" fmla="*/ 2014538 h 2085975"/>
              <a:gd name="connsiteX10" fmla="*/ 64367 w 1702667"/>
              <a:gd name="connsiteY10" fmla="*/ 2005013 h 2085975"/>
              <a:gd name="connsiteX11" fmla="*/ 47699 w 1702667"/>
              <a:gd name="connsiteY11" fmla="*/ 1983582 h 2085975"/>
              <a:gd name="connsiteX12" fmla="*/ 59605 w 1702667"/>
              <a:gd name="connsiteY12" fmla="*/ 1969294 h 2085975"/>
              <a:gd name="connsiteX13" fmla="*/ 66749 w 1702667"/>
              <a:gd name="connsiteY13" fmla="*/ 1962150 h 2085975"/>
              <a:gd name="connsiteX14" fmla="*/ 69130 w 1702667"/>
              <a:gd name="connsiteY14" fmla="*/ 1955007 h 2085975"/>
              <a:gd name="connsiteX15" fmla="*/ 76274 w 1702667"/>
              <a:gd name="connsiteY15" fmla="*/ 1940719 h 2085975"/>
              <a:gd name="connsiteX16" fmla="*/ 78655 w 1702667"/>
              <a:gd name="connsiteY16" fmla="*/ 1919288 h 2085975"/>
              <a:gd name="connsiteX17" fmla="*/ 81036 w 1702667"/>
              <a:gd name="connsiteY17" fmla="*/ 1912144 h 2085975"/>
              <a:gd name="connsiteX18" fmla="*/ 88180 w 1702667"/>
              <a:gd name="connsiteY18" fmla="*/ 1905000 h 2085975"/>
              <a:gd name="connsiteX19" fmla="*/ 88180 w 1702667"/>
              <a:gd name="connsiteY19" fmla="*/ 1890713 h 2085975"/>
              <a:gd name="connsiteX20" fmla="*/ 73892 w 1702667"/>
              <a:gd name="connsiteY20" fmla="*/ 1881188 h 2085975"/>
              <a:gd name="connsiteX21" fmla="*/ 69130 w 1702667"/>
              <a:gd name="connsiteY21" fmla="*/ 1874044 h 2085975"/>
              <a:gd name="connsiteX22" fmla="*/ 66749 w 1702667"/>
              <a:gd name="connsiteY22" fmla="*/ 1866900 h 2085975"/>
              <a:gd name="connsiteX23" fmla="*/ 73892 w 1702667"/>
              <a:gd name="connsiteY23" fmla="*/ 1824038 h 2085975"/>
              <a:gd name="connsiteX24" fmla="*/ 81036 w 1702667"/>
              <a:gd name="connsiteY24" fmla="*/ 1819275 h 2085975"/>
              <a:gd name="connsiteX25" fmla="*/ 85799 w 1702667"/>
              <a:gd name="connsiteY25" fmla="*/ 1812132 h 2085975"/>
              <a:gd name="connsiteX26" fmla="*/ 92942 w 1702667"/>
              <a:gd name="connsiteY26" fmla="*/ 1807369 h 2085975"/>
              <a:gd name="connsiteX27" fmla="*/ 83417 w 1702667"/>
              <a:gd name="connsiteY27" fmla="*/ 1785938 h 2085975"/>
              <a:gd name="connsiteX28" fmla="*/ 78655 w 1702667"/>
              <a:gd name="connsiteY28" fmla="*/ 1776413 h 2085975"/>
              <a:gd name="connsiteX29" fmla="*/ 66749 w 1702667"/>
              <a:gd name="connsiteY29" fmla="*/ 1754982 h 2085975"/>
              <a:gd name="connsiteX30" fmla="*/ 64367 w 1702667"/>
              <a:gd name="connsiteY30" fmla="*/ 1726407 h 2085975"/>
              <a:gd name="connsiteX31" fmla="*/ 61986 w 1702667"/>
              <a:gd name="connsiteY31" fmla="*/ 1716882 h 2085975"/>
              <a:gd name="connsiteX32" fmla="*/ 57224 w 1702667"/>
              <a:gd name="connsiteY32" fmla="*/ 1697832 h 2085975"/>
              <a:gd name="connsiteX33" fmla="*/ 52461 w 1702667"/>
              <a:gd name="connsiteY33" fmla="*/ 1681163 h 2085975"/>
              <a:gd name="connsiteX34" fmla="*/ 47699 w 1702667"/>
              <a:gd name="connsiteY34" fmla="*/ 1674019 h 2085975"/>
              <a:gd name="connsiteX35" fmla="*/ 40555 w 1702667"/>
              <a:gd name="connsiteY35" fmla="*/ 1659732 h 2085975"/>
              <a:gd name="connsiteX36" fmla="*/ 35792 w 1702667"/>
              <a:gd name="connsiteY36" fmla="*/ 1624013 h 2085975"/>
              <a:gd name="connsiteX37" fmla="*/ 31030 w 1702667"/>
              <a:gd name="connsiteY37" fmla="*/ 1600200 h 2085975"/>
              <a:gd name="connsiteX38" fmla="*/ 28649 w 1702667"/>
              <a:gd name="connsiteY38" fmla="*/ 1588294 h 2085975"/>
              <a:gd name="connsiteX39" fmla="*/ 45317 w 1702667"/>
              <a:gd name="connsiteY39" fmla="*/ 1566863 h 2085975"/>
              <a:gd name="connsiteX40" fmla="*/ 52461 w 1702667"/>
              <a:gd name="connsiteY40" fmla="*/ 1562100 h 2085975"/>
              <a:gd name="connsiteX41" fmla="*/ 59605 w 1702667"/>
              <a:gd name="connsiteY41" fmla="*/ 1557338 h 2085975"/>
              <a:gd name="connsiteX42" fmla="*/ 64367 w 1702667"/>
              <a:gd name="connsiteY42" fmla="*/ 1521619 h 2085975"/>
              <a:gd name="connsiteX43" fmla="*/ 66749 w 1702667"/>
              <a:gd name="connsiteY43" fmla="*/ 1504950 h 2085975"/>
              <a:gd name="connsiteX44" fmla="*/ 64367 w 1702667"/>
              <a:gd name="connsiteY44" fmla="*/ 1485900 h 2085975"/>
              <a:gd name="connsiteX45" fmla="*/ 50080 w 1702667"/>
              <a:gd name="connsiteY45" fmla="*/ 1469232 h 2085975"/>
              <a:gd name="connsiteX46" fmla="*/ 40555 w 1702667"/>
              <a:gd name="connsiteY46" fmla="*/ 1462088 h 2085975"/>
              <a:gd name="connsiteX47" fmla="*/ 35792 w 1702667"/>
              <a:gd name="connsiteY47" fmla="*/ 1454944 h 2085975"/>
              <a:gd name="connsiteX48" fmla="*/ 28649 w 1702667"/>
              <a:gd name="connsiteY48" fmla="*/ 1452563 h 2085975"/>
              <a:gd name="connsiteX49" fmla="*/ 19124 w 1702667"/>
              <a:gd name="connsiteY49" fmla="*/ 1447800 h 2085975"/>
              <a:gd name="connsiteX50" fmla="*/ 14361 w 1702667"/>
              <a:gd name="connsiteY50" fmla="*/ 1440657 h 2085975"/>
              <a:gd name="connsiteX51" fmla="*/ 7217 w 1702667"/>
              <a:gd name="connsiteY51" fmla="*/ 1435894 h 2085975"/>
              <a:gd name="connsiteX52" fmla="*/ 4836 w 1702667"/>
              <a:gd name="connsiteY52" fmla="*/ 1421607 h 2085975"/>
              <a:gd name="connsiteX53" fmla="*/ 2455 w 1702667"/>
              <a:gd name="connsiteY53" fmla="*/ 1414463 h 2085975"/>
              <a:gd name="connsiteX54" fmla="*/ 74 w 1702667"/>
              <a:gd name="connsiteY54" fmla="*/ 1395413 h 2085975"/>
              <a:gd name="connsiteX55" fmla="*/ 9599 w 1702667"/>
              <a:gd name="connsiteY55" fmla="*/ 1376363 h 2085975"/>
              <a:gd name="connsiteX56" fmla="*/ 14361 w 1702667"/>
              <a:gd name="connsiteY56" fmla="*/ 1345407 h 2085975"/>
              <a:gd name="connsiteX57" fmla="*/ 16742 w 1702667"/>
              <a:gd name="connsiteY57" fmla="*/ 1335882 h 2085975"/>
              <a:gd name="connsiteX58" fmla="*/ 26267 w 1702667"/>
              <a:gd name="connsiteY58" fmla="*/ 1321594 h 2085975"/>
              <a:gd name="connsiteX59" fmla="*/ 31030 w 1702667"/>
              <a:gd name="connsiteY59" fmla="*/ 1314450 h 2085975"/>
              <a:gd name="connsiteX60" fmla="*/ 31030 w 1702667"/>
              <a:gd name="connsiteY60" fmla="*/ 1293019 h 2085975"/>
              <a:gd name="connsiteX61" fmla="*/ 23886 w 1702667"/>
              <a:gd name="connsiteY61" fmla="*/ 1288257 h 2085975"/>
              <a:gd name="connsiteX62" fmla="*/ 16742 w 1702667"/>
              <a:gd name="connsiteY62" fmla="*/ 1281113 h 2085975"/>
              <a:gd name="connsiteX63" fmla="*/ 14361 w 1702667"/>
              <a:gd name="connsiteY63" fmla="*/ 1273969 h 2085975"/>
              <a:gd name="connsiteX64" fmla="*/ 9599 w 1702667"/>
              <a:gd name="connsiteY64" fmla="*/ 1266825 h 2085975"/>
              <a:gd name="connsiteX65" fmla="*/ 7217 w 1702667"/>
              <a:gd name="connsiteY65" fmla="*/ 1257300 h 2085975"/>
              <a:gd name="connsiteX66" fmla="*/ 11980 w 1702667"/>
              <a:gd name="connsiteY66" fmla="*/ 1247775 h 2085975"/>
              <a:gd name="connsiteX67" fmla="*/ 26267 w 1702667"/>
              <a:gd name="connsiteY67" fmla="*/ 1243013 h 2085975"/>
              <a:gd name="connsiteX68" fmla="*/ 33411 w 1702667"/>
              <a:gd name="connsiteY68" fmla="*/ 1238250 h 2085975"/>
              <a:gd name="connsiteX69" fmla="*/ 54842 w 1702667"/>
              <a:gd name="connsiteY69" fmla="*/ 1233488 h 2085975"/>
              <a:gd name="connsiteX70" fmla="*/ 69130 w 1702667"/>
              <a:gd name="connsiteY70" fmla="*/ 1228725 h 2085975"/>
              <a:gd name="connsiteX71" fmla="*/ 76274 w 1702667"/>
              <a:gd name="connsiteY71" fmla="*/ 1226344 h 2085975"/>
              <a:gd name="connsiteX72" fmla="*/ 85799 w 1702667"/>
              <a:gd name="connsiteY72" fmla="*/ 1223963 h 2085975"/>
              <a:gd name="connsiteX73" fmla="*/ 100086 w 1702667"/>
              <a:gd name="connsiteY73" fmla="*/ 1219200 h 2085975"/>
              <a:gd name="connsiteX74" fmla="*/ 114374 w 1702667"/>
              <a:gd name="connsiteY74" fmla="*/ 1204913 h 2085975"/>
              <a:gd name="connsiteX75" fmla="*/ 119136 w 1702667"/>
              <a:gd name="connsiteY75" fmla="*/ 1197769 h 2085975"/>
              <a:gd name="connsiteX76" fmla="*/ 128661 w 1702667"/>
              <a:gd name="connsiteY76" fmla="*/ 1193007 h 2085975"/>
              <a:gd name="connsiteX77" fmla="*/ 150092 w 1702667"/>
              <a:gd name="connsiteY77" fmla="*/ 1181100 h 2085975"/>
              <a:gd name="connsiteX78" fmla="*/ 171524 w 1702667"/>
              <a:gd name="connsiteY78" fmla="*/ 1164432 h 2085975"/>
              <a:gd name="connsiteX79" fmla="*/ 181049 w 1702667"/>
              <a:gd name="connsiteY79" fmla="*/ 1162050 h 2085975"/>
              <a:gd name="connsiteX80" fmla="*/ 188192 w 1702667"/>
              <a:gd name="connsiteY80" fmla="*/ 1159669 h 2085975"/>
              <a:gd name="connsiteX81" fmla="*/ 231055 w 1702667"/>
              <a:gd name="connsiteY81" fmla="*/ 1154907 h 2085975"/>
              <a:gd name="connsiteX82" fmla="*/ 262011 w 1702667"/>
              <a:gd name="connsiteY82" fmla="*/ 1154907 h 2085975"/>
              <a:gd name="connsiteX83" fmla="*/ 269155 w 1702667"/>
              <a:gd name="connsiteY83" fmla="*/ 1157288 h 2085975"/>
              <a:gd name="connsiteX84" fmla="*/ 283442 w 1702667"/>
              <a:gd name="connsiteY84" fmla="*/ 1166813 h 2085975"/>
              <a:gd name="connsiteX85" fmla="*/ 290586 w 1702667"/>
              <a:gd name="connsiteY85" fmla="*/ 1171575 h 2085975"/>
              <a:gd name="connsiteX86" fmla="*/ 292967 w 1702667"/>
              <a:gd name="connsiteY86" fmla="*/ 1178719 h 2085975"/>
              <a:gd name="connsiteX87" fmla="*/ 307255 w 1702667"/>
              <a:gd name="connsiteY87" fmla="*/ 1183482 h 2085975"/>
              <a:gd name="connsiteX88" fmla="*/ 328686 w 1702667"/>
              <a:gd name="connsiteY88" fmla="*/ 1195388 h 2085975"/>
              <a:gd name="connsiteX89" fmla="*/ 335830 w 1702667"/>
              <a:gd name="connsiteY89" fmla="*/ 1202532 h 2085975"/>
              <a:gd name="connsiteX90" fmla="*/ 342974 w 1702667"/>
              <a:gd name="connsiteY90" fmla="*/ 1204913 h 2085975"/>
              <a:gd name="connsiteX91" fmla="*/ 359642 w 1702667"/>
              <a:gd name="connsiteY91" fmla="*/ 1209675 h 2085975"/>
              <a:gd name="connsiteX92" fmla="*/ 400124 w 1702667"/>
              <a:gd name="connsiteY92" fmla="*/ 1207294 h 2085975"/>
              <a:gd name="connsiteX93" fmla="*/ 402505 w 1702667"/>
              <a:gd name="connsiteY93" fmla="*/ 1183482 h 2085975"/>
              <a:gd name="connsiteX94" fmla="*/ 404886 w 1702667"/>
              <a:gd name="connsiteY94" fmla="*/ 1176338 h 2085975"/>
              <a:gd name="connsiteX95" fmla="*/ 407267 w 1702667"/>
              <a:gd name="connsiteY95" fmla="*/ 1164432 h 2085975"/>
              <a:gd name="connsiteX96" fmla="*/ 414411 w 1702667"/>
              <a:gd name="connsiteY96" fmla="*/ 1147763 h 2085975"/>
              <a:gd name="connsiteX97" fmla="*/ 421555 w 1702667"/>
              <a:gd name="connsiteY97" fmla="*/ 1140619 h 2085975"/>
              <a:gd name="connsiteX98" fmla="*/ 426317 w 1702667"/>
              <a:gd name="connsiteY98" fmla="*/ 1133475 h 2085975"/>
              <a:gd name="connsiteX99" fmla="*/ 452511 w 1702667"/>
              <a:gd name="connsiteY99" fmla="*/ 1126332 h 2085975"/>
              <a:gd name="connsiteX100" fmla="*/ 478705 w 1702667"/>
              <a:gd name="connsiteY100" fmla="*/ 1128713 h 2085975"/>
              <a:gd name="connsiteX101" fmla="*/ 492992 w 1702667"/>
              <a:gd name="connsiteY101" fmla="*/ 1140619 h 2085975"/>
              <a:gd name="connsiteX102" fmla="*/ 523949 w 1702667"/>
              <a:gd name="connsiteY102" fmla="*/ 1152525 h 2085975"/>
              <a:gd name="connsiteX103" fmla="*/ 531092 w 1702667"/>
              <a:gd name="connsiteY103" fmla="*/ 1157288 h 2085975"/>
              <a:gd name="connsiteX104" fmla="*/ 533474 w 1702667"/>
              <a:gd name="connsiteY104" fmla="*/ 1178719 h 2085975"/>
              <a:gd name="connsiteX105" fmla="*/ 552524 w 1702667"/>
              <a:gd name="connsiteY105" fmla="*/ 1181100 h 2085975"/>
              <a:gd name="connsiteX106" fmla="*/ 566811 w 1702667"/>
              <a:gd name="connsiteY106" fmla="*/ 1188244 h 2085975"/>
              <a:gd name="connsiteX107" fmla="*/ 571574 w 1702667"/>
              <a:gd name="connsiteY107" fmla="*/ 1195388 h 2085975"/>
              <a:gd name="connsiteX108" fmla="*/ 588242 w 1702667"/>
              <a:gd name="connsiteY108" fmla="*/ 1200150 h 2085975"/>
              <a:gd name="connsiteX109" fmla="*/ 593005 w 1702667"/>
              <a:gd name="connsiteY109" fmla="*/ 1193007 h 2085975"/>
              <a:gd name="connsiteX110" fmla="*/ 595386 w 1702667"/>
              <a:gd name="connsiteY110" fmla="*/ 1185863 h 2085975"/>
              <a:gd name="connsiteX111" fmla="*/ 604911 w 1702667"/>
              <a:gd name="connsiteY111" fmla="*/ 1183482 h 2085975"/>
              <a:gd name="connsiteX112" fmla="*/ 616817 w 1702667"/>
              <a:gd name="connsiteY112" fmla="*/ 1181100 h 2085975"/>
              <a:gd name="connsiteX113" fmla="*/ 623961 w 1702667"/>
              <a:gd name="connsiteY113" fmla="*/ 1185863 h 2085975"/>
              <a:gd name="connsiteX114" fmla="*/ 631105 w 1702667"/>
              <a:gd name="connsiteY114" fmla="*/ 1193007 h 2085975"/>
              <a:gd name="connsiteX115" fmla="*/ 650155 w 1702667"/>
              <a:gd name="connsiteY115" fmla="*/ 1200150 h 2085975"/>
              <a:gd name="connsiteX116" fmla="*/ 669205 w 1702667"/>
              <a:gd name="connsiteY116" fmla="*/ 1193007 h 2085975"/>
              <a:gd name="connsiteX117" fmla="*/ 685874 w 1702667"/>
              <a:gd name="connsiteY117" fmla="*/ 1188244 h 2085975"/>
              <a:gd name="connsiteX118" fmla="*/ 700161 w 1702667"/>
              <a:gd name="connsiteY118" fmla="*/ 1183482 h 2085975"/>
              <a:gd name="connsiteX119" fmla="*/ 707305 w 1702667"/>
              <a:gd name="connsiteY119" fmla="*/ 1178719 h 2085975"/>
              <a:gd name="connsiteX120" fmla="*/ 721592 w 1702667"/>
              <a:gd name="connsiteY120" fmla="*/ 1173957 h 2085975"/>
              <a:gd name="connsiteX121" fmla="*/ 747786 w 1702667"/>
              <a:gd name="connsiteY121" fmla="*/ 1171575 h 2085975"/>
              <a:gd name="connsiteX122" fmla="*/ 750167 w 1702667"/>
              <a:gd name="connsiteY122" fmla="*/ 1178719 h 2085975"/>
              <a:gd name="connsiteX123" fmla="*/ 747786 w 1702667"/>
              <a:gd name="connsiteY123" fmla="*/ 1200150 h 2085975"/>
              <a:gd name="connsiteX124" fmla="*/ 745405 w 1702667"/>
              <a:gd name="connsiteY124" fmla="*/ 1207294 h 2085975"/>
              <a:gd name="connsiteX125" fmla="*/ 747786 w 1702667"/>
              <a:gd name="connsiteY125" fmla="*/ 1219200 h 2085975"/>
              <a:gd name="connsiteX126" fmla="*/ 750167 w 1702667"/>
              <a:gd name="connsiteY126" fmla="*/ 1233488 h 2085975"/>
              <a:gd name="connsiteX127" fmla="*/ 757311 w 1702667"/>
              <a:gd name="connsiteY127" fmla="*/ 1238250 h 2085975"/>
              <a:gd name="connsiteX128" fmla="*/ 769217 w 1702667"/>
              <a:gd name="connsiteY128" fmla="*/ 1247775 h 2085975"/>
              <a:gd name="connsiteX129" fmla="*/ 773980 w 1702667"/>
              <a:gd name="connsiteY129" fmla="*/ 1254919 h 2085975"/>
              <a:gd name="connsiteX130" fmla="*/ 790649 w 1702667"/>
              <a:gd name="connsiteY130" fmla="*/ 1278732 h 2085975"/>
              <a:gd name="connsiteX131" fmla="*/ 800174 w 1702667"/>
              <a:gd name="connsiteY131" fmla="*/ 1293019 h 2085975"/>
              <a:gd name="connsiteX132" fmla="*/ 807317 w 1702667"/>
              <a:gd name="connsiteY132" fmla="*/ 1297782 h 2085975"/>
              <a:gd name="connsiteX133" fmla="*/ 816842 w 1702667"/>
              <a:gd name="connsiteY133" fmla="*/ 1309688 h 2085975"/>
              <a:gd name="connsiteX134" fmla="*/ 826367 w 1702667"/>
              <a:gd name="connsiteY134" fmla="*/ 1323975 h 2085975"/>
              <a:gd name="connsiteX135" fmla="*/ 840655 w 1702667"/>
              <a:gd name="connsiteY135" fmla="*/ 1335882 h 2085975"/>
              <a:gd name="connsiteX136" fmla="*/ 847799 w 1702667"/>
              <a:gd name="connsiteY136" fmla="*/ 1338263 h 2085975"/>
              <a:gd name="connsiteX137" fmla="*/ 854942 w 1702667"/>
              <a:gd name="connsiteY137" fmla="*/ 1343025 h 2085975"/>
              <a:gd name="connsiteX138" fmla="*/ 864467 w 1702667"/>
              <a:gd name="connsiteY138" fmla="*/ 1345407 h 2085975"/>
              <a:gd name="connsiteX139" fmla="*/ 881136 w 1702667"/>
              <a:gd name="connsiteY139" fmla="*/ 1350169 h 2085975"/>
              <a:gd name="connsiteX140" fmla="*/ 916855 w 1702667"/>
              <a:gd name="connsiteY140" fmla="*/ 1352550 h 2085975"/>
              <a:gd name="connsiteX141" fmla="*/ 957336 w 1702667"/>
              <a:gd name="connsiteY141" fmla="*/ 1350169 h 2085975"/>
              <a:gd name="connsiteX142" fmla="*/ 981149 w 1702667"/>
              <a:gd name="connsiteY142" fmla="*/ 1343025 h 2085975"/>
              <a:gd name="connsiteX143" fmla="*/ 988292 w 1702667"/>
              <a:gd name="connsiteY143" fmla="*/ 1340644 h 2085975"/>
              <a:gd name="connsiteX144" fmla="*/ 1002580 w 1702667"/>
              <a:gd name="connsiteY144" fmla="*/ 1331119 h 2085975"/>
              <a:gd name="connsiteX145" fmla="*/ 1009724 w 1702667"/>
              <a:gd name="connsiteY145" fmla="*/ 1326357 h 2085975"/>
              <a:gd name="connsiteX146" fmla="*/ 1024011 w 1702667"/>
              <a:gd name="connsiteY146" fmla="*/ 1316832 h 2085975"/>
              <a:gd name="connsiteX147" fmla="*/ 1045442 w 1702667"/>
              <a:gd name="connsiteY147" fmla="*/ 1304925 h 2085975"/>
              <a:gd name="connsiteX148" fmla="*/ 1066874 w 1702667"/>
              <a:gd name="connsiteY148" fmla="*/ 1307307 h 2085975"/>
              <a:gd name="connsiteX149" fmla="*/ 1074017 w 1702667"/>
              <a:gd name="connsiteY149" fmla="*/ 1312069 h 2085975"/>
              <a:gd name="connsiteX150" fmla="*/ 1090686 w 1702667"/>
              <a:gd name="connsiteY150" fmla="*/ 1323975 h 2085975"/>
              <a:gd name="connsiteX151" fmla="*/ 1097830 w 1702667"/>
              <a:gd name="connsiteY151" fmla="*/ 1326357 h 2085975"/>
              <a:gd name="connsiteX152" fmla="*/ 1104974 w 1702667"/>
              <a:gd name="connsiteY152" fmla="*/ 1333500 h 2085975"/>
              <a:gd name="connsiteX153" fmla="*/ 1112117 w 1702667"/>
              <a:gd name="connsiteY153" fmla="*/ 1338263 h 2085975"/>
              <a:gd name="connsiteX154" fmla="*/ 1114499 w 1702667"/>
              <a:gd name="connsiteY154" fmla="*/ 1345407 h 2085975"/>
              <a:gd name="connsiteX155" fmla="*/ 1121642 w 1702667"/>
              <a:gd name="connsiteY155" fmla="*/ 1354932 h 2085975"/>
              <a:gd name="connsiteX156" fmla="*/ 1133549 w 1702667"/>
              <a:gd name="connsiteY156" fmla="*/ 1376363 h 2085975"/>
              <a:gd name="connsiteX157" fmla="*/ 1143074 w 1702667"/>
              <a:gd name="connsiteY157" fmla="*/ 1390650 h 2085975"/>
              <a:gd name="connsiteX158" fmla="*/ 1162124 w 1702667"/>
              <a:gd name="connsiteY158" fmla="*/ 1397794 h 2085975"/>
              <a:gd name="connsiteX159" fmla="*/ 1171649 w 1702667"/>
              <a:gd name="connsiteY159" fmla="*/ 1402557 h 2085975"/>
              <a:gd name="connsiteX160" fmla="*/ 1183555 w 1702667"/>
              <a:gd name="connsiteY160" fmla="*/ 1404938 h 2085975"/>
              <a:gd name="connsiteX161" fmla="*/ 1190699 w 1702667"/>
              <a:gd name="connsiteY161" fmla="*/ 1412082 h 2085975"/>
              <a:gd name="connsiteX162" fmla="*/ 1197842 w 1702667"/>
              <a:gd name="connsiteY162" fmla="*/ 1428750 h 2085975"/>
              <a:gd name="connsiteX163" fmla="*/ 1204986 w 1702667"/>
              <a:gd name="connsiteY163" fmla="*/ 1435894 h 2085975"/>
              <a:gd name="connsiteX164" fmla="*/ 1219274 w 1702667"/>
              <a:gd name="connsiteY164" fmla="*/ 1457325 h 2085975"/>
              <a:gd name="connsiteX165" fmla="*/ 1226417 w 1702667"/>
              <a:gd name="connsiteY165" fmla="*/ 1459707 h 2085975"/>
              <a:gd name="connsiteX166" fmla="*/ 1233561 w 1702667"/>
              <a:gd name="connsiteY166" fmla="*/ 1466850 h 2085975"/>
              <a:gd name="connsiteX167" fmla="*/ 1247849 w 1702667"/>
              <a:gd name="connsiteY167" fmla="*/ 1476375 h 2085975"/>
              <a:gd name="connsiteX168" fmla="*/ 1262136 w 1702667"/>
              <a:gd name="connsiteY168" fmla="*/ 1500188 h 2085975"/>
              <a:gd name="connsiteX169" fmla="*/ 1269280 w 1702667"/>
              <a:gd name="connsiteY169" fmla="*/ 1502569 h 2085975"/>
              <a:gd name="connsiteX170" fmla="*/ 1281186 w 1702667"/>
              <a:gd name="connsiteY170" fmla="*/ 1500188 h 2085975"/>
              <a:gd name="connsiteX171" fmla="*/ 1285949 w 1702667"/>
              <a:gd name="connsiteY171" fmla="*/ 1485900 h 2085975"/>
              <a:gd name="connsiteX172" fmla="*/ 1278805 w 1702667"/>
              <a:gd name="connsiteY172" fmla="*/ 1471613 h 2085975"/>
              <a:gd name="connsiteX173" fmla="*/ 1271661 w 1702667"/>
              <a:gd name="connsiteY173" fmla="*/ 1466850 h 2085975"/>
              <a:gd name="connsiteX174" fmla="*/ 1259755 w 1702667"/>
              <a:gd name="connsiteY174" fmla="*/ 1445419 h 2085975"/>
              <a:gd name="connsiteX175" fmla="*/ 1254992 w 1702667"/>
              <a:gd name="connsiteY175" fmla="*/ 1438275 h 2085975"/>
              <a:gd name="connsiteX176" fmla="*/ 1250230 w 1702667"/>
              <a:gd name="connsiteY176" fmla="*/ 1431132 h 2085975"/>
              <a:gd name="connsiteX177" fmla="*/ 1247849 w 1702667"/>
              <a:gd name="connsiteY177" fmla="*/ 1423988 h 2085975"/>
              <a:gd name="connsiteX178" fmla="*/ 1243086 w 1702667"/>
              <a:gd name="connsiteY178" fmla="*/ 1416844 h 2085975"/>
              <a:gd name="connsiteX179" fmla="*/ 1250230 w 1702667"/>
              <a:gd name="connsiteY179" fmla="*/ 1364457 h 2085975"/>
              <a:gd name="connsiteX180" fmla="*/ 1271661 w 1702667"/>
              <a:gd name="connsiteY180" fmla="*/ 1354932 h 2085975"/>
              <a:gd name="connsiteX181" fmla="*/ 1278805 w 1702667"/>
              <a:gd name="connsiteY181" fmla="*/ 1352550 h 2085975"/>
              <a:gd name="connsiteX182" fmla="*/ 1307380 w 1702667"/>
              <a:gd name="connsiteY182" fmla="*/ 1347788 h 2085975"/>
              <a:gd name="connsiteX183" fmla="*/ 1295474 w 1702667"/>
              <a:gd name="connsiteY183" fmla="*/ 1350169 h 2085975"/>
              <a:gd name="connsiteX184" fmla="*/ 1309761 w 1702667"/>
              <a:gd name="connsiteY184" fmla="*/ 1354932 h 2085975"/>
              <a:gd name="connsiteX185" fmla="*/ 1316905 w 1702667"/>
              <a:gd name="connsiteY185" fmla="*/ 1357313 h 2085975"/>
              <a:gd name="connsiteX186" fmla="*/ 1335955 w 1702667"/>
              <a:gd name="connsiteY186" fmla="*/ 1350169 h 2085975"/>
              <a:gd name="connsiteX187" fmla="*/ 1338336 w 1702667"/>
              <a:gd name="connsiteY187" fmla="*/ 1343025 h 2085975"/>
              <a:gd name="connsiteX188" fmla="*/ 1333574 w 1702667"/>
              <a:gd name="connsiteY188" fmla="*/ 1285875 h 2085975"/>
              <a:gd name="connsiteX189" fmla="*/ 1328811 w 1702667"/>
              <a:gd name="connsiteY189" fmla="*/ 1276350 h 2085975"/>
              <a:gd name="connsiteX190" fmla="*/ 1321667 w 1702667"/>
              <a:gd name="connsiteY190" fmla="*/ 1269207 h 2085975"/>
              <a:gd name="connsiteX191" fmla="*/ 1316905 w 1702667"/>
              <a:gd name="connsiteY191" fmla="*/ 1238250 h 2085975"/>
              <a:gd name="connsiteX192" fmla="*/ 1312142 w 1702667"/>
              <a:gd name="connsiteY192" fmla="*/ 1223963 h 2085975"/>
              <a:gd name="connsiteX193" fmla="*/ 1314524 w 1702667"/>
              <a:gd name="connsiteY193" fmla="*/ 1214438 h 2085975"/>
              <a:gd name="connsiteX194" fmla="*/ 1321667 w 1702667"/>
              <a:gd name="connsiteY194" fmla="*/ 1212057 h 2085975"/>
              <a:gd name="connsiteX195" fmla="*/ 1362149 w 1702667"/>
              <a:gd name="connsiteY195" fmla="*/ 1209675 h 2085975"/>
              <a:gd name="connsiteX196" fmla="*/ 1357386 w 1702667"/>
              <a:gd name="connsiteY196" fmla="*/ 1202532 h 2085975"/>
              <a:gd name="connsiteX197" fmla="*/ 1350242 w 1702667"/>
              <a:gd name="connsiteY197" fmla="*/ 1197769 h 2085975"/>
              <a:gd name="connsiteX198" fmla="*/ 1345480 w 1702667"/>
              <a:gd name="connsiteY198" fmla="*/ 1183482 h 2085975"/>
              <a:gd name="connsiteX199" fmla="*/ 1343099 w 1702667"/>
              <a:gd name="connsiteY199" fmla="*/ 1176338 h 2085975"/>
              <a:gd name="connsiteX200" fmla="*/ 1340717 w 1702667"/>
              <a:gd name="connsiteY200" fmla="*/ 1169194 h 2085975"/>
              <a:gd name="connsiteX201" fmla="*/ 1343099 w 1702667"/>
              <a:gd name="connsiteY201" fmla="*/ 1162050 h 2085975"/>
              <a:gd name="connsiteX202" fmla="*/ 1347861 w 1702667"/>
              <a:gd name="connsiteY202" fmla="*/ 1128713 h 2085975"/>
              <a:gd name="connsiteX203" fmla="*/ 1352624 w 1702667"/>
              <a:gd name="connsiteY203" fmla="*/ 1121569 h 2085975"/>
              <a:gd name="connsiteX204" fmla="*/ 1366911 w 1702667"/>
              <a:gd name="connsiteY204" fmla="*/ 1107282 h 2085975"/>
              <a:gd name="connsiteX205" fmla="*/ 1378817 w 1702667"/>
              <a:gd name="connsiteY205" fmla="*/ 1090613 h 2085975"/>
              <a:gd name="connsiteX206" fmla="*/ 1371674 w 1702667"/>
              <a:gd name="connsiteY206" fmla="*/ 1064419 h 2085975"/>
              <a:gd name="connsiteX207" fmla="*/ 1366911 w 1702667"/>
              <a:gd name="connsiteY207" fmla="*/ 1057275 h 2085975"/>
              <a:gd name="connsiteX208" fmla="*/ 1374055 w 1702667"/>
              <a:gd name="connsiteY208" fmla="*/ 1026319 h 2085975"/>
              <a:gd name="connsiteX209" fmla="*/ 1393105 w 1702667"/>
              <a:gd name="connsiteY209" fmla="*/ 1004888 h 2085975"/>
              <a:gd name="connsiteX210" fmla="*/ 1407392 w 1702667"/>
              <a:gd name="connsiteY210" fmla="*/ 1000125 h 2085975"/>
              <a:gd name="connsiteX211" fmla="*/ 1428824 w 1702667"/>
              <a:gd name="connsiteY211" fmla="*/ 995363 h 2085975"/>
              <a:gd name="connsiteX212" fmla="*/ 1443111 w 1702667"/>
              <a:gd name="connsiteY212" fmla="*/ 990600 h 2085975"/>
              <a:gd name="connsiteX213" fmla="*/ 1450255 w 1702667"/>
              <a:gd name="connsiteY213" fmla="*/ 985838 h 2085975"/>
              <a:gd name="connsiteX214" fmla="*/ 1455017 w 1702667"/>
              <a:gd name="connsiteY214" fmla="*/ 978694 h 2085975"/>
              <a:gd name="connsiteX215" fmla="*/ 1459780 w 1702667"/>
              <a:gd name="connsiteY215" fmla="*/ 959644 h 2085975"/>
              <a:gd name="connsiteX216" fmla="*/ 1462161 w 1702667"/>
              <a:gd name="connsiteY216" fmla="*/ 952500 h 2085975"/>
              <a:gd name="connsiteX217" fmla="*/ 1466924 w 1702667"/>
              <a:gd name="connsiteY217" fmla="*/ 935832 h 2085975"/>
              <a:gd name="connsiteX218" fmla="*/ 1474067 w 1702667"/>
              <a:gd name="connsiteY218" fmla="*/ 928688 h 2085975"/>
              <a:gd name="connsiteX219" fmla="*/ 1483592 w 1702667"/>
              <a:gd name="connsiteY219" fmla="*/ 926307 h 2085975"/>
              <a:gd name="connsiteX220" fmla="*/ 1538361 w 1702667"/>
              <a:gd name="connsiteY220" fmla="*/ 931069 h 2085975"/>
              <a:gd name="connsiteX221" fmla="*/ 1552649 w 1702667"/>
              <a:gd name="connsiteY221" fmla="*/ 935832 h 2085975"/>
              <a:gd name="connsiteX222" fmla="*/ 1574080 w 1702667"/>
              <a:gd name="connsiteY222" fmla="*/ 947738 h 2085975"/>
              <a:gd name="connsiteX223" fmla="*/ 1595511 w 1702667"/>
              <a:gd name="connsiteY223" fmla="*/ 942975 h 2085975"/>
              <a:gd name="connsiteX224" fmla="*/ 1602655 w 1702667"/>
              <a:gd name="connsiteY224" fmla="*/ 935832 h 2085975"/>
              <a:gd name="connsiteX225" fmla="*/ 1597892 w 1702667"/>
              <a:gd name="connsiteY225" fmla="*/ 892969 h 2085975"/>
              <a:gd name="connsiteX226" fmla="*/ 1593130 w 1702667"/>
              <a:gd name="connsiteY226" fmla="*/ 885825 h 2085975"/>
              <a:gd name="connsiteX227" fmla="*/ 1590749 w 1702667"/>
              <a:gd name="connsiteY227" fmla="*/ 869157 h 2085975"/>
              <a:gd name="connsiteX228" fmla="*/ 1600274 w 1702667"/>
              <a:gd name="connsiteY228" fmla="*/ 857250 h 2085975"/>
              <a:gd name="connsiteX229" fmla="*/ 1633611 w 1702667"/>
              <a:gd name="connsiteY229" fmla="*/ 852488 h 2085975"/>
              <a:gd name="connsiteX230" fmla="*/ 1650280 w 1702667"/>
              <a:gd name="connsiteY230" fmla="*/ 847725 h 2085975"/>
              <a:gd name="connsiteX231" fmla="*/ 1657424 w 1702667"/>
              <a:gd name="connsiteY231" fmla="*/ 842963 h 2085975"/>
              <a:gd name="connsiteX232" fmla="*/ 1666949 w 1702667"/>
              <a:gd name="connsiteY232" fmla="*/ 838200 h 2085975"/>
              <a:gd name="connsiteX233" fmla="*/ 1674092 w 1702667"/>
              <a:gd name="connsiteY233" fmla="*/ 833438 h 2085975"/>
              <a:gd name="connsiteX234" fmla="*/ 1695524 w 1702667"/>
              <a:gd name="connsiteY234" fmla="*/ 823913 h 2085975"/>
              <a:gd name="connsiteX235" fmla="*/ 1702667 w 1702667"/>
              <a:gd name="connsiteY235" fmla="*/ 816769 h 2085975"/>
              <a:gd name="connsiteX236" fmla="*/ 1700286 w 1702667"/>
              <a:gd name="connsiteY236" fmla="*/ 807244 h 2085975"/>
              <a:gd name="connsiteX237" fmla="*/ 1685999 w 1702667"/>
              <a:gd name="connsiteY237" fmla="*/ 795338 h 2085975"/>
              <a:gd name="connsiteX238" fmla="*/ 1683617 w 1702667"/>
              <a:gd name="connsiteY238" fmla="*/ 785813 h 2085975"/>
              <a:gd name="connsiteX239" fmla="*/ 1678855 w 1702667"/>
              <a:gd name="connsiteY239" fmla="*/ 778669 h 2085975"/>
              <a:gd name="connsiteX240" fmla="*/ 1674092 w 1702667"/>
              <a:gd name="connsiteY240" fmla="*/ 752475 h 2085975"/>
              <a:gd name="connsiteX241" fmla="*/ 1671711 w 1702667"/>
              <a:gd name="connsiteY241" fmla="*/ 742950 h 2085975"/>
              <a:gd name="connsiteX242" fmla="*/ 1657424 w 1702667"/>
              <a:gd name="connsiteY242" fmla="*/ 735807 h 2085975"/>
              <a:gd name="connsiteX243" fmla="*/ 1643136 w 1702667"/>
              <a:gd name="connsiteY243" fmla="*/ 740569 h 2085975"/>
              <a:gd name="connsiteX244" fmla="*/ 1635992 w 1702667"/>
              <a:gd name="connsiteY244" fmla="*/ 742950 h 2085975"/>
              <a:gd name="connsiteX245" fmla="*/ 1628849 w 1702667"/>
              <a:gd name="connsiteY245" fmla="*/ 747713 h 2085975"/>
              <a:gd name="connsiteX246" fmla="*/ 1614561 w 1702667"/>
              <a:gd name="connsiteY246" fmla="*/ 752475 h 2085975"/>
              <a:gd name="connsiteX247" fmla="*/ 1607417 w 1702667"/>
              <a:gd name="connsiteY247" fmla="*/ 757238 h 2085975"/>
              <a:gd name="connsiteX248" fmla="*/ 1559792 w 1702667"/>
              <a:gd name="connsiteY248" fmla="*/ 757238 h 2085975"/>
              <a:gd name="connsiteX249" fmla="*/ 1552649 w 1702667"/>
              <a:gd name="connsiteY249" fmla="*/ 750094 h 2085975"/>
              <a:gd name="connsiteX250" fmla="*/ 1550267 w 1702667"/>
              <a:gd name="connsiteY250" fmla="*/ 742950 h 2085975"/>
              <a:gd name="connsiteX251" fmla="*/ 1555030 w 1702667"/>
              <a:gd name="connsiteY251" fmla="*/ 707232 h 2085975"/>
              <a:gd name="connsiteX252" fmla="*/ 1543124 w 1702667"/>
              <a:gd name="connsiteY252" fmla="*/ 692944 h 2085975"/>
              <a:gd name="connsiteX253" fmla="*/ 1550267 w 1702667"/>
              <a:gd name="connsiteY253" fmla="*/ 669132 h 2085975"/>
              <a:gd name="connsiteX254" fmla="*/ 1557411 w 1702667"/>
              <a:gd name="connsiteY254" fmla="*/ 664369 h 2085975"/>
              <a:gd name="connsiteX255" fmla="*/ 1557411 w 1702667"/>
              <a:gd name="connsiteY255" fmla="*/ 626269 h 2085975"/>
              <a:gd name="connsiteX256" fmla="*/ 1552649 w 1702667"/>
              <a:gd name="connsiteY256" fmla="*/ 619125 h 2085975"/>
              <a:gd name="connsiteX257" fmla="*/ 1540742 w 1702667"/>
              <a:gd name="connsiteY257" fmla="*/ 621507 h 2085975"/>
              <a:gd name="connsiteX258" fmla="*/ 1516930 w 1702667"/>
              <a:gd name="connsiteY258" fmla="*/ 635794 h 2085975"/>
              <a:gd name="connsiteX259" fmla="*/ 1509786 w 1702667"/>
              <a:gd name="connsiteY259" fmla="*/ 642938 h 2085975"/>
              <a:gd name="connsiteX260" fmla="*/ 1505024 w 1702667"/>
              <a:gd name="connsiteY260" fmla="*/ 650082 h 2085975"/>
              <a:gd name="connsiteX261" fmla="*/ 1497880 w 1702667"/>
              <a:gd name="connsiteY261" fmla="*/ 652463 h 2085975"/>
              <a:gd name="connsiteX262" fmla="*/ 1490736 w 1702667"/>
              <a:gd name="connsiteY262" fmla="*/ 657225 h 2085975"/>
              <a:gd name="connsiteX263" fmla="*/ 1483592 w 1702667"/>
              <a:gd name="connsiteY263" fmla="*/ 659607 h 2085975"/>
              <a:gd name="connsiteX264" fmla="*/ 1476449 w 1702667"/>
              <a:gd name="connsiteY264" fmla="*/ 664369 h 2085975"/>
              <a:gd name="connsiteX265" fmla="*/ 1445492 w 1702667"/>
              <a:gd name="connsiteY265" fmla="*/ 666750 h 2085975"/>
              <a:gd name="connsiteX266" fmla="*/ 1402630 w 1702667"/>
              <a:gd name="connsiteY266" fmla="*/ 664369 h 2085975"/>
              <a:gd name="connsiteX267" fmla="*/ 1395486 w 1702667"/>
              <a:gd name="connsiteY267" fmla="*/ 659607 h 2085975"/>
              <a:gd name="connsiteX268" fmla="*/ 1393105 w 1702667"/>
              <a:gd name="connsiteY268" fmla="*/ 633413 h 2085975"/>
              <a:gd name="connsiteX269" fmla="*/ 1381199 w 1702667"/>
              <a:gd name="connsiteY269" fmla="*/ 611982 h 2085975"/>
              <a:gd name="connsiteX270" fmla="*/ 1376436 w 1702667"/>
              <a:gd name="connsiteY270" fmla="*/ 604838 h 2085975"/>
              <a:gd name="connsiteX271" fmla="*/ 1364530 w 1702667"/>
              <a:gd name="connsiteY271" fmla="*/ 595313 h 2085975"/>
              <a:gd name="connsiteX272" fmla="*/ 1326430 w 1702667"/>
              <a:gd name="connsiteY272" fmla="*/ 592932 h 2085975"/>
              <a:gd name="connsiteX273" fmla="*/ 1312142 w 1702667"/>
              <a:gd name="connsiteY273" fmla="*/ 588169 h 2085975"/>
              <a:gd name="connsiteX274" fmla="*/ 1293092 w 1702667"/>
              <a:gd name="connsiteY274" fmla="*/ 583407 h 2085975"/>
              <a:gd name="connsiteX275" fmla="*/ 1288330 w 1702667"/>
              <a:gd name="connsiteY275" fmla="*/ 576263 h 2085975"/>
              <a:gd name="connsiteX276" fmla="*/ 1283567 w 1702667"/>
              <a:gd name="connsiteY276" fmla="*/ 538163 h 2085975"/>
              <a:gd name="connsiteX277" fmla="*/ 1269280 w 1702667"/>
              <a:gd name="connsiteY277" fmla="*/ 526257 h 2085975"/>
              <a:gd name="connsiteX278" fmla="*/ 1264517 w 1702667"/>
              <a:gd name="connsiteY278" fmla="*/ 519113 h 2085975"/>
              <a:gd name="connsiteX279" fmla="*/ 1257374 w 1702667"/>
              <a:gd name="connsiteY279" fmla="*/ 514350 h 2085975"/>
              <a:gd name="connsiteX280" fmla="*/ 1254992 w 1702667"/>
              <a:gd name="connsiteY280" fmla="*/ 507207 h 2085975"/>
              <a:gd name="connsiteX281" fmla="*/ 1257374 w 1702667"/>
              <a:gd name="connsiteY281" fmla="*/ 473869 h 2085975"/>
              <a:gd name="connsiteX282" fmla="*/ 1264517 w 1702667"/>
              <a:gd name="connsiteY282" fmla="*/ 471488 h 2085975"/>
              <a:gd name="connsiteX283" fmla="*/ 1355005 w 1702667"/>
              <a:gd name="connsiteY283" fmla="*/ 469107 h 2085975"/>
              <a:gd name="connsiteX284" fmla="*/ 1371674 w 1702667"/>
              <a:gd name="connsiteY284" fmla="*/ 464344 h 2085975"/>
              <a:gd name="connsiteX285" fmla="*/ 1378817 w 1702667"/>
              <a:gd name="connsiteY285" fmla="*/ 457200 h 2085975"/>
              <a:gd name="connsiteX286" fmla="*/ 1393105 w 1702667"/>
              <a:gd name="connsiteY286" fmla="*/ 447675 h 2085975"/>
              <a:gd name="connsiteX287" fmla="*/ 1390724 w 1702667"/>
              <a:gd name="connsiteY287" fmla="*/ 431007 h 2085975"/>
              <a:gd name="connsiteX288" fmla="*/ 1388342 w 1702667"/>
              <a:gd name="connsiteY288" fmla="*/ 423863 h 2085975"/>
              <a:gd name="connsiteX289" fmla="*/ 1385961 w 1702667"/>
              <a:gd name="connsiteY289" fmla="*/ 409575 h 2085975"/>
              <a:gd name="connsiteX290" fmla="*/ 1393105 w 1702667"/>
              <a:gd name="connsiteY290" fmla="*/ 392907 h 2085975"/>
              <a:gd name="connsiteX291" fmla="*/ 1400249 w 1702667"/>
              <a:gd name="connsiteY291" fmla="*/ 388144 h 2085975"/>
              <a:gd name="connsiteX292" fmla="*/ 1412155 w 1702667"/>
              <a:gd name="connsiteY292" fmla="*/ 373857 h 2085975"/>
              <a:gd name="connsiteX293" fmla="*/ 1405011 w 1702667"/>
              <a:gd name="connsiteY293" fmla="*/ 357188 h 2085975"/>
              <a:gd name="connsiteX294" fmla="*/ 1397867 w 1702667"/>
              <a:gd name="connsiteY294" fmla="*/ 352425 h 2085975"/>
              <a:gd name="connsiteX295" fmla="*/ 1371674 w 1702667"/>
              <a:gd name="connsiteY295" fmla="*/ 345282 h 2085975"/>
              <a:gd name="connsiteX296" fmla="*/ 1355005 w 1702667"/>
              <a:gd name="connsiteY296" fmla="*/ 340519 h 2085975"/>
              <a:gd name="connsiteX297" fmla="*/ 1340717 w 1702667"/>
              <a:gd name="connsiteY297" fmla="*/ 326232 h 2085975"/>
              <a:gd name="connsiteX298" fmla="*/ 1333574 w 1702667"/>
              <a:gd name="connsiteY298" fmla="*/ 319088 h 2085975"/>
              <a:gd name="connsiteX299" fmla="*/ 1324049 w 1702667"/>
              <a:gd name="connsiteY299" fmla="*/ 316707 h 2085975"/>
              <a:gd name="connsiteX300" fmla="*/ 1319286 w 1702667"/>
              <a:gd name="connsiteY300" fmla="*/ 309563 h 2085975"/>
              <a:gd name="connsiteX301" fmla="*/ 1312142 w 1702667"/>
              <a:gd name="connsiteY301" fmla="*/ 307182 h 2085975"/>
              <a:gd name="connsiteX302" fmla="*/ 1300236 w 1702667"/>
              <a:gd name="connsiteY302" fmla="*/ 304800 h 2085975"/>
              <a:gd name="connsiteX303" fmla="*/ 1293092 w 1702667"/>
              <a:gd name="connsiteY303" fmla="*/ 302419 h 2085975"/>
              <a:gd name="connsiteX304" fmla="*/ 1254992 w 1702667"/>
              <a:gd name="connsiteY304" fmla="*/ 300038 h 2085975"/>
              <a:gd name="connsiteX305" fmla="*/ 1152599 w 1702667"/>
              <a:gd name="connsiteY305" fmla="*/ 297657 h 2085975"/>
              <a:gd name="connsiteX306" fmla="*/ 1128786 w 1702667"/>
              <a:gd name="connsiteY306" fmla="*/ 290513 h 2085975"/>
              <a:gd name="connsiteX307" fmla="*/ 1121642 w 1702667"/>
              <a:gd name="connsiteY307" fmla="*/ 288132 h 2085975"/>
              <a:gd name="connsiteX308" fmla="*/ 1112117 w 1702667"/>
              <a:gd name="connsiteY308" fmla="*/ 285750 h 2085975"/>
              <a:gd name="connsiteX309" fmla="*/ 1097830 w 1702667"/>
              <a:gd name="connsiteY309" fmla="*/ 280988 h 2085975"/>
              <a:gd name="connsiteX310" fmla="*/ 1078780 w 1702667"/>
              <a:gd name="connsiteY310" fmla="*/ 278607 h 2085975"/>
              <a:gd name="connsiteX311" fmla="*/ 1071636 w 1702667"/>
              <a:gd name="connsiteY311" fmla="*/ 273844 h 2085975"/>
              <a:gd name="connsiteX312" fmla="*/ 1066874 w 1702667"/>
              <a:gd name="connsiteY312" fmla="*/ 259557 h 2085975"/>
              <a:gd name="connsiteX313" fmla="*/ 1062111 w 1702667"/>
              <a:gd name="connsiteY313" fmla="*/ 252413 h 2085975"/>
              <a:gd name="connsiteX314" fmla="*/ 1064492 w 1702667"/>
              <a:gd name="connsiteY314" fmla="*/ 230982 h 2085975"/>
              <a:gd name="connsiteX315" fmla="*/ 1050205 w 1702667"/>
              <a:gd name="connsiteY315" fmla="*/ 226219 h 2085975"/>
              <a:gd name="connsiteX316" fmla="*/ 1043061 w 1702667"/>
              <a:gd name="connsiteY316" fmla="*/ 221457 h 2085975"/>
              <a:gd name="connsiteX317" fmla="*/ 1038299 w 1702667"/>
              <a:gd name="connsiteY317" fmla="*/ 214313 h 2085975"/>
              <a:gd name="connsiteX318" fmla="*/ 1033536 w 1702667"/>
              <a:gd name="connsiteY318" fmla="*/ 195263 h 2085975"/>
              <a:gd name="connsiteX319" fmla="*/ 1031155 w 1702667"/>
              <a:gd name="connsiteY319" fmla="*/ 188119 h 2085975"/>
              <a:gd name="connsiteX320" fmla="*/ 1028774 w 1702667"/>
              <a:gd name="connsiteY320" fmla="*/ 166688 h 2085975"/>
              <a:gd name="connsiteX321" fmla="*/ 1019249 w 1702667"/>
              <a:gd name="connsiteY321" fmla="*/ 152400 h 2085975"/>
              <a:gd name="connsiteX322" fmla="*/ 1016867 w 1702667"/>
              <a:gd name="connsiteY322" fmla="*/ 145257 h 2085975"/>
              <a:gd name="connsiteX323" fmla="*/ 1002580 w 1702667"/>
              <a:gd name="connsiteY323" fmla="*/ 138113 h 2085975"/>
              <a:gd name="connsiteX324" fmla="*/ 995436 w 1702667"/>
              <a:gd name="connsiteY324" fmla="*/ 133350 h 2085975"/>
              <a:gd name="connsiteX325" fmla="*/ 988292 w 1702667"/>
              <a:gd name="connsiteY325" fmla="*/ 71438 h 2085975"/>
              <a:gd name="connsiteX326" fmla="*/ 976386 w 1702667"/>
              <a:gd name="connsiteY326" fmla="*/ 50007 h 2085975"/>
              <a:gd name="connsiteX327" fmla="*/ 916855 w 1702667"/>
              <a:gd name="connsiteY327" fmla="*/ 47625 h 2085975"/>
              <a:gd name="connsiteX328" fmla="*/ 895424 w 1702667"/>
              <a:gd name="connsiteY328" fmla="*/ 38100 h 2085975"/>
              <a:gd name="connsiteX329" fmla="*/ 888280 w 1702667"/>
              <a:gd name="connsiteY329" fmla="*/ 35719 h 2085975"/>
              <a:gd name="connsiteX330" fmla="*/ 873992 w 1702667"/>
              <a:gd name="connsiteY330" fmla="*/ 26194 h 2085975"/>
              <a:gd name="connsiteX331" fmla="*/ 869230 w 1702667"/>
              <a:gd name="connsiteY331" fmla="*/ 19050 h 2085975"/>
              <a:gd name="connsiteX332" fmla="*/ 864467 w 1702667"/>
              <a:gd name="connsiteY332" fmla="*/ 4763 h 2085975"/>
              <a:gd name="connsiteX333" fmla="*/ 862086 w 1702667"/>
              <a:gd name="connsiteY333" fmla="*/ 0 h 208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1702667" h="2085975">
                <a:moveTo>
                  <a:pt x="95324" y="2085975"/>
                </a:moveTo>
                <a:cubicBezTo>
                  <a:pt x="99293" y="2082800"/>
                  <a:pt x="102920" y="2079144"/>
                  <a:pt x="107230" y="2076450"/>
                </a:cubicBezTo>
                <a:cubicBezTo>
                  <a:pt x="109359" y="2075120"/>
                  <a:pt x="112915" y="2076112"/>
                  <a:pt x="114374" y="2074069"/>
                </a:cubicBezTo>
                <a:cubicBezTo>
                  <a:pt x="117292" y="2069984"/>
                  <a:pt x="119136" y="2059782"/>
                  <a:pt x="119136" y="2059782"/>
                </a:cubicBezTo>
                <a:cubicBezTo>
                  <a:pt x="118342" y="2054226"/>
                  <a:pt x="117856" y="2048617"/>
                  <a:pt x="116755" y="2043113"/>
                </a:cubicBezTo>
                <a:cubicBezTo>
                  <a:pt x="116263" y="2040652"/>
                  <a:pt x="115942" y="2037929"/>
                  <a:pt x="114374" y="2035969"/>
                </a:cubicBezTo>
                <a:cubicBezTo>
                  <a:pt x="112586" y="2033734"/>
                  <a:pt x="109845" y="2032369"/>
                  <a:pt x="107230" y="2031207"/>
                </a:cubicBezTo>
                <a:cubicBezTo>
                  <a:pt x="102642" y="2029168"/>
                  <a:pt x="92942" y="2026444"/>
                  <a:pt x="92942" y="2026444"/>
                </a:cubicBezTo>
                <a:cubicBezTo>
                  <a:pt x="89767" y="2024063"/>
                  <a:pt x="86647" y="2021607"/>
                  <a:pt x="83417" y="2019300"/>
                </a:cubicBezTo>
                <a:cubicBezTo>
                  <a:pt x="81088" y="2017637"/>
                  <a:pt x="78297" y="2016561"/>
                  <a:pt x="76274" y="2014538"/>
                </a:cubicBezTo>
                <a:cubicBezTo>
                  <a:pt x="65503" y="2003767"/>
                  <a:pt x="78274" y="2009648"/>
                  <a:pt x="64367" y="2005013"/>
                </a:cubicBezTo>
                <a:cubicBezTo>
                  <a:pt x="48305" y="1988950"/>
                  <a:pt x="52210" y="1997115"/>
                  <a:pt x="47699" y="1983582"/>
                </a:cubicBezTo>
                <a:cubicBezTo>
                  <a:pt x="68576" y="1962702"/>
                  <a:pt x="43021" y="1989194"/>
                  <a:pt x="59605" y="1969294"/>
                </a:cubicBezTo>
                <a:cubicBezTo>
                  <a:pt x="61761" y="1966707"/>
                  <a:pt x="64368" y="1964531"/>
                  <a:pt x="66749" y="1962150"/>
                </a:cubicBezTo>
                <a:cubicBezTo>
                  <a:pt x="67543" y="1959769"/>
                  <a:pt x="68008" y="1957252"/>
                  <a:pt x="69130" y="1955007"/>
                </a:cubicBezTo>
                <a:cubicBezTo>
                  <a:pt x="78364" y="1936538"/>
                  <a:pt x="70285" y="1958680"/>
                  <a:pt x="76274" y="1940719"/>
                </a:cubicBezTo>
                <a:cubicBezTo>
                  <a:pt x="77068" y="1933575"/>
                  <a:pt x="77473" y="1926378"/>
                  <a:pt x="78655" y="1919288"/>
                </a:cubicBezTo>
                <a:cubicBezTo>
                  <a:pt x="79068" y="1916812"/>
                  <a:pt x="79644" y="1914233"/>
                  <a:pt x="81036" y="1912144"/>
                </a:cubicBezTo>
                <a:cubicBezTo>
                  <a:pt x="82904" y="1909342"/>
                  <a:pt x="85799" y="1907381"/>
                  <a:pt x="88180" y="1905000"/>
                </a:cubicBezTo>
                <a:cubicBezTo>
                  <a:pt x="89767" y="1900238"/>
                  <a:pt x="92942" y="1895475"/>
                  <a:pt x="88180" y="1890713"/>
                </a:cubicBezTo>
                <a:cubicBezTo>
                  <a:pt x="84133" y="1886666"/>
                  <a:pt x="73892" y="1881188"/>
                  <a:pt x="73892" y="1881188"/>
                </a:cubicBezTo>
                <a:cubicBezTo>
                  <a:pt x="72305" y="1878807"/>
                  <a:pt x="70410" y="1876604"/>
                  <a:pt x="69130" y="1874044"/>
                </a:cubicBezTo>
                <a:cubicBezTo>
                  <a:pt x="68008" y="1871799"/>
                  <a:pt x="66749" y="1869410"/>
                  <a:pt x="66749" y="1866900"/>
                </a:cubicBezTo>
                <a:cubicBezTo>
                  <a:pt x="66749" y="1854629"/>
                  <a:pt x="63128" y="1834802"/>
                  <a:pt x="73892" y="1824038"/>
                </a:cubicBezTo>
                <a:cubicBezTo>
                  <a:pt x="75916" y="1822014"/>
                  <a:pt x="78655" y="1820863"/>
                  <a:pt x="81036" y="1819275"/>
                </a:cubicBezTo>
                <a:cubicBezTo>
                  <a:pt x="82624" y="1816894"/>
                  <a:pt x="83775" y="1814156"/>
                  <a:pt x="85799" y="1812132"/>
                </a:cubicBezTo>
                <a:cubicBezTo>
                  <a:pt x="87823" y="1810108"/>
                  <a:pt x="92156" y="1810121"/>
                  <a:pt x="92942" y="1807369"/>
                </a:cubicBezTo>
                <a:cubicBezTo>
                  <a:pt x="95559" y="1798209"/>
                  <a:pt x="87325" y="1792191"/>
                  <a:pt x="83417" y="1785938"/>
                </a:cubicBezTo>
                <a:cubicBezTo>
                  <a:pt x="81536" y="1782928"/>
                  <a:pt x="80481" y="1779457"/>
                  <a:pt x="78655" y="1776413"/>
                </a:cubicBezTo>
                <a:cubicBezTo>
                  <a:pt x="66373" y="1755941"/>
                  <a:pt x="71539" y="1769351"/>
                  <a:pt x="66749" y="1754982"/>
                </a:cubicBezTo>
                <a:cubicBezTo>
                  <a:pt x="65955" y="1745457"/>
                  <a:pt x="65553" y="1735891"/>
                  <a:pt x="64367" y="1726407"/>
                </a:cubicBezTo>
                <a:cubicBezTo>
                  <a:pt x="63961" y="1723160"/>
                  <a:pt x="62696" y="1720077"/>
                  <a:pt x="61986" y="1716882"/>
                </a:cubicBezTo>
                <a:cubicBezTo>
                  <a:pt x="54732" y="1684234"/>
                  <a:pt x="63602" y="1720150"/>
                  <a:pt x="57224" y="1697832"/>
                </a:cubicBezTo>
                <a:cubicBezTo>
                  <a:pt x="56208" y="1694277"/>
                  <a:pt x="54362" y="1684966"/>
                  <a:pt x="52461" y="1681163"/>
                </a:cubicBezTo>
                <a:cubicBezTo>
                  <a:pt x="51181" y="1678603"/>
                  <a:pt x="48979" y="1676579"/>
                  <a:pt x="47699" y="1674019"/>
                </a:cubicBezTo>
                <a:cubicBezTo>
                  <a:pt x="37843" y="1654307"/>
                  <a:pt x="54198" y="1680196"/>
                  <a:pt x="40555" y="1659732"/>
                </a:cubicBezTo>
                <a:cubicBezTo>
                  <a:pt x="34812" y="1642500"/>
                  <a:pt x="39677" y="1658973"/>
                  <a:pt x="35792" y="1624013"/>
                </a:cubicBezTo>
                <a:cubicBezTo>
                  <a:pt x="34236" y="1610011"/>
                  <a:pt x="33658" y="1612027"/>
                  <a:pt x="31030" y="1600200"/>
                </a:cubicBezTo>
                <a:cubicBezTo>
                  <a:pt x="30152" y="1596249"/>
                  <a:pt x="29443" y="1592263"/>
                  <a:pt x="28649" y="1588294"/>
                </a:cubicBezTo>
                <a:cubicBezTo>
                  <a:pt x="32152" y="1570775"/>
                  <a:pt x="27662" y="1578633"/>
                  <a:pt x="45317" y="1566863"/>
                </a:cubicBezTo>
                <a:lnTo>
                  <a:pt x="52461" y="1562100"/>
                </a:lnTo>
                <a:lnTo>
                  <a:pt x="59605" y="1557338"/>
                </a:lnTo>
                <a:cubicBezTo>
                  <a:pt x="65270" y="1540341"/>
                  <a:pt x="60781" y="1555687"/>
                  <a:pt x="64367" y="1521619"/>
                </a:cubicBezTo>
                <a:cubicBezTo>
                  <a:pt x="64955" y="1516037"/>
                  <a:pt x="65955" y="1510506"/>
                  <a:pt x="66749" y="1504950"/>
                </a:cubicBezTo>
                <a:cubicBezTo>
                  <a:pt x="65955" y="1498600"/>
                  <a:pt x="66051" y="1492074"/>
                  <a:pt x="64367" y="1485900"/>
                </a:cubicBezTo>
                <a:cubicBezTo>
                  <a:pt x="63073" y="1481155"/>
                  <a:pt x="52279" y="1471156"/>
                  <a:pt x="50080" y="1469232"/>
                </a:cubicBezTo>
                <a:cubicBezTo>
                  <a:pt x="47093" y="1466619"/>
                  <a:pt x="43361" y="1464894"/>
                  <a:pt x="40555" y="1462088"/>
                </a:cubicBezTo>
                <a:cubicBezTo>
                  <a:pt x="38531" y="1460064"/>
                  <a:pt x="38027" y="1456732"/>
                  <a:pt x="35792" y="1454944"/>
                </a:cubicBezTo>
                <a:cubicBezTo>
                  <a:pt x="33832" y="1453376"/>
                  <a:pt x="30956" y="1453552"/>
                  <a:pt x="28649" y="1452563"/>
                </a:cubicBezTo>
                <a:cubicBezTo>
                  <a:pt x="25386" y="1451165"/>
                  <a:pt x="22299" y="1449388"/>
                  <a:pt x="19124" y="1447800"/>
                </a:cubicBezTo>
                <a:cubicBezTo>
                  <a:pt x="17536" y="1445419"/>
                  <a:pt x="16385" y="1442681"/>
                  <a:pt x="14361" y="1440657"/>
                </a:cubicBezTo>
                <a:cubicBezTo>
                  <a:pt x="12337" y="1438633"/>
                  <a:pt x="8497" y="1438454"/>
                  <a:pt x="7217" y="1435894"/>
                </a:cubicBezTo>
                <a:cubicBezTo>
                  <a:pt x="5058" y="1431576"/>
                  <a:pt x="5883" y="1426320"/>
                  <a:pt x="4836" y="1421607"/>
                </a:cubicBezTo>
                <a:cubicBezTo>
                  <a:pt x="4292" y="1419157"/>
                  <a:pt x="3249" y="1416844"/>
                  <a:pt x="2455" y="1414463"/>
                </a:cubicBezTo>
                <a:cubicBezTo>
                  <a:pt x="1661" y="1408113"/>
                  <a:pt x="-417" y="1401794"/>
                  <a:pt x="74" y="1395413"/>
                </a:cubicBezTo>
                <a:cubicBezTo>
                  <a:pt x="581" y="1388826"/>
                  <a:pt x="6026" y="1381722"/>
                  <a:pt x="9599" y="1376363"/>
                </a:cubicBezTo>
                <a:cubicBezTo>
                  <a:pt x="14972" y="1354870"/>
                  <a:pt x="8876" y="1381061"/>
                  <a:pt x="14361" y="1345407"/>
                </a:cubicBezTo>
                <a:cubicBezTo>
                  <a:pt x="14859" y="1342172"/>
                  <a:pt x="15278" y="1338809"/>
                  <a:pt x="16742" y="1335882"/>
                </a:cubicBezTo>
                <a:cubicBezTo>
                  <a:pt x="19302" y="1330762"/>
                  <a:pt x="23092" y="1326357"/>
                  <a:pt x="26267" y="1321594"/>
                </a:cubicBezTo>
                <a:lnTo>
                  <a:pt x="31030" y="1314450"/>
                </a:lnTo>
                <a:cubicBezTo>
                  <a:pt x="33776" y="1306212"/>
                  <a:pt x="36059" y="1303077"/>
                  <a:pt x="31030" y="1293019"/>
                </a:cubicBezTo>
                <a:cubicBezTo>
                  <a:pt x="29750" y="1290459"/>
                  <a:pt x="26085" y="1290089"/>
                  <a:pt x="23886" y="1288257"/>
                </a:cubicBezTo>
                <a:cubicBezTo>
                  <a:pt x="21299" y="1286101"/>
                  <a:pt x="19123" y="1283494"/>
                  <a:pt x="16742" y="1281113"/>
                </a:cubicBezTo>
                <a:cubicBezTo>
                  <a:pt x="15948" y="1278732"/>
                  <a:pt x="15483" y="1276214"/>
                  <a:pt x="14361" y="1273969"/>
                </a:cubicBezTo>
                <a:cubicBezTo>
                  <a:pt x="13081" y="1271409"/>
                  <a:pt x="10726" y="1269455"/>
                  <a:pt x="9599" y="1266825"/>
                </a:cubicBezTo>
                <a:cubicBezTo>
                  <a:pt x="8310" y="1263817"/>
                  <a:pt x="8011" y="1260475"/>
                  <a:pt x="7217" y="1257300"/>
                </a:cubicBezTo>
                <a:cubicBezTo>
                  <a:pt x="8805" y="1254125"/>
                  <a:pt x="9140" y="1249905"/>
                  <a:pt x="11980" y="1247775"/>
                </a:cubicBezTo>
                <a:cubicBezTo>
                  <a:pt x="15996" y="1244763"/>
                  <a:pt x="26267" y="1243013"/>
                  <a:pt x="26267" y="1243013"/>
                </a:cubicBezTo>
                <a:cubicBezTo>
                  <a:pt x="28648" y="1241425"/>
                  <a:pt x="30780" y="1239377"/>
                  <a:pt x="33411" y="1238250"/>
                </a:cubicBezTo>
                <a:cubicBezTo>
                  <a:pt x="37152" y="1236647"/>
                  <a:pt x="51735" y="1234335"/>
                  <a:pt x="54842" y="1233488"/>
                </a:cubicBezTo>
                <a:cubicBezTo>
                  <a:pt x="59685" y="1232167"/>
                  <a:pt x="64367" y="1230313"/>
                  <a:pt x="69130" y="1228725"/>
                </a:cubicBezTo>
                <a:cubicBezTo>
                  <a:pt x="71511" y="1227931"/>
                  <a:pt x="73839" y="1226953"/>
                  <a:pt x="76274" y="1226344"/>
                </a:cubicBezTo>
                <a:cubicBezTo>
                  <a:pt x="79449" y="1225550"/>
                  <a:pt x="82664" y="1224903"/>
                  <a:pt x="85799" y="1223963"/>
                </a:cubicBezTo>
                <a:cubicBezTo>
                  <a:pt x="90607" y="1222520"/>
                  <a:pt x="100086" y="1219200"/>
                  <a:pt x="100086" y="1219200"/>
                </a:cubicBezTo>
                <a:cubicBezTo>
                  <a:pt x="104849" y="1214438"/>
                  <a:pt x="110638" y="1210517"/>
                  <a:pt x="114374" y="1204913"/>
                </a:cubicBezTo>
                <a:cubicBezTo>
                  <a:pt x="115961" y="1202532"/>
                  <a:pt x="116937" y="1199601"/>
                  <a:pt x="119136" y="1197769"/>
                </a:cubicBezTo>
                <a:cubicBezTo>
                  <a:pt x="121863" y="1195497"/>
                  <a:pt x="125617" y="1194833"/>
                  <a:pt x="128661" y="1193007"/>
                </a:cubicBezTo>
                <a:cubicBezTo>
                  <a:pt x="149135" y="1180723"/>
                  <a:pt x="135722" y="1185892"/>
                  <a:pt x="150092" y="1181100"/>
                </a:cubicBezTo>
                <a:cubicBezTo>
                  <a:pt x="155698" y="1175495"/>
                  <a:pt x="163929" y="1166331"/>
                  <a:pt x="171524" y="1164432"/>
                </a:cubicBezTo>
                <a:cubicBezTo>
                  <a:pt x="174699" y="1163638"/>
                  <a:pt x="177902" y="1162949"/>
                  <a:pt x="181049" y="1162050"/>
                </a:cubicBezTo>
                <a:cubicBezTo>
                  <a:pt x="183462" y="1161360"/>
                  <a:pt x="185723" y="1160118"/>
                  <a:pt x="188192" y="1159669"/>
                </a:cubicBezTo>
                <a:cubicBezTo>
                  <a:pt x="196431" y="1158171"/>
                  <a:pt x="224218" y="1155591"/>
                  <a:pt x="231055" y="1154907"/>
                </a:cubicBezTo>
                <a:cubicBezTo>
                  <a:pt x="246055" y="1151156"/>
                  <a:pt x="240617" y="1151341"/>
                  <a:pt x="262011" y="1154907"/>
                </a:cubicBezTo>
                <a:cubicBezTo>
                  <a:pt x="264487" y="1155320"/>
                  <a:pt x="266961" y="1156069"/>
                  <a:pt x="269155" y="1157288"/>
                </a:cubicBezTo>
                <a:cubicBezTo>
                  <a:pt x="274158" y="1160068"/>
                  <a:pt x="278680" y="1163638"/>
                  <a:pt x="283442" y="1166813"/>
                </a:cubicBezTo>
                <a:lnTo>
                  <a:pt x="290586" y="1171575"/>
                </a:lnTo>
                <a:cubicBezTo>
                  <a:pt x="291380" y="1173956"/>
                  <a:pt x="290924" y="1177260"/>
                  <a:pt x="292967" y="1178719"/>
                </a:cubicBezTo>
                <a:cubicBezTo>
                  <a:pt x="297052" y="1181637"/>
                  <a:pt x="303078" y="1180697"/>
                  <a:pt x="307255" y="1183482"/>
                </a:cubicBezTo>
                <a:cubicBezTo>
                  <a:pt x="323631" y="1194399"/>
                  <a:pt x="316112" y="1191197"/>
                  <a:pt x="328686" y="1195388"/>
                </a:cubicBezTo>
                <a:cubicBezTo>
                  <a:pt x="331067" y="1197769"/>
                  <a:pt x="333028" y="1200664"/>
                  <a:pt x="335830" y="1202532"/>
                </a:cubicBezTo>
                <a:cubicBezTo>
                  <a:pt x="337919" y="1203924"/>
                  <a:pt x="340560" y="1204223"/>
                  <a:pt x="342974" y="1204913"/>
                </a:cubicBezTo>
                <a:cubicBezTo>
                  <a:pt x="363895" y="1210890"/>
                  <a:pt x="342522" y="1203968"/>
                  <a:pt x="359642" y="1209675"/>
                </a:cubicBezTo>
                <a:cubicBezTo>
                  <a:pt x="373136" y="1208881"/>
                  <a:pt x="388590" y="1214342"/>
                  <a:pt x="400124" y="1207294"/>
                </a:cubicBezTo>
                <a:cubicBezTo>
                  <a:pt x="406931" y="1203135"/>
                  <a:pt x="401292" y="1191366"/>
                  <a:pt x="402505" y="1183482"/>
                </a:cubicBezTo>
                <a:cubicBezTo>
                  <a:pt x="402887" y="1181001"/>
                  <a:pt x="404277" y="1178773"/>
                  <a:pt x="404886" y="1176338"/>
                </a:cubicBezTo>
                <a:cubicBezTo>
                  <a:pt x="405868" y="1172412"/>
                  <a:pt x="406285" y="1168358"/>
                  <a:pt x="407267" y="1164432"/>
                </a:cubicBezTo>
                <a:cubicBezTo>
                  <a:pt x="408462" y="1159652"/>
                  <a:pt x="411792" y="1151429"/>
                  <a:pt x="414411" y="1147763"/>
                </a:cubicBezTo>
                <a:cubicBezTo>
                  <a:pt x="416368" y="1145023"/>
                  <a:pt x="419399" y="1143206"/>
                  <a:pt x="421555" y="1140619"/>
                </a:cubicBezTo>
                <a:cubicBezTo>
                  <a:pt x="423387" y="1138420"/>
                  <a:pt x="423890" y="1134992"/>
                  <a:pt x="426317" y="1133475"/>
                </a:cubicBezTo>
                <a:cubicBezTo>
                  <a:pt x="432003" y="1129921"/>
                  <a:pt x="445713" y="1127692"/>
                  <a:pt x="452511" y="1126332"/>
                </a:cubicBezTo>
                <a:cubicBezTo>
                  <a:pt x="461242" y="1127126"/>
                  <a:pt x="470132" y="1126876"/>
                  <a:pt x="478705" y="1128713"/>
                </a:cubicBezTo>
                <a:cubicBezTo>
                  <a:pt x="483742" y="1129792"/>
                  <a:pt x="489602" y="1137982"/>
                  <a:pt x="492992" y="1140619"/>
                </a:cubicBezTo>
                <a:cubicBezTo>
                  <a:pt x="508631" y="1152783"/>
                  <a:pt x="504868" y="1149799"/>
                  <a:pt x="523949" y="1152525"/>
                </a:cubicBezTo>
                <a:cubicBezTo>
                  <a:pt x="526330" y="1154113"/>
                  <a:pt x="530114" y="1154599"/>
                  <a:pt x="531092" y="1157288"/>
                </a:cubicBezTo>
                <a:cubicBezTo>
                  <a:pt x="533548" y="1164043"/>
                  <a:pt x="528666" y="1173377"/>
                  <a:pt x="533474" y="1178719"/>
                </a:cubicBezTo>
                <a:cubicBezTo>
                  <a:pt x="537755" y="1183476"/>
                  <a:pt x="546174" y="1180306"/>
                  <a:pt x="552524" y="1181100"/>
                </a:cubicBezTo>
                <a:cubicBezTo>
                  <a:pt x="558332" y="1183037"/>
                  <a:pt x="562196" y="1183630"/>
                  <a:pt x="566811" y="1188244"/>
                </a:cubicBezTo>
                <a:cubicBezTo>
                  <a:pt x="568835" y="1190268"/>
                  <a:pt x="569339" y="1193600"/>
                  <a:pt x="571574" y="1195388"/>
                </a:cubicBezTo>
                <a:cubicBezTo>
                  <a:pt x="573127" y="1196630"/>
                  <a:pt x="587620" y="1199994"/>
                  <a:pt x="588242" y="1200150"/>
                </a:cubicBezTo>
                <a:cubicBezTo>
                  <a:pt x="589830" y="1197769"/>
                  <a:pt x="591725" y="1195567"/>
                  <a:pt x="593005" y="1193007"/>
                </a:cubicBezTo>
                <a:cubicBezTo>
                  <a:pt x="594128" y="1190762"/>
                  <a:pt x="593426" y="1187431"/>
                  <a:pt x="595386" y="1185863"/>
                </a:cubicBezTo>
                <a:cubicBezTo>
                  <a:pt x="597942" y="1183819"/>
                  <a:pt x="601716" y="1184192"/>
                  <a:pt x="604911" y="1183482"/>
                </a:cubicBezTo>
                <a:cubicBezTo>
                  <a:pt x="608862" y="1182604"/>
                  <a:pt x="612848" y="1181894"/>
                  <a:pt x="616817" y="1181100"/>
                </a:cubicBezTo>
                <a:cubicBezTo>
                  <a:pt x="619198" y="1182688"/>
                  <a:pt x="621762" y="1184031"/>
                  <a:pt x="623961" y="1185863"/>
                </a:cubicBezTo>
                <a:cubicBezTo>
                  <a:pt x="626548" y="1188019"/>
                  <a:pt x="628365" y="1191050"/>
                  <a:pt x="631105" y="1193007"/>
                </a:cubicBezTo>
                <a:cubicBezTo>
                  <a:pt x="637809" y="1197796"/>
                  <a:pt x="642486" y="1198233"/>
                  <a:pt x="650155" y="1200150"/>
                </a:cubicBezTo>
                <a:cubicBezTo>
                  <a:pt x="673121" y="1195557"/>
                  <a:pt x="652857" y="1201181"/>
                  <a:pt x="669205" y="1193007"/>
                </a:cubicBezTo>
                <a:cubicBezTo>
                  <a:pt x="673212" y="1191003"/>
                  <a:pt x="682051" y="1189391"/>
                  <a:pt x="685874" y="1188244"/>
                </a:cubicBezTo>
                <a:cubicBezTo>
                  <a:pt x="690682" y="1186802"/>
                  <a:pt x="700161" y="1183482"/>
                  <a:pt x="700161" y="1183482"/>
                </a:cubicBezTo>
                <a:cubicBezTo>
                  <a:pt x="702542" y="1181894"/>
                  <a:pt x="704690" y="1179881"/>
                  <a:pt x="707305" y="1178719"/>
                </a:cubicBezTo>
                <a:cubicBezTo>
                  <a:pt x="711892" y="1176680"/>
                  <a:pt x="721592" y="1173957"/>
                  <a:pt x="721592" y="1173957"/>
                </a:cubicBezTo>
                <a:cubicBezTo>
                  <a:pt x="731246" y="1167521"/>
                  <a:pt x="732189" y="1164643"/>
                  <a:pt x="747786" y="1171575"/>
                </a:cubicBezTo>
                <a:cubicBezTo>
                  <a:pt x="750080" y="1172594"/>
                  <a:pt x="749373" y="1176338"/>
                  <a:pt x="750167" y="1178719"/>
                </a:cubicBezTo>
                <a:cubicBezTo>
                  <a:pt x="749373" y="1185863"/>
                  <a:pt x="748968" y="1193060"/>
                  <a:pt x="747786" y="1200150"/>
                </a:cubicBezTo>
                <a:cubicBezTo>
                  <a:pt x="747373" y="1202626"/>
                  <a:pt x="745405" y="1204784"/>
                  <a:pt x="745405" y="1207294"/>
                </a:cubicBezTo>
                <a:cubicBezTo>
                  <a:pt x="745405" y="1211341"/>
                  <a:pt x="747062" y="1215218"/>
                  <a:pt x="747786" y="1219200"/>
                </a:cubicBezTo>
                <a:cubicBezTo>
                  <a:pt x="748650" y="1223950"/>
                  <a:pt x="748008" y="1229169"/>
                  <a:pt x="750167" y="1233488"/>
                </a:cubicBezTo>
                <a:cubicBezTo>
                  <a:pt x="751447" y="1236048"/>
                  <a:pt x="754930" y="1236663"/>
                  <a:pt x="757311" y="1238250"/>
                </a:cubicBezTo>
                <a:cubicBezTo>
                  <a:pt x="770962" y="1258726"/>
                  <a:pt x="752785" y="1234629"/>
                  <a:pt x="769217" y="1247775"/>
                </a:cubicBezTo>
                <a:cubicBezTo>
                  <a:pt x="771452" y="1249563"/>
                  <a:pt x="772316" y="1252590"/>
                  <a:pt x="773980" y="1254919"/>
                </a:cubicBezTo>
                <a:cubicBezTo>
                  <a:pt x="791603" y="1279590"/>
                  <a:pt x="768763" y="1245902"/>
                  <a:pt x="790649" y="1278732"/>
                </a:cubicBezTo>
                <a:cubicBezTo>
                  <a:pt x="790650" y="1278734"/>
                  <a:pt x="800173" y="1293018"/>
                  <a:pt x="800174" y="1293019"/>
                </a:cubicBezTo>
                <a:lnTo>
                  <a:pt x="807317" y="1297782"/>
                </a:lnTo>
                <a:cubicBezTo>
                  <a:pt x="812681" y="1313868"/>
                  <a:pt x="805243" y="1296431"/>
                  <a:pt x="816842" y="1309688"/>
                </a:cubicBezTo>
                <a:cubicBezTo>
                  <a:pt x="820611" y="1313996"/>
                  <a:pt x="822320" y="1319928"/>
                  <a:pt x="826367" y="1323975"/>
                </a:cubicBezTo>
                <a:cubicBezTo>
                  <a:pt x="831633" y="1329241"/>
                  <a:pt x="834025" y="1332567"/>
                  <a:pt x="840655" y="1335882"/>
                </a:cubicBezTo>
                <a:cubicBezTo>
                  <a:pt x="842900" y="1337005"/>
                  <a:pt x="845418" y="1337469"/>
                  <a:pt x="847799" y="1338263"/>
                </a:cubicBezTo>
                <a:cubicBezTo>
                  <a:pt x="850180" y="1339850"/>
                  <a:pt x="852312" y="1341898"/>
                  <a:pt x="854942" y="1343025"/>
                </a:cubicBezTo>
                <a:cubicBezTo>
                  <a:pt x="857950" y="1344314"/>
                  <a:pt x="861320" y="1344508"/>
                  <a:pt x="864467" y="1345407"/>
                </a:cubicBezTo>
                <a:cubicBezTo>
                  <a:pt x="870060" y="1347005"/>
                  <a:pt x="875246" y="1349549"/>
                  <a:pt x="881136" y="1350169"/>
                </a:cubicBezTo>
                <a:cubicBezTo>
                  <a:pt x="893003" y="1351418"/>
                  <a:pt x="904949" y="1351756"/>
                  <a:pt x="916855" y="1352550"/>
                </a:cubicBezTo>
                <a:cubicBezTo>
                  <a:pt x="930349" y="1351756"/>
                  <a:pt x="943880" y="1351450"/>
                  <a:pt x="957336" y="1350169"/>
                </a:cubicBezTo>
                <a:cubicBezTo>
                  <a:pt x="962377" y="1349689"/>
                  <a:pt x="978106" y="1344039"/>
                  <a:pt x="981149" y="1343025"/>
                </a:cubicBezTo>
                <a:cubicBezTo>
                  <a:pt x="983530" y="1342231"/>
                  <a:pt x="986204" y="1342036"/>
                  <a:pt x="988292" y="1340644"/>
                </a:cubicBezTo>
                <a:lnTo>
                  <a:pt x="1002580" y="1331119"/>
                </a:lnTo>
                <a:cubicBezTo>
                  <a:pt x="1004961" y="1329532"/>
                  <a:pt x="1007700" y="1328381"/>
                  <a:pt x="1009724" y="1326357"/>
                </a:cubicBezTo>
                <a:cubicBezTo>
                  <a:pt x="1018642" y="1317438"/>
                  <a:pt x="1013672" y="1320278"/>
                  <a:pt x="1024011" y="1316832"/>
                </a:cubicBezTo>
                <a:cubicBezTo>
                  <a:pt x="1040387" y="1305915"/>
                  <a:pt x="1032869" y="1309118"/>
                  <a:pt x="1045442" y="1304925"/>
                </a:cubicBezTo>
                <a:cubicBezTo>
                  <a:pt x="1052586" y="1305719"/>
                  <a:pt x="1059901" y="1305564"/>
                  <a:pt x="1066874" y="1307307"/>
                </a:cubicBezTo>
                <a:cubicBezTo>
                  <a:pt x="1069650" y="1308001"/>
                  <a:pt x="1071688" y="1310406"/>
                  <a:pt x="1074017" y="1312069"/>
                </a:cubicBezTo>
                <a:cubicBezTo>
                  <a:pt x="1076541" y="1313872"/>
                  <a:pt x="1086939" y="1322102"/>
                  <a:pt x="1090686" y="1323975"/>
                </a:cubicBezTo>
                <a:cubicBezTo>
                  <a:pt x="1092931" y="1325098"/>
                  <a:pt x="1095449" y="1325563"/>
                  <a:pt x="1097830" y="1326357"/>
                </a:cubicBezTo>
                <a:cubicBezTo>
                  <a:pt x="1100211" y="1328738"/>
                  <a:pt x="1102387" y="1331344"/>
                  <a:pt x="1104974" y="1333500"/>
                </a:cubicBezTo>
                <a:cubicBezTo>
                  <a:pt x="1107172" y="1335332"/>
                  <a:pt x="1110329" y="1336028"/>
                  <a:pt x="1112117" y="1338263"/>
                </a:cubicBezTo>
                <a:cubicBezTo>
                  <a:pt x="1113685" y="1340223"/>
                  <a:pt x="1113254" y="1343228"/>
                  <a:pt x="1114499" y="1345407"/>
                </a:cubicBezTo>
                <a:cubicBezTo>
                  <a:pt x="1116468" y="1348853"/>
                  <a:pt x="1119715" y="1351463"/>
                  <a:pt x="1121642" y="1354932"/>
                </a:cubicBezTo>
                <a:cubicBezTo>
                  <a:pt x="1142307" y="1392128"/>
                  <a:pt x="1110445" y="1343358"/>
                  <a:pt x="1133549" y="1376363"/>
                </a:cubicBezTo>
                <a:cubicBezTo>
                  <a:pt x="1136831" y="1381052"/>
                  <a:pt x="1137955" y="1388090"/>
                  <a:pt x="1143074" y="1390650"/>
                </a:cubicBezTo>
                <a:cubicBezTo>
                  <a:pt x="1155526" y="1396877"/>
                  <a:pt x="1149155" y="1394552"/>
                  <a:pt x="1162124" y="1397794"/>
                </a:cubicBezTo>
                <a:cubicBezTo>
                  <a:pt x="1165299" y="1399382"/>
                  <a:pt x="1168281" y="1401434"/>
                  <a:pt x="1171649" y="1402557"/>
                </a:cubicBezTo>
                <a:cubicBezTo>
                  <a:pt x="1175489" y="1403837"/>
                  <a:pt x="1179935" y="1403128"/>
                  <a:pt x="1183555" y="1404938"/>
                </a:cubicBezTo>
                <a:cubicBezTo>
                  <a:pt x="1186567" y="1406444"/>
                  <a:pt x="1188318" y="1409701"/>
                  <a:pt x="1190699" y="1412082"/>
                </a:cubicBezTo>
                <a:cubicBezTo>
                  <a:pt x="1192642" y="1417911"/>
                  <a:pt x="1194165" y="1423602"/>
                  <a:pt x="1197842" y="1428750"/>
                </a:cubicBezTo>
                <a:cubicBezTo>
                  <a:pt x="1199799" y="1431490"/>
                  <a:pt x="1203118" y="1433092"/>
                  <a:pt x="1204986" y="1435894"/>
                </a:cubicBezTo>
                <a:cubicBezTo>
                  <a:pt x="1211929" y="1446309"/>
                  <a:pt x="1209444" y="1450771"/>
                  <a:pt x="1219274" y="1457325"/>
                </a:cubicBezTo>
                <a:cubicBezTo>
                  <a:pt x="1221362" y="1458717"/>
                  <a:pt x="1224036" y="1458913"/>
                  <a:pt x="1226417" y="1459707"/>
                </a:cubicBezTo>
                <a:cubicBezTo>
                  <a:pt x="1228798" y="1462088"/>
                  <a:pt x="1230903" y="1464783"/>
                  <a:pt x="1233561" y="1466850"/>
                </a:cubicBezTo>
                <a:cubicBezTo>
                  <a:pt x="1238079" y="1470364"/>
                  <a:pt x="1247849" y="1476375"/>
                  <a:pt x="1247849" y="1476375"/>
                </a:cubicBezTo>
                <a:cubicBezTo>
                  <a:pt x="1250181" y="1481040"/>
                  <a:pt x="1258687" y="1499039"/>
                  <a:pt x="1262136" y="1500188"/>
                </a:cubicBezTo>
                <a:lnTo>
                  <a:pt x="1269280" y="1502569"/>
                </a:lnTo>
                <a:cubicBezTo>
                  <a:pt x="1273249" y="1501775"/>
                  <a:pt x="1278324" y="1503050"/>
                  <a:pt x="1281186" y="1500188"/>
                </a:cubicBezTo>
                <a:cubicBezTo>
                  <a:pt x="1284736" y="1496638"/>
                  <a:pt x="1285949" y="1485900"/>
                  <a:pt x="1285949" y="1485900"/>
                </a:cubicBezTo>
                <a:cubicBezTo>
                  <a:pt x="1284012" y="1480092"/>
                  <a:pt x="1283419" y="1476228"/>
                  <a:pt x="1278805" y="1471613"/>
                </a:cubicBezTo>
                <a:cubicBezTo>
                  <a:pt x="1276781" y="1469589"/>
                  <a:pt x="1274042" y="1468438"/>
                  <a:pt x="1271661" y="1466850"/>
                </a:cubicBezTo>
                <a:cubicBezTo>
                  <a:pt x="1267470" y="1454277"/>
                  <a:pt x="1270672" y="1461794"/>
                  <a:pt x="1259755" y="1445419"/>
                </a:cubicBezTo>
                <a:lnTo>
                  <a:pt x="1254992" y="1438275"/>
                </a:lnTo>
                <a:lnTo>
                  <a:pt x="1250230" y="1431132"/>
                </a:lnTo>
                <a:cubicBezTo>
                  <a:pt x="1249436" y="1428751"/>
                  <a:pt x="1248972" y="1426233"/>
                  <a:pt x="1247849" y="1423988"/>
                </a:cubicBezTo>
                <a:cubicBezTo>
                  <a:pt x="1246569" y="1421428"/>
                  <a:pt x="1243216" y="1419703"/>
                  <a:pt x="1243086" y="1416844"/>
                </a:cubicBezTo>
                <a:cubicBezTo>
                  <a:pt x="1242611" y="1406407"/>
                  <a:pt x="1237658" y="1377028"/>
                  <a:pt x="1250230" y="1364457"/>
                </a:cubicBezTo>
                <a:cubicBezTo>
                  <a:pt x="1255892" y="1358795"/>
                  <a:pt x="1264583" y="1357291"/>
                  <a:pt x="1271661" y="1354932"/>
                </a:cubicBezTo>
                <a:lnTo>
                  <a:pt x="1278805" y="1352550"/>
                </a:lnTo>
                <a:cubicBezTo>
                  <a:pt x="1289980" y="1348825"/>
                  <a:pt x="1291437" y="1347788"/>
                  <a:pt x="1307380" y="1347788"/>
                </a:cubicBezTo>
                <a:cubicBezTo>
                  <a:pt x="1311427" y="1347788"/>
                  <a:pt x="1299443" y="1349375"/>
                  <a:pt x="1295474" y="1350169"/>
                </a:cubicBezTo>
                <a:lnTo>
                  <a:pt x="1309761" y="1354932"/>
                </a:lnTo>
                <a:lnTo>
                  <a:pt x="1316905" y="1357313"/>
                </a:lnTo>
                <a:cubicBezTo>
                  <a:pt x="1323360" y="1356022"/>
                  <a:pt x="1331283" y="1356009"/>
                  <a:pt x="1335955" y="1350169"/>
                </a:cubicBezTo>
                <a:cubicBezTo>
                  <a:pt x="1337523" y="1348209"/>
                  <a:pt x="1337542" y="1345406"/>
                  <a:pt x="1338336" y="1343025"/>
                </a:cubicBezTo>
                <a:cubicBezTo>
                  <a:pt x="1337655" y="1328718"/>
                  <a:pt x="1340958" y="1303103"/>
                  <a:pt x="1333574" y="1285875"/>
                </a:cubicBezTo>
                <a:cubicBezTo>
                  <a:pt x="1332176" y="1282612"/>
                  <a:pt x="1330874" y="1279239"/>
                  <a:pt x="1328811" y="1276350"/>
                </a:cubicBezTo>
                <a:cubicBezTo>
                  <a:pt x="1326854" y="1273610"/>
                  <a:pt x="1324048" y="1271588"/>
                  <a:pt x="1321667" y="1269207"/>
                </a:cubicBezTo>
                <a:cubicBezTo>
                  <a:pt x="1321164" y="1265685"/>
                  <a:pt x="1318006" y="1242653"/>
                  <a:pt x="1316905" y="1238250"/>
                </a:cubicBezTo>
                <a:cubicBezTo>
                  <a:pt x="1315687" y="1233380"/>
                  <a:pt x="1312142" y="1223963"/>
                  <a:pt x="1312142" y="1223963"/>
                </a:cubicBezTo>
                <a:cubicBezTo>
                  <a:pt x="1312936" y="1220788"/>
                  <a:pt x="1312479" y="1216994"/>
                  <a:pt x="1314524" y="1214438"/>
                </a:cubicBezTo>
                <a:cubicBezTo>
                  <a:pt x="1316092" y="1212478"/>
                  <a:pt x="1319170" y="1212307"/>
                  <a:pt x="1321667" y="1212057"/>
                </a:cubicBezTo>
                <a:cubicBezTo>
                  <a:pt x="1335117" y="1210712"/>
                  <a:pt x="1348655" y="1210469"/>
                  <a:pt x="1362149" y="1209675"/>
                </a:cubicBezTo>
                <a:cubicBezTo>
                  <a:pt x="1360561" y="1207294"/>
                  <a:pt x="1359410" y="1204556"/>
                  <a:pt x="1357386" y="1202532"/>
                </a:cubicBezTo>
                <a:cubicBezTo>
                  <a:pt x="1355362" y="1200508"/>
                  <a:pt x="1351759" y="1200196"/>
                  <a:pt x="1350242" y="1197769"/>
                </a:cubicBezTo>
                <a:cubicBezTo>
                  <a:pt x="1347581" y="1193512"/>
                  <a:pt x="1347067" y="1188244"/>
                  <a:pt x="1345480" y="1183482"/>
                </a:cubicBezTo>
                <a:lnTo>
                  <a:pt x="1343099" y="1176338"/>
                </a:lnTo>
                <a:lnTo>
                  <a:pt x="1340717" y="1169194"/>
                </a:lnTo>
                <a:cubicBezTo>
                  <a:pt x="1341511" y="1166813"/>
                  <a:pt x="1342663" y="1164522"/>
                  <a:pt x="1343099" y="1162050"/>
                </a:cubicBezTo>
                <a:cubicBezTo>
                  <a:pt x="1345050" y="1150996"/>
                  <a:pt x="1341634" y="1138053"/>
                  <a:pt x="1347861" y="1128713"/>
                </a:cubicBezTo>
                <a:cubicBezTo>
                  <a:pt x="1349449" y="1126332"/>
                  <a:pt x="1350723" y="1123708"/>
                  <a:pt x="1352624" y="1121569"/>
                </a:cubicBezTo>
                <a:cubicBezTo>
                  <a:pt x="1357098" y="1116535"/>
                  <a:pt x="1363175" y="1112886"/>
                  <a:pt x="1366911" y="1107282"/>
                </a:cubicBezTo>
                <a:cubicBezTo>
                  <a:pt x="1373875" y="1096836"/>
                  <a:pt x="1369957" y="1102428"/>
                  <a:pt x="1378817" y="1090613"/>
                </a:cubicBezTo>
                <a:cubicBezTo>
                  <a:pt x="1368058" y="1074472"/>
                  <a:pt x="1379884" y="1094521"/>
                  <a:pt x="1371674" y="1064419"/>
                </a:cubicBezTo>
                <a:cubicBezTo>
                  <a:pt x="1370921" y="1061658"/>
                  <a:pt x="1368499" y="1059656"/>
                  <a:pt x="1366911" y="1057275"/>
                </a:cubicBezTo>
                <a:cubicBezTo>
                  <a:pt x="1368009" y="1049587"/>
                  <a:pt x="1369300" y="1033453"/>
                  <a:pt x="1374055" y="1026319"/>
                </a:cubicBezTo>
                <a:cubicBezTo>
                  <a:pt x="1378593" y="1019511"/>
                  <a:pt x="1386111" y="1007220"/>
                  <a:pt x="1393105" y="1004888"/>
                </a:cubicBezTo>
                <a:cubicBezTo>
                  <a:pt x="1397867" y="1003300"/>
                  <a:pt x="1402469" y="1001109"/>
                  <a:pt x="1407392" y="1000125"/>
                </a:cubicBezTo>
                <a:cubicBezTo>
                  <a:pt x="1414187" y="998766"/>
                  <a:pt x="1422101" y="997380"/>
                  <a:pt x="1428824" y="995363"/>
                </a:cubicBezTo>
                <a:cubicBezTo>
                  <a:pt x="1433632" y="993920"/>
                  <a:pt x="1438934" y="993384"/>
                  <a:pt x="1443111" y="990600"/>
                </a:cubicBezTo>
                <a:lnTo>
                  <a:pt x="1450255" y="985838"/>
                </a:lnTo>
                <a:cubicBezTo>
                  <a:pt x="1451842" y="983457"/>
                  <a:pt x="1453737" y="981254"/>
                  <a:pt x="1455017" y="978694"/>
                </a:cubicBezTo>
                <a:cubicBezTo>
                  <a:pt x="1457741" y="973246"/>
                  <a:pt x="1458420" y="965086"/>
                  <a:pt x="1459780" y="959644"/>
                </a:cubicBezTo>
                <a:cubicBezTo>
                  <a:pt x="1460389" y="957209"/>
                  <a:pt x="1461471" y="954914"/>
                  <a:pt x="1462161" y="952500"/>
                </a:cubicBezTo>
                <a:cubicBezTo>
                  <a:pt x="1462559" y="951105"/>
                  <a:pt x="1465494" y="937977"/>
                  <a:pt x="1466924" y="935832"/>
                </a:cubicBezTo>
                <a:cubicBezTo>
                  <a:pt x="1468792" y="933030"/>
                  <a:pt x="1471143" y="930359"/>
                  <a:pt x="1474067" y="928688"/>
                </a:cubicBezTo>
                <a:cubicBezTo>
                  <a:pt x="1476908" y="927064"/>
                  <a:pt x="1480417" y="927101"/>
                  <a:pt x="1483592" y="926307"/>
                </a:cubicBezTo>
                <a:cubicBezTo>
                  <a:pt x="1499777" y="927206"/>
                  <a:pt x="1521112" y="926365"/>
                  <a:pt x="1538361" y="931069"/>
                </a:cubicBezTo>
                <a:cubicBezTo>
                  <a:pt x="1543204" y="932390"/>
                  <a:pt x="1548472" y="933047"/>
                  <a:pt x="1552649" y="935832"/>
                </a:cubicBezTo>
                <a:cubicBezTo>
                  <a:pt x="1569025" y="946749"/>
                  <a:pt x="1561506" y="943547"/>
                  <a:pt x="1574080" y="947738"/>
                </a:cubicBezTo>
                <a:cubicBezTo>
                  <a:pt x="1575815" y="947449"/>
                  <a:pt x="1591600" y="945582"/>
                  <a:pt x="1595511" y="942975"/>
                </a:cubicBezTo>
                <a:cubicBezTo>
                  <a:pt x="1598313" y="941107"/>
                  <a:pt x="1600274" y="938213"/>
                  <a:pt x="1602655" y="935832"/>
                </a:cubicBezTo>
                <a:cubicBezTo>
                  <a:pt x="1602480" y="933733"/>
                  <a:pt x="1600529" y="900879"/>
                  <a:pt x="1597892" y="892969"/>
                </a:cubicBezTo>
                <a:cubicBezTo>
                  <a:pt x="1596987" y="890254"/>
                  <a:pt x="1594717" y="888206"/>
                  <a:pt x="1593130" y="885825"/>
                </a:cubicBezTo>
                <a:cubicBezTo>
                  <a:pt x="1592336" y="880269"/>
                  <a:pt x="1590749" y="874769"/>
                  <a:pt x="1590749" y="869157"/>
                </a:cubicBezTo>
                <a:cubicBezTo>
                  <a:pt x="1590749" y="862892"/>
                  <a:pt x="1594788" y="859307"/>
                  <a:pt x="1600274" y="857250"/>
                </a:cubicBezTo>
                <a:cubicBezTo>
                  <a:pt x="1606657" y="854856"/>
                  <a:pt x="1630482" y="852836"/>
                  <a:pt x="1633611" y="852488"/>
                </a:cubicBezTo>
                <a:cubicBezTo>
                  <a:pt x="1636669" y="851723"/>
                  <a:pt x="1646859" y="849435"/>
                  <a:pt x="1650280" y="847725"/>
                </a:cubicBezTo>
                <a:cubicBezTo>
                  <a:pt x="1652840" y="846445"/>
                  <a:pt x="1654939" y="844383"/>
                  <a:pt x="1657424" y="842963"/>
                </a:cubicBezTo>
                <a:cubicBezTo>
                  <a:pt x="1660506" y="841202"/>
                  <a:pt x="1663867" y="839961"/>
                  <a:pt x="1666949" y="838200"/>
                </a:cubicBezTo>
                <a:cubicBezTo>
                  <a:pt x="1669434" y="836780"/>
                  <a:pt x="1671477" y="834600"/>
                  <a:pt x="1674092" y="833438"/>
                </a:cubicBezTo>
                <a:cubicBezTo>
                  <a:pt x="1687436" y="827507"/>
                  <a:pt x="1686289" y="831609"/>
                  <a:pt x="1695524" y="823913"/>
                </a:cubicBezTo>
                <a:cubicBezTo>
                  <a:pt x="1698111" y="821757"/>
                  <a:pt x="1700286" y="819150"/>
                  <a:pt x="1702667" y="816769"/>
                </a:cubicBezTo>
                <a:cubicBezTo>
                  <a:pt x="1701873" y="813594"/>
                  <a:pt x="1701910" y="810086"/>
                  <a:pt x="1700286" y="807244"/>
                </a:cubicBezTo>
                <a:cubicBezTo>
                  <a:pt x="1697465" y="802308"/>
                  <a:pt x="1690551" y="798373"/>
                  <a:pt x="1685999" y="795338"/>
                </a:cubicBezTo>
                <a:cubicBezTo>
                  <a:pt x="1685205" y="792163"/>
                  <a:pt x="1684906" y="788821"/>
                  <a:pt x="1683617" y="785813"/>
                </a:cubicBezTo>
                <a:cubicBezTo>
                  <a:pt x="1682490" y="783183"/>
                  <a:pt x="1679860" y="781349"/>
                  <a:pt x="1678855" y="778669"/>
                </a:cubicBezTo>
                <a:cubicBezTo>
                  <a:pt x="1677762" y="775755"/>
                  <a:pt x="1674473" y="754379"/>
                  <a:pt x="1674092" y="752475"/>
                </a:cubicBezTo>
                <a:cubicBezTo>
                  <a:pt x="1673450" y="749266"/>
                  <a:pt x="1673526" y="745673"/>
                  <a:pt x="1671711" y="742950"/>
                </a:cubicBezTo>
                <a:cubicBezTo>
                  <a:pt x="1669074" y="738994"/>
                  <a:pt x="1661498" y="737165"/>
                  <a:pt x="1657424" y="735807"/>
                </a:cubicBezTo>
                <a:lnTo>
                  <a:pt x="1643136" y="740569"/>
                </a:lnTo>
                <a:lnTo>
                  <a:pt x="1635992" y="742950"/>
                </a:lnTo>
                <a:cubicBezTo>
                  <a:pt x="1633611" y="744538"/>
                  <a:pt x="1631464" y="746551"/>
                  <a:pt x="1628849" y="747713"/>
                </a:cubicBezTo>
                <a:cubicBezTo>
                  <a:pt x="1624261" y="749752"/>
                  <a:pt x="1614561" y="752475"/>
                  <a:pt x="1614561" y="752475"/>
                </a:cubicBezTo>
                <a:cubicBezTo>
                  <a:pt x="1612180" y="754063"/>
                  <a:pt x="1610097" y="756233"/>
                  <a:pt x="1607417" y="757238"/>
                </a:cubicBezTo>
                <a:cubicBezTo>
                  <a:pt x="1593165" y="762583"/>
                  <a:pt x="1571967" y="758050"/>
                  <a:pt x="1559792" y="757238"/>
                </a:cubicBezTo>
                <a:cubicBezTo>
                  <a:pt x="1557411" y="754857"/>
                  <a:pt x="1554517" y="752896"/>
                  <a:pt x="1552649" y="750094"/>
                </a:cubicBezTo>
                <a:cubicBezTo>
                  <a:pt x="1551257" y="748005"/>
                  <a:pt x="1550267" y="745460"/>
                  <a:pt x="1550267" y="742950"/>
                </a:cubicBezTo>
                <a:cubicBezTo>
                  <a:pt x="1550267" y="719645"/>
                  <a:pt x="1550307" y="721402"/>
                  <a:pt x="1555030" y="707232"/>
                </a:cubicBezTo>
                <a:cubicBezTo>
                  <a:pt x="1553231" y="705433"/>
                  <a:pt x="1543492" y="696629"/>
                  <a:pt x="1543124" y="692944"/>
                </a:cubicBezTo>
                <a:cubicBezTo>
                  <a:pt x="1542307" y="684769"/>
                  <a:pt x="1544229" y="675170"/>
                  <a:pt x="1550267" y="669132"/>
                </a:cubicBezTo>
                <a:cubicBezTo>
                  <a:pt x="1552291" y="667108"/>
                  <a:pt x="1555030" y="665957"/>
                  <a:pt x="1557411" y="664369"/>
                </a:cubicBezTo>
                <a:cubicBezTo>
                  <a:pt x="1562490" y="649130"/>
                  <a:pt x="1562352" y="652624"/>
                  <a:pt x="1557411" y="626269"/>
                </a:cubicBezTo>
                <a:cubicBezTo>
                  <a:pt x="1556884" y="623456"/>
                  <a:pt x="1554236" y="621506"/>
                  <a:pt x="1552649" y="619125"/>
                </a:cubicBezTo>
                <a:cubicBezTo>
                  <a:pt x="1548680" y="619919"/>
                  <a:pt x="1544582" y="620227"/>
                  <a:pt x="1540742" y="621507"/>
                </a:cubicBezTo>
                <a:cubicBezTo>
                  <a:pt x="1535103" y="623387"/>
                  <a:pt x="1519649" y="633075"/>
                  <a:pt x="1516930" y="635794"/>
                </a:cubicBezTo>
                <a:cubicBezTo>
                  <a:pt x="1514549" y="638175"/>
                  <a:pt x="1511942" y="640351"/>
                  <a:pt x="1509786" y="642938"/>
                </a:cubicBezTo>
                <a:cubicBezTo>
                  <a:pt x="1507954" y="645137"/>
                  <a:pt x="1507259" y="648294"/>
                  <a:pt x="1505024" y="650082"/>
                </a:cubicBezTo>
                <a:cubicBezTo>
                  <a:pt x="1503064" y="651650"/>
                  <a:pt x="1500125" y="651341"/>
                  <a:pt x="1497880" y="652463"/>
                </a:cubicBezTo>
                <a:cubicBezTo>
                  <a:pt x="1495320" y="653743"/>
                  <a:pt x="1493296" y="655945"/>
                  <a:pt x="1490736" y="657225"/>
                </a:cubicBezTo>
                <a:cubicBezTo>
                  <a:pt x="1488491" y="658348"/>
                  <a:pt x="1485837" y="658484"/>
                  <a:pt x="1483592" y="659607"/>
                </a:cubicBezTo>
                <a:cubicBezTo>
                  <a:pt x="1481033" y="660887"/>
                  <a:pt x="1479262" y="663842"/>
                  <a:pt x="1476449" y="664369"/>
                </a:cubicBezTo>
                <a:cubicBezTo>
                  <a:pt x="1466277" y="666276"/>
                  <a:pt x="1455811" y="665956"/>
                  <a:pt x="1445492" y="666750"/>
                </a:cubicBezTo>
                <a:cubicBezTo>
                  <a:pt x="1431205" y="665956"/>
                  <a:pt x="1416796" y="666392"/>
                  <a:pt x="1402630" y="664369"/>
                </a:cubicBezTo>
                <a:cubicBezTo>
                  <a:pt x="1399797" y="663964"/>
                  <a:pt x="1396328" y="662342"/>
                  <a:pt x="1395486" y="659607"/>
                </a:cubicBezTo>
                <a:cubicBezTo>
                  <a:pt x="1392908" y="651227"/>
                  <a:pt x="1394345" y="642092"/>
                  <a:pt x="1393105" y="633413"/>
                </a:cubicBezTo>
                <a:cubicBezTo>
                  <a:pt x="1391962" y="625410"/>
                  <a:pt x="1385167" y="617934"/>
                  <a:pt x="1381199" y="611982"/>
                </a:cubicBezTo>
                <a:lnTo>
                  <a:pt x="1376436" y="604838"/>
                </a:lnTo>
                <a:cubicBezTo>
                  <a:pt x="1372119" y="598362"/>
                  <a:pt x="1372778" y="596181"/>
                  <a:pt x="1364530" y="595313"/>
                </a:cubicBezTo>
                <a:cubicBezTo>
                  <a:pt x="1351875" y="593981"/>
                  <a:pt x="1339130" y="593726"/>
                  <a:pt x="1326430" y="592932"/>
                </a:cubicBezTo>
                <a:cubicBezTo>
                  <a:pt x="1321667" y="591344"/>
                  <a:pt x="1317012" y="589386"/>
                  <a:pt x="1312142" y="588169"/>
                </a:cubicBezTo>
                <a:lnTo>
                  <a:pt x="1293092" y="583407"/>
                </a:lnTo>
                <a:cubicBezTo>
                  <a:pt x="1291505" y="581026"/>
                  <a:pt x="1289235" y="578978"/>
                  <a:pt x="1288330" y="576263"/>
                </a:cubicBezTo>
                <a:cubicBezTo>
                  <a:pt x="1282187" y="557830"/>
                  <a:pt x="1290479" y="560627"/>
                  <a:pt x="1283567" y="538163"/>
                </a:cubicBezTo>
                <a:cubicBezTo>
                  <a:pt x="1282383" y="534316"/>
                  <a:pt x="1272442" y="528364"/>
                  <a:pt x="1269280" y="526257"/>
                </a:cubicBezTo>
                <a:cubicBezTo>
                  <a:pt x="1267692" y="523876"/>
                  <a:pt x="1266541" y="521137"/>
                  <a:pt x="1264517" y="519113"/>
                </a:cubicBezTo>
                <a:cubicBezTo>
                  <a:pt x="1262493" y="517089"/>
                  <a:pt x="1259162" y="516585"/>
                  <a:pt x="1257374" y="514350"/>
                </a:cubicBezTo>
                <a:cubicBezTo>
                  <a:pt x="1255806" y="512390"/>
                  <a:pt x="1255786" y="509588"/>
                  <a:pt x="1254992" y="507207"/>
                </a:cubicBezTo>
                <a:cubicBezTo>
                  <a:pt x="1255786" y="496094"/>
                  <a:pt x="1254503" y="484634"/>
                  <a:pt x="1257374" y="473869"/>
                </a:cubicBezTo>
                <a:cubicBezTo>
                  <a:pt x="1258021" y="471444"/>
                  <a:pt x="1262010" y="471610"/>
                  <a:pt x="1264517" y="471488"/>
                </a:cubicBezTo>
                <a:cubicBezTo>
                  <a:pt x="1294654" y="470018"/>
                  <a:pt x="1324842" y="469901"/>
                  <a:pt x="1355005" y="469107"/>
                </a:cubicBezTo>
                <a:cubicBezTo>
                  <a:pt x="1356271" y="468790"/>
                  <a:pt x="1369627" y="465709"/>
                  <a:pt x="1371674" y="464344"/>
                </a:cubicBezTo>
                <a:cubicBezTo>
                  <a:pt x="1374476" y="462476"/>
                  <a:pt x="1376159" y="459267"/>
                  <a:pt x="1378817" y="457200"/>
                </a:cubicBezTo>
                <a:cubicBezTo>
                  <a:pt x="1383335" y="453686"/>
                  <a:pt x="1393105" y="447675"/>
                  <a:pt x="1393105" y="447675"/>
                </a:cubicBezTo>
                <a:cubicBezTo>
                  <a:pt x="1392311" y="442119"/>
                  <a:pt x="1391825" y="436510"/>
                  <a:pt x="1390724" y="431007"/>
                </a:cubicBezTo>
                <a:cubicBezTo>
                  <a:pt x="1390232" y="428546"/>
                  <a:pt x="1388887" y="426313"/>
                  <a:pt x="1388342" y="423863"/>
                </a:cubicBezTo>
                <a:cubicBezTo>
                  <a:pt x="1387295" y="419150"/>
                  <a:pt x="1386755" y="414338"/>
                  <a:pt x="1385961" y="409575"/>
                </a:cubicBezTo>
                <a:cubicBezTo>
                  <a:pt x="1387783" y="402286"/>
                  <a:pt x="1387622" y="398389"/>
                  <a:pt x="1393105" y="392907"/>
                </a:cubicBezTo>
                <a:cubicBezTo>
                  <a:pt x="1395129" y="390883"/>
                  <a:pt x="1398050" y="389976"/>
                  <a:pt x="1400249" y="388144"/>
                </a:cubicBezTo>
                <a:cubicBezTo>
                  <a:pt x="1407122" y="382416"/>
                  <a:pt x="1407473" y="380878"/>
                  <a:pt x="1412155" y="373857"/>
                </a:cubicBezTo>
                <a:cubicBezTo>
                  <a:pt x="1410333" y="366569"/>
                  <a:pt x="1410493" y="362670"/>
                  <a:pt x="1405011" y="357188"/>
                </a:cubicBezTo>
                <a:cubicBezTo>
                  <a:pt x="1402987" y="355164"/>
                  <a:pt x="1400482" y="353587"/>
                  <a:pt x="1397867" y="352425"/>
                </a:cubicBezTo>
                <a:cubicBezTo>
                  <a:pt x="1386715" y="347469"/>
                  <a:pt x="1382879" y="347772"/>
                  <a:pt x="1371674" y="345282"/>
                </a:cubicBezTo>
                <a:cubicBezTo>
                  <a:pt x="1362712" y="343290"/>
                  <a:pt x="1362955" y="343169"/>
                  <a:pt x="1355005" y="340519"/>
                </a:cubicBezTo>
                <a:lnTo>
                  <a:pt x="1340717" y="326232"/>
                </a:lnTo>
                <a:cubicBezTo>
                  <a:pt x="1338336" y="323851"/>
                  <a:pt x="1336841" y="319905"/>
                  <a:pt x="1333574" y="319088"/>
                </a:cubicBezTo>
                <a:lnTo>
                  <a:pt x="1324049" y="316707"/>
                </a:lnTo>
                <a:cubicBezTo>
                  <a:pt x="1322461" y="314326"/>
                  <a:pt x="1321521" y="311351"/>
                  <a:pt x="1319286" y="309563"/>
                </a:cubicBezTo>
                <a:cubicBezTo>
                  <a:pt x="1317326" y="307995"/>
                  <a:pt x="1314577" y="307791"/>
                  <a:pt x="1312142" y="307182"/>
                </a:cubicBezTo>
                <a:cubicBezTo>
                  <a:pt x="1308216" y="306200"/>
                  <a:pt x="1304162" y="305782"/>
                  <a:pt x="1300236" y="304800"/>
                </a:cubicBezTo>
                <a:cubicBezTo>
                  <a:pt x="1297801" y="304191"/>
                  <a:pt x="1295588" y="302682"/>
                  <a:pt x="1293092" y="302419"/>
                </a:cubicBezTo>
                <a:cubicBezTo>
                  <a:pt x="1280437" y="301087"/>
                  <a:pt x="1267709" y="300469"/>
                  <a:pt x="1254992" y="300038"/>
                </a:cubicBezTo>
                <a:cubicBezTo>
                  <a:pt x="1220871" y="298881"/>
                  <a:pt x="1186730" y="298451"/>
                  <a:pt x="1152599" y="297657"/>
                </a:cubicBezTo>
                <a:cubicBezTo>
                  <a:pt x="1118668" y="286346"/>
                  <a:pt x="1153963" y="297705"/>
                  <a:pt x="1128786" y="290513"/>
                </a:cubicBezTo>
                <a:cubicBezTo>
                  <a:pt x="1126372" y="289823"/>
                  <a:pt x="1124056" y="288822"/>
                  <a:pt x="1121642" y="288132"/>
                </a:cubicBezTo>
                <a:cubicBezTo>
                  <a:pt x="1118495" y="287233"/>
                  <a:pt x="1115252" y="286690"/>
                  <a:pt x="1112117" y="285750"/>
                </a:cubicBezTo>
                <a:cubicBezTo>
                  <a:pt x="1107309" y="284307"/>
                  <a:pt x="1102811" y="281611"/>
                  <a:pt x="1097830" y="280988"/>
                </a:cubicBezTo>
                <a:lnTo>
                  <a:pt x="1078780" y="278607"/>
                </a:lnTo>
                <a:cubicBezTo>
                  <a:pt x="1076399" y="277019"/>
                  <a:pt x="1073153" y="276271"/>
                  <a:pt x="1071636" y="273844"/>
                </a:cubicBezTo>
                <a:cubicBezTo>
                  <a:pt x="1068975" y="269587"/>
                  <a:pt x="1069659" y="263734"/>
                  <a:pt x="1066874" y="259557"/>
                </a:cubicBezTo>
                <a:lnTo>
                  <a:pt x="1062111" y="252413"/>
                </a:lnTo>
                <a:cubicBezTo>
                  <a:pt x="1062905" y="245269"/>
                  <a:pt x="1067466" y="237525"/>
                  <a:pt x="1064492" y="230982"/>
                </a:cubicBezTo>
                <a:cubicBezTo>
                  <a:pt x="1062415" y="226412"/>
                  <a:pt x="1054382" y="229003"/>
                  <a:pt x="1050205" y="226219"/>
                </a:cubicBezTo>
                <a:lnTo>
                  <a:pt x="1043061" y="221457"/>
                </a:lnTo>
                <a:cubicBezTo>
                  <a:pt x="1041474" y="219076"/>
                  <a:pt x="1039277" y="217003"/>
                  <a:pt x="1038299" y="214313"/>
                </a:cubicBezTo>
                <a:cubicBezTo>
                  <a:pt x="1036062" y="208162"/>
                  <a:pt x="1035606" y="201473"/>
                  <a:pt x="1033536" y="195263"/>
                </a:cubicBezTo>
                <a:lnTo>
                  <a:pt x="1031155" y="188119"/>
                </a:lnTo>
                <a:cubicBezTo>
                  <a:pt x="1030361" y="180975"/>
                  <a:pt x="1031047" y="173507"/>
                  <a:pt x="1028774" y="166688"/>
                </a:cubicBezTo>
                <a:cubicBezTo>
                  <a:pt x="1026964" y="161258"/>
                  <a:pt x="1021060" y="157830"/>
                  <a:pt x="1019249" y="152400"/>
                </a:cubicBezTo>
                <a:cubicBezTo>
                  <a:pt x="1018455" y="150019"/>
                  <a:pt x="1018435" y="147217"/>
                  <a:pt x="1016867" y="145257"/>
                </a:cubicBezTo>
                <a:cubicBezTo>
                  <a:pt x="1013508" y="141059"/>
                  <a:pt x="1007288" y="139682"/>
                  <a:pt x="1002580" y="138113"/>
                </a:cubicBezTo>
                <a:cubicBezTo>
                  <a:pt x="1000199" y="136525"/>
                  <a:pt x="997460" y="135374"/>
                  <a:pt x="995436" y="133350"/>
                </a:cubicBezTo>
                <a:cubicBezTo>
                  <a:pt x="980832" y="118746"/>
                  <a:pt x="988921" y="79620"/>
                  <a:pt x="988292" y="71438"/>
                </a:cubicBezTo>
                <a:cubicBezTo>
                  <a:pt x="987874" y="66005"/>
                  <a:pt x="978701" y="50100"/>
                  <a:pt x="976386" y="50007"/>
                </a:cubicBezTo>
                <a:lnTo>
                  <a:pt x="916855" y="47625"/>
                </a:lnTo>
                <a:cubicBezTo>
                  <a:pt x="905535" y="40079"/>
                  <a:pt x="912424" y="43767"/>
                  <a:pt x="895424" y="38100"/>
                </a:cubicBezTo>
                <a:cubicBezTo>
                  <a:pt x="893043" y="37306"/>
                  <a:pt x="890369" y="37111"/>
                  <a:pt x="888280" y="35719"/>
                </a:cubicBezTo>
                <a:lnTo>
                  <a:pt x="873992" y="26194"/>
                </a:lnTo>
                <a:cubicBezTo>
                  <a:pt x="872405" y="23813"/>
                  <a:pt x="870392" y="21665"/>
                  <a:pt x="869230" y="19050"/>
                </a:cubicBezTo>
                <a:cubicBezTo>
                  <a:pt x="867191" y="14463"/>
                  <a:pt x="866712" y="9253"/>
                  <a:pt x="864467" y="4763"/>
                </a:cubicBezTo>
                <a:lnTo>
                  <a:pt x="862086" y="0"/>
                </a:ln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Rectangle 9"/>
          <p:cNvSpPr/>
          <p:nvPr/>
        </p:nvSpPr>
        <p:spPr>
          <a:xfrm>
            <a:off x="44947" y="2499066"/>
            <a:ext cx="2626742" cy="653143"/>
          </a:xfrm>
          <a:prstGeom prst="rect">
            <a:avLst/>
          </a:prstGeom>
          <a:noFill/>
          <a:ln>
            <a:solidFill>
              <a:srgbClr val="1A693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chemeClr val="bg2"/>
                </a:solidFill>
              </a:rPr>
              <a:t>212</a:t>
            </a:r>
            <a:r>
              <a:rPr lang="sl-SI" dirty="0">
                <a:solidFill>
                  <a:schemeClr val="bg2"/>
                </a:solidFill>
              </a:rPr>
              <a:t> </a:t>
            </a:r>
            <a:r>
              <a:rPr lang="sl-SI" dirty="0" err="1" smtClean="0">
                <a:solidFill>
                  <a:schemeClr val="bg2"/>
                </a:solidFill>
              </a:rPr>
              <a:t>municipalities</a:t>
            </a:r>
            <a:r>
              <a:rPr lang="sl-SI" dirty="0" smtClean="0">
                <a:solidFill>
                  <a:schemeClr val="bg2"/>
                </a:solidFill>
              </a:rPr>
              <a:t> </a:t>
            </a:r>
            <a:r>
              <a:rPr lang="en-SI" dirty="0" smtClean="0">
                <a:solidFill>
                  <a:schemeClr val="bg2"/>
                </a:solidFill>
                <a:sym typeface="Wingdings" panose="05000000000000000000" pitchFamily="2" charset="2"/>
              </a:rPr>
              <a:t></a:t>
            </a:r>
            <a:r>
              <a:rPr lang="sl-SI" dirty="0" smtClean="0">
                <a:solidFill>
                  <a:schemeClr val="bg2"/>
                </a:solidFill>
                <a:sym typeface="Wingdings" panose="05000000000000000000" pitchFamily="2" charset="2"/>
              </a:rPr>
              <a:t> </a:t>
            </a:r>
            <a:r>
              <a:rPr lang="sl-SI" b="1" dirty="0" smtClean="0">
                <a:solidFill>
                  <a:schemeClr val="bg2"/>
                </a:solidFill>
                <a:sym typeface="Wingdings" panose="05000000000000000000" pitchFamily="2" charset="2"/>
              </a:rPr>
              <a:t>11*</a:t>
            </a:r>
            <a:r>
              <a:rPr lang="sl-SI" dirty="0" smtClean="0">
                <a:solidFill>
                  <a:schemeClr val="bg2"/>
                </a:solidFill>
                <a:sym typeface="Wingdings" panose="05000000000000000000" pitchFamily="2" charset="2"/>
              </a:rPr>
              <a:t> urban </a:t>
            </a:r>
            <a:r>
              <a:rPr lang="sl-SI" dirty="0" err="1" smtClean="0">
                <a:solidFill>
                  <a:schemeClr val="bg2"/>
                </a:solidFill>
                <a:sym typeface="Wingdings" panose="05000000000000000000" pitchFamily="2" charset="2"/>
              </a:rPr>
              <a:t>municipalities</a:t>
            </a:r>
            <a:endParaRPr lang="sl-SI" dirty="0">
              <a:solidFill>
                <a:schemeClr val="bg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39732" y="2176113"/>
            <a:ext cx="1758462" cy="47192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l-SI" sz="2400" b="0" i="0" u="none" strike="noStrike" cap="none" spc="0" normalizeH="0" baseline="0" dirty="0" err="1" smtClean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Challenge</a:t>
            </a:r>
            <a:endParaRPr kumimoji="0" lang="sl-SI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98193" y="2085503"/>
            <a:ext cx="4463775" cy="653143"/>
          </a:xfrm>
          <a:prstGeom prst="rect">
            <a:avLst/>
          </a:prstGeom>
          <a:noFill/>
          <a:ln>
            <a:solidFill>
              <a:srgbClr val="1A693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600" dirty="0" smtClean="0">
                <a:solidFill>
                  <a:srgbClr val="1A6932"/>
                </a:solidFill>
              </a:rPr>
              <a:t>Small &amp; </a:t>
            </a:r>
            <a:r>
              <a:rPr lang="sl-SI" sz="1600" dirty="0" err="1" smtClean="0">
                <a:solidFill>
                  <a:srgbClr val="1A6932"/>
                </a:solidFill>
              </a:rPr>
              <a:t>medium</a:t>
            </a:r>
            <a:r>
              <a:rPr lang="sl-SI" sz="1600" dirty="0" smtClean="0">
                <a:solidFill>
                  <a:srgbClr val="1A6932"/>
                </a:solidFill>
              </a:rPr>
              <a:t>-</a:t>
            </a:r>
            <a:r>
              <a:rPr lang="sl-SI" sz="1600" dirty="0" err="1" smtClean="0">
                <a:solidFill>
                  <a:srgbClr val="1A6932"/>
                </a:solidFill>
              </a:rPr>
              <a:t>sized</a:t>
            </a:r>
            <a:r>
              <a:rPr lang="sl-SI" sz="1600" dirty="0" smtClean="0">
                <a:solidFill>
                  <a:srgbClr val="1A6932"/>
                </a:solidFill>
              </a:rPr>
              <a:t> </a:t>
            </a:r>
            <a:r>
              <a:rPr lang="sl-SI" sz="1600" dirty="0" err="1" smtClean="0">
                <a:solidFill>
                  <a:srgbClr val="1A6932"/>
                </a:solidFill>
              </a:rPr>
              <a:t>cities</a:t>
            </a:r>
            <a:r>
              <a:rPr lang="sl-SI" sz="1600" dirty="0" smtClean="0">
                <a:solidFill>
                  <a:srgbClr val="1A6932"/>
                </a:solidFill>
              </a:rPr>
              <a:t>, </a:t>
            </a:r>
            <a:r>
              <a:rPr lang="en-US" sz="1600" b="1" dirty="0">
                <a:solidFill>
                  <a:srgbClr val="1A6932"/>
                </a:solidFill>
              </a:rPr>
              <a:t>lack of capacity </a:t>
            </a:r>
            <a:r>
              <a:rPr lang="en-US" sz="1600" dirty="0">
                <a:solidFill>
                  <a:srgbClr val="1A6932"/>
                </a:solidFill>
              </a:rPr>
              <a:t>for each city to be an intermediary </a:t>
            </a:r>
            <a:r>
              <a:rPr lang="en-US" sz="1600" dirty="0" smtClean="0">
                <a:solidFill>
                  <a:srgbClr val="1A6932"/>
                </a:solidFill>
              </a:rPr>
              <a:t>body</a:t>
            </a:r>
            <a:r>
              <a:rPr lang="sl-SI" sz="1600" dirty="0" smtClean="0">
                <a:solidFill>
                  <a:srgbClr val="1A6932"/>
                </a:solidFill>
              </a:rPr>
              <a:t> (IB)</a:t>
            </a:r>
            <a:endParaRPr lang="sl-SI" sz="1600" dirty="0">
              <a:solidFill>
                <a:srgbClr val="1A693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39732" y="2945546"/>
            <a:ext cx="1758462" cy="471924"/>
          </a:xfrm>
          <a:prstGeom prst="rect">
            <a:avLst/>
          </a:prstGeom>
          <a:ln>
            <a:solidFill>
              <a:srgbClr val="1A693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l-SI" sz="2400" b="0" i="0" u="none" strike="noStrike" cap="none" spc="0" normalizeH="0" baseline="0" dirty="0" err="1" smtClean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Solution</a:t>
            </a:r>
            <a:endParaRPr kumimoji="0" lang="sl-SI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98193" y="2847121"/>
            <a:ext cx="4463775" cy="725613"/>
          </a:xfrm>
          <a:prstGeom prst="rect">
            <a:avLst/>
          </a:prstGeom>
          <a:noFill/>
          <a:ln>
            <a:solidFill>
              <a:srgbClr val="F38F4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600" b="1" dirty="0" smtClean="0">
                <a:solidFill>
                  <a:srgbClr val="F28943"/>
                </a:solidFill>
              </a:rPr>
              <a:t>ZMOS as IB </a:t>
            </a:r>
            <a:r>
              <a:rPr lang="sl-SI" sz="1600" dirty="0" smtClean="0">
                <a:solidFill>
                  <a:srgbClr val="F28943"/>
                </a:solidFill>
              </a:rPr>
              <a:t>- </a:t>
            </a:r>
            <a:r>
              <a:rPr lang="en-US" sz="1600" dirty="0">
                <a:solidFill>
                  <a:srgbClr val="F28943"/>
                </a:solidFill>
              </a:rPr>
              <a:t>existing structure, already operating, uniting and coordinating all urban municipalities </a:t>
            </a:r>
            <a:endParaRPr lang="sl-SI" sz="1600" dirty="0">
              <a:solidFill>
                <a:srgbClr val="F28943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58831" y="5955731"/>
            <a:ext cx="2008553" cy="710584"/>
          </a:xfrm>
          <a:prstGeom prst="rect">
            <a:avLst/>
          </a:prstGeom>
          <a:noFill/>
          <a:ln>
            <a:solidFill>
              <a:srgbClr val="1A693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400" b="1" dirty="0" smtClean="0">
                <a:solidFill>
                  <a:schemeClr val="bg2"/>
                </a:solidFill>
              </a:rPr>
              <a:t>735.000 </a:t>
            </a:r>
            <a:r>
              <a:rPr lang="sl-SI" sz="1400" b="1" dirty="0" err="1" smtClean="0">
                <a:solidFill>
                  <a:schemeClr val="bg2"/>
                </a:solidFill>
              </a:rPr>
              <a:t>inhabitants</a:t>
            </a:r>
            <a:r>
              <a:rPr lang="sl-SI" sz="1400" b="1" dirty="0" smtClean="0">
                <a:solidFill>
                  <a:schemeClr val="bg2"/>
                </a:solidFill>
              </a:rPr>
              <a:t>, 35 % of the country</a:t>
            </a:r>
            <a:endParaRPr lang="sl-SI" sz="1400" dirty="0">
              <a:solidFill>
                <a:schemeClr val="bg2"/>
              </a:solidFill>
            </a:endParaRPr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1034599330"/>
              </p:ext>
            </p:extLst>
          </p:nvPr>
        </p:nvGraphicFramePr>
        <p:xfrm>
          <a:off x="6089375" y="3515895"/>
          <a:ext cx="6004560" cy="331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239292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50" y="20566"/>
            <a:ext cx="12205250" cy="68585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4915" y="6009686"/>
            <a:ext cx="2382169" cy="817054"/>
          </a:xfrm>
          <a:prstGeom prst="rect">
            <a:avLst/>
          </a:prstGeom>
        </p:spPr>
      </p:pic>
      <p:sp>
        <p:nvSpPr>
          <p:cNvPr id="7" name="ZoneTexte 12">
            <a:extLst>
              <a:ext uri="{FF2B5EF4-FFF2-40B4-BE49-F238E27FC236}">
                <a16:creationId xmlns:a16="http://schemas.microsoft.com/office/drawing/2014/main" id="{3410C0AE-B487-D34B-B901-FAAC0625B2F3}"/>
              </a:ext>
            </a:extLst>
          </p:cNvPr>
          <p:cNvSpPr txBox="1"/>
          <p:nvPr/>
        </p:nvSpPr>
        <p:spPr>
          <a:xfrm>
            <a:off x="2109742" y="680960"/>
            <a:ext cx="6776349" cy="969496"/>
          </a:xfrm>
          <a:prstGeom prst="rect">
            <a:avLst/>
          </a:prstGeom>
          <a:noFill/>
        </p:spPr>
        <p:txBody>
          <a:bodyPr wrap="square" lIns="45720" tIns="22860" rIns="45720" bIns="22860" rtlCol="0" anchor="t">
            <a:spAutoFit/>
          </a:bodyPr>
          <a:lstStyle/>
          <a:p>
            <a:r>
              <a:rPr lang="en-US" sz="3000" b="1" dirty="0">
                <a:solidFill>
                  <a:srgbClr val="1A6932"/>
                </a:solidFill>
                <a:latin typeface="Verdana"/>
                <a:ea typeface="Verdana"/>
              </a:rPr>
              <a:t>Expert commission for the implementation of ITI</a:t>
            </a:r>
            <a:endParaRPr lang="fr-FR" sz="3000" b="1" dirty="0">
              <a:solidFill>
                <a:srgbClr val="1A6932"/>
              </a:solidFill>
              <a:latin typeface="Verdana"/>
              <a:ea typeface="Verdana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8915" y="2534558"/>
            <a:ext cx="4357313" cy="352458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507" y="2052445"/>
            <a:ext cx="2573015" cy="192976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7127629" y="1916075"/>
            <a:ext cx="1758462" cy="59503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l-SI" sz="1600" b="0" i="0" u="none" strike="noStrike" cap="none" spc="0" normalizeH="0" baseline="0" dirty="0" err="1" smtClean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Preparation</a:t>
            </a:r>
            <a:r>
              <a:rPr kumimoji="0" lang="sl-SI" sz="1600" b="0" i="0" u="none" strike="noStrike" cap="none" spc="0" normalizeH="0" baseline="0" dirty="0" smtClean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of </a:t>
            </a:r>
            <a:r>
              <a:rPr kumimoji="0" lang="sl-SI" sz="1600" b="0" i="0" u="none" strike="noStrike" cap="none" spc="0" normalizeH="0" baseline="0" dirty="0" err="1" smtClean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calls</a:t>
            </a:r>
            <a:r>
              <a:rPr kumimoji="0" lang="sl-SI" sz="1600" b="0" i="0" u="none" strike="noStrike" cap="none" spc="0" normalizeH="0" baseline="0" dirty="0" smtClean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for </a:t>
            </a:r>
            <a:r>
              <a:rPr kumimoji="0" lang="sl-SI" sz="1600" b="0" i="0" u="none" strike="noStrike" cap="none" spc="0" normalizeH="0" baseline="0" dirty="0" err="1" smtClean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projects</a:t>
            </a:r>
            <a:endParaRPr kumimoji="0" lang="sl-SI" sz="16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93198" y="1916074"/>
            <a:ext cx="1758462" cy="59503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l-SI" sz="1600" b="0" i="0" u="none" strike="noStrike" cap="none" spc="0" normalizeH="0" baseline="0" dirty="0" err="1" smtClean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Review</a:t>
            </a:r>
            <a:r>
              <a:rPr kumimoji="0" lang="sl-SI" sz="1600" b="0" i="0" u="none" strike="noStrike" cap="none" spc="0" normalizeH="0" baseline="0" dirty="0" smtClean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of </a:t>
            </a:r>
            <a:r>
              <a:rPr kumimoji="0" lang="sl-SI" sz="1600" b="0" i="0" u="none" strike="noStrike" cap="none" spc="0" normalizeH="0" baseline="0" dirty="0" err="1" smtClean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applications</a:t>
            </a:r>
            <a:endParaRPr kumimoji="0" lang="sl-SI" sz="16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127629" y="2680503"/>
            <a:ext cx="1758462" cy="59503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l-SI" sz="1600" b="0" i="0" u="none" strike="noStrike" cap="none" spc="0" normalizeH="0" baseline="0" dirty="0" err="1" smtClean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Drafting</a:t>
            </a:r>
            <a:r>
              <a:rPr kumimoji="0" lang="sl-SI" sz="1600" b="0" i="0" u="none" strike="noStrike" cap="none" spc="0" normalizeH="0" baseline="0" dirty="0" smtClean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the list of </a:t>
            </a:r>
            <a:r>
              <a:rPr kumimoji="0" lang="sl-SI" sz="1600" b="0" i="0" u="none" strike="noStrike" cap="none" spc="0" normalizeH="0" baseline="0" dirty="0" err="1" smtClean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selected</a:t>
            </a:r>
            <a:r>
              <a:rPr kumimoji="0" lang="sl-SI" sz="1600" b="0" i="0" u="none" strike="noStrike" cap="none" spc="0" normalizeH="0" baseline="0" dirty="0" smtClean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kumimoji="0" lang="sl-SI" sz="1600" b="0" i="0" u="none" strike="noStrike" cap="none" spc="0" normalizeH="0" baseline="0" dirty="0" err="1" smtClean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projects</a:t>
            </a:r>
            <a:endParaRPr kumimoji="0" lang="sl-SI" sz="16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093198" y="2680503"/>
            <a:ext cx="1758462" cy="59503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l-SI" sz="1600" dirty="0" err="1" smtClean="0">
                <a:solidFill>
                  <a:srgbClr val="5E5E5E"/>
                </a:solidFill>
                <a:latin typeface="+mj-lt"/>
                <a:ea typeface="+mj-ea"/>
                <a:cs typeface="+mj-cs"/>
                <a:sym typeface="Helvetica Neue"/>
              </a:rPr>
              <a:t>Better</a:t>
            </a:r>
            <a:r>
              <a:rPr lang="sl-SI" sz="1600" dirty="0" smtClean="0">
                <a:solidFill>
                  <a:srgbClr val="5E5E5E"/>
                </a:solidFill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lang="sl-SI" sz="1600" dirty="0" err="1" smtClean="0">
                <a:solidFill>
                  <a:srgbClr val="5E5E5E"/>
                </a:solidFill>
                <a:latin typeface="+mj-lt"/>
                <a:ea typeface="+mj-ea"/>
                <a:cs typeface="+mj-cs"/>
                <a:sym typeface="Helvetica Neue"/>
              </a:rPr>
              <a:t>awareness</a:t>
            </a:r>
            <a:r>
              <a:rPr lang="sl-SI" sz="1600" dirty="0" smtClean="0">
                <a:solidFill>
                  <a:srgbClr val="5E5E5E"/>
                </a:solidFill>
                <a:latin typeface="+mj-lt"/>
                <a:ea typeface="+mj-ea"/>
                <a:cs typeface="+mj-cs"/>
                <a:sym typeface="Helvetica Neue"/>
              </a:rPr>
              <a:t> of </a:t>
            </a:r>
            <a:r>
              <a:rPr lang="sl-SI" sz="1600" dirty="0" err="1" smtClean="0">
                <a:solidFill>
                  <a:srgbClr val="5E5E5E"/>
                </a:solidFill>
                <a:latin typeface="+mj-lt"/>
                <a:ea typeface="+mj-ea"/>
                <a:cs typeface="+mj-cs"/>
                <a:sym typeface="Helvetica Neue"/>
              </a:rPr>
              <a:t>municipalities</a:t>
            </a:r>
            <a:endParaRPr kumimoji="0" lang="sl-SI" sz="16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127629" y="3444931"/>
            <a:ext cx="1758462" cy="59503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l-SI" sz="1600" b="0" i="0" u="none" strike="noStrike" cap="none" spc="0" normalizeH="0" baseline="0" dirty="0" err="1" smtClean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Overview</a:t>
            </a:r>
            <a:r>
              <a:rPr kumimoji="0" lang="sl-SI" sz="1600" b="0" i="0" u="none" strike="noStrike" cap="none" spc="0" normalizeH="0" baseline="0" dirty="0" smtClean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of SUD </a:t>
            </a:r>
            <a:r>
              <a:rPr kumimoji="0" lang="sl-SI" sz="1600" b="0" i="0" u="none" strike="noStrike" cap="none" spc="0" normalizeH="0" baseline="0" dirty="0" err="1" smtClean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strategies</a:t>
            </a:r>
            <a:endParaRPr kumimoji="0" lang="sl-SI" sz="16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093198" y="3444931"/>
            <a:ext cx="1758462" cy="59503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l-SI" sz="1600" b="0" i="0" u="none" strike="noStrike" cap="none" spc="0" normalizeH="0" baseline="0" dirty="0" err="1" smtClean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Better</a:t>
            </a:r>
            <a:r>
              <a:rPr kumimoji="0" lang="sl-SI" sz="1600" b="0" i="0" u="none" strike="noStrike" cap="none" spc="0" normalizeH="0" baseline="0" dirty="0" smtClean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kumimoji="0" lang="sl-SI" sz="1600" b="0" i="0" u="none" strike="noStrike" cap="none" spc="0" normalizeH="0" baseline="0" dirty="0" err="1" smtClean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ownership</a:t>
            </a:r>
            <a:r>
              <a:rPr kumimoji="0" lang="sl-SI" sz="1600" b="0" i="0" u="none" strike="noStrike" cap="none" spc="0" normalizeH="0" dirty="0" smtClean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of the </a:t>
            </a:r>
            <a:r>
              <a:rPr kumimoji="0" lang="sl-SI" sz="1600" b="0" i="0" u="none" strike="noStrike" cap="none" spc="0" normalizeH="0" dirty="0" err="1" smtClean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mechanism</a:t>
            </a:r>
            <a:endParaRPr kumimoji="0" lang="sl-SI" sz="16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39732" y="4333157"/>
            <a:ext cx="1758462" cy="47192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l-SI" sz="2400" b="0" i="0" u="none" strike="noStrike" cap="none" spc="0" normalizeH="0" baseline="0" dirty="0" err="1" smtClean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Challenge</a:t>
            </a:r>
            <a:endParaRPr kumimoji="0" lang="sl-SI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798193" y="4242547"/>
            <a:ext cx="4627899" cy="653143"/>
          </a:xfrm>
          <a:prstGeom prst="rect">
            <a:avLst/>
          </a:prstGeom>
          <a:noFill/>
          <a:ln>
            <a:solidFill>
              <a:srgbClr val="1A693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600" dirty="0" smtClean="0">
                <a:solidFill>
                  <a:srgbClr val="1A6932"/>
                </a:solidFill>
              </a:rPr>
              <a:t>New form of </a:t>
            </a:r>
            <a:r>
              <a:rPr lang="sl-SI" sz="1600" dirty="0" err="1" smtClean="0">
                <a:solidFill>
                  <a:srgbClr val="1A6932"/>
                </a:solidFill>
              </a:rPr>
              <a:t>cooperation</a:t>
            </a:r>
            <a:r>
              <a:rPr lang="sl-SI" sz="1600" dirty="0" smtClean="0">
                <a:solidFill>
                  <a:srgbClr val="1A6932"/>
                </a:solidFill>
              </a:rPr>
              <a:t> </a:t>
            </a:r>
            <a:r>
              <a:rPr lang="sl-SI" sz="1600" dirty="0" err="1" smtClean="0">
                <a:solidFill>
                  <a:srgbClr val="1A6932"/>
                </a:solidFill>
              </a:rPr>
              <a:t>between</a:t>
            </a:r>
            <a:r>
              <a:rPr lang="sl-SI" sz="1600" dirty="0" smtClean="0">
                <a:solidFill>
                  <a:srgbClr val="1A6932"/>
                </a:solidFill>
              </a:rPr>
              <a:t> state and </a:t>
            </a:r>
            <a:r>
              <a:rPr lang="sl-SI" sz="1600" dirty="0" err="1" smtClean="0">
                <a:solidFill>
                  <a:srgbClr val="1A6932"/>
                </a:solidFill>
              </a:rPr>
              <a:t>local</a:t>
            </a:r>
            <a:r>
              <a:rPr lang="sl-SI" sz="1600" dirty="0" smtClean="0">
                <a:solidFill>
                  <a:srgbClr val="1A6932"/>
                </a:solidFill>
              </a:rPr>
              <a:t> </a:t>
            </a:r>
            <a:r>
              <a:rPr lang="sl-SI" sz="1600" dirty="0" err="1" smtClean="0">
                <a:solidFill>
                  <a:srgbClr val="1A6932"/>
                </a:solidFill>
              </a:rPr>
              <a:t>organs</a:t>
            </a:r>
            <a:r>
              <a:rPr lang="sl-SI" sz="1600" dirty="0" smtClean="0">
                <a:solidFill>
                  <a:srgbClr val="1A6932"/>
                </a:solidFill>
              </a:rPr>
              <a:t>, </a:t>
            </a:r>
            <a:r>
              <a:rPr lang="sl-SI" sz="1600" dirty="0" err="1" smtClean="0">
                <a:solidFill>
                  <a:srgbClr val="1A6932"/>
                </a:solidFill>
              </a:rPr>
              <a:t>building</a:t>
            </a:r>
            <a:r>
              <a:rPr lang="sl-SI" sz="1600" dirty="0" smtClean="0">
                <a:solidFill>
                  <a:srgbClr val="1A6932"/>
                </a:solidFill>
              </a:rPr>
              <a:t> trust, </a:t>
            </a:r>
            <a:r>
              <a:rPr lang="sl-SI" sz="1600" dirty="0" err="1" smtClean="0">
                <a:solidFill>
                  <a:srgbClr val="1A6932"/>
                </a:solidFill>
              </a:rPr>
              <a:t>mutual</a:t>
            </a:r>
            <a:r>
              <a:rPr lang="sl-SI" sz="1600" dirty="0" smtClean="0">
                <a:solidFill>
                  <a:srgbClr val="1A6932"/>
                </a:solidFill>
              </a:rPr>
              <a:t> </a:t>
            </a:r>
            <a:r>
              <a:rPr lang="sl-SI" sz="1600" dirty="0" err="1" smtClean="0">
                <a:solidFill>
                  <a:srgbClr val="1A6932"/>
                </a:solidFill>
              </a:rPr>
              <a:t>understanding</a:t>
            </a:r>
            <a:endParaRPr lang="sl-SI" sz="1600" dirty="0">
              <a:solidFill>
                <a:srgbClr val="1A6932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039732" y="5102590"/>
            <a:ext cx="1758462" cy="471924"/>
          </a:xfrm>
          <a:prstGeom prst="rect">
            <a:avLst/>
          </a:prstGeom>
          <a:ln>
            <a:solidFill>
              <a:srgbClr val="1A693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l-SI" sz="2400" b="0" i="0" u="none" strike="noStrike" cap="none" spc="0" normalizeH="0" baseline="0" dirty="0" err="1" smtClean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Solution</a:t>
            </a:r>
            <a:endParaRPr kumimoji="0" lang="sl-SI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798193" y="5004165"/>
            <a:ext cx="4627899" cy="725613"/>
          </a:xfrm>
          <a:prstGeom prst="rect">
            <a:avLst/>
          </a:prstGeom>
          <a:noFill/>
          <a:ln>
            <a:solidFill>
              <a:srgbClr val="F38F4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600" dirty="0" err="1" smtClean="0">
                <a:solidFill>
                  <a:srgbClr val="F28943"/>
                </a:solidFill>
              </a:rPr>
              <a:t>Intensive</a:t>
            </a:r>
            <a:r>
              <a:rPr lang="sl-SI" sz="1600" dirty="0" smtClean="0">
                <a:solidFill>
                  <a:srgbClr val="F28943"/>
                </a:solidFill>
              </a:rPr>
              <a:t> </a:t>
            </a:r>
            <a:r>
              <a:rPr lang="sl-SI" sz="1600" dirty="0" err="1" smtClean="0">
                <a:solidFill>
                  <a:srgbClr val="F28943"/>
                </a:solidFill>
              </a:rPr>
              <a:t>dialogue</a:t>
            </a:r>
            <a:r>
              <a:rPr lang="sl-SI" sz="1600" dirty="0" smtClean="0">
                <a:solidFill>
                  <a:srgbClr val="F28943"/>
                </a:solidFill>
              </a:rPr>
              <a:t> </a:t>
            </a:r>
            <a:r>
              <a:rPr lang="sl-SI" sz="1600" dirty="0" err="1" smtClean="0">
                <a:solidFill>
                  <a:srgbClr val="F28943"/>
                </a:solidFill>
              </a:rPr>
              <a:t>with</a:t>
            </a:r>
            <a:r>
              <a:rPr lang="sl-SI" sz="1600" dirty="0" smtClean="0">
                <a:solidFill>
                  <a:srgbClr val="F28943"/>
                </a:solidFill>
              </a:rPr>
              <a:t> MA and ministerial </a:t>
            </a:r>
            <a:r>
              <a:rPr lang="sl-SI" sz="1600" dirty="0" err="1" smtClean="0">
                <a:solidFill>
                  <a:srgbClr val="F28943"/>
                </a:solidFill>
              </a:rPr>
              <a:t>IBs</a:t>
            </a:r>
            <a:r>
              <a:rPr lang="sl-SI" sz="1600" dirty="0" smtClean="0">
                <a:solidFill>
                  <a:srgbClr val="F28943"/>
                </a:solidFill>
              </a:rPr>
              <a:t>, </a:t>
            </a:r>
            <a:r>
              <a:rPr lang="sl-SI" sz="1600" dirty="0" err="1" smtClean="0">
                <a:solidFill>
                  <a:srgbClr val="F28943"/>
                </a:solidFill>
              </a:rPr>
              <a:t>extensive</a:t>
            </a:r>
            <a:r>
              <a:rPr lang="sl-SI" sz="1600" dirty="0" smtClean="0">
                <a:solidFill>
                  <a:srgbClr val="F28943"/>
                </a:solidFill>
              </a:rPr>
              <a:t> </a:t>
            </a:r>
            <a:r>
              <a:rPr lang="sl-SI" sz="1600" dirty="0" err="1" smtClean="0">
                <a:solidFill>
                  <a:srgbClr val="F28943"/>
                </a:solidFill>
              </a:rPr>
              <a:t>informal</a:t>
            </a:r>
            <a:r>
              <a:rPr lang="sl-SI" sz="1600" dirty="0" smtClean="0">
                <a:solidFill>
                  <a:srgbClr val="F28943"/>
                </a:solidFill>
              </a:rPr>
              <a:t> </a:t>
            </a:r>
            <a:r>
              <a:rPr lang="sl-SI" sz="1600" dirty="0" err="1" smtClean="0">
                <a:solidFill>
                  <a:srgbClr val="F28943"/>
                </a:solidFill>
              </a:rPr>
              <a:t>coordination</a:t>
            </a:r>
            <a:r>
              <a:rPr lang="sl-SI" sz="1600" dirty="0" smtClean="0">
                <a:solidFill>
                  <a:srgbClr val="F28943"/>
                </a:solidFill>
              </a:rPr>
              <a:t>, </a:t>
            </a:r>
            <a:r>
              <a:rPr lang="sl-SI" sz="1600" dirty="0" err="1" smtClean="0">
                <a:solidFill>
                  <a:srgbClr val="F28943"/>
                </a:solidFill>
              </a:rPr>
              <a:t>review</a:t>
            </a:r>
            <a:r>
              <a:rPr lang="sl-SI" sz="1600" dirty="0" smtClean="0">
                <a:solidFill>
                  <a:srgbClr val="F28943"/>
                </a:solidFill>
              </a:rPr>
              <a:t> of </a:t>
            </a:r>
            <a:r>
              <a:rPr lang="sl-SI" sz="1600" dirty="0" err="1" smtClean="0">
                <a:solidFill>
                  <a:srgbClr val="F28943"/>
                </a:solidFill>
              </a:rPr>
              <a:t>obstacles</a:t>
            </a:r>
            <a:r>
              <a:rPr lang="sl-SI" sz="1600" dirty="0" smtClean="0">
                <a:solidFill>
                  <a:srgbClr val="F28943"/>
                </a:solidFill>
              </a:rPr>
              <a:t> and </a:t>
            </a:r>
            <a:r>
              <a:rPr lang="sl-SI" sz="1600" dirty="0" err="1" smtClean="0">
                <a:solidFill>
                  <a:srgbClr val="F28943"/>
                </a:solidFill>
              </a:rPr>
              <a:t>solutions</a:t>
            </a:r>
            <a:endParaRPr lang="sl-SI" sz="1600" dirty="0">
              <a:solidFill>
                <a:srgbClr val="F289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1836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50" y="20566"/>
            <a:ext cx="12205250" cy="68585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4915" y="6009686"/>
            <a:ext cx="2382169" cy="817054"/>
          </a:xfrm>
          <a:prstGeom prst="rect">
            <a:avLst/>
          </a:prstGeom>
        </p:spPr>
      </p:pic>
      <p:sp>
        <p:nvSpPr>
          <p:cNvPr id="7" name="ZoneTexte 12">
            <a:extLst>
              <a:ext uri="{FF2B5EF4-FFF2-40B4-BE49-F238E27FC236}">
                <a16:creationId xmlns:a16="http://schemas.microsoft.com/office/drawing/2014/main" id="{3410C0AE-B487-D34B-B901-FAAC0625B2F3}"/>
              </a:ext>
            </a:extLst>
          </p:cNvPr>
          <p:cNvSpPr txBox="1"/>
          <p:nvPr/>
        </p:nvSpPr>
        <p:spPr>
          <a:xfrm>
            <a:off x="2109742" y="680960"/>
            <a:ext cx="6776349" cy="507831"/>
          </a:xfrm>
          <a:prstGeom prst="rect">
            <a:avLst/>
          </a:prstGeom>
          <a:noFill/>
        </p:spPr>
        <p:txBody>
          <a:bodyPr wrap="square" lIns="45720" tIns="22860" rIns="45720" bIns="22860" rtlCol="0" anchor="t">
            <a:spAutoFit/>
          </a:bodyPr>
          <a:lstStyle/>
          <a:p>
            <a:r>
              <a:rPr lang="sl-SI" sz="3000" b="1" dirty="0" smtClean="0">
                <a:solidFill>
                  <a:srgbClr val="1A6932"/>
                </a:solidFill>
                <a:latin typeface="Verdana"/>
                <a:ea typeface="Verdana"/>
              </a:rPr>
              <a:t>ITI State of play</a:t>
            </a:r>
            <a:endParaRPr lang="fr-FR" sz="3000" b="1" dirty="0">
              <a:solidFill>
                <a:srgbClr val="1A6932"/>
              </a:solidFill>
              <a:latin typeface="Verdana"/>
              <a:ea typeface="Verdana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 flipV="1">
            <a:off x="6060486" y="3758418"/>
            <a:ext cx="5182527" cy="18475"/>
          </a:xfrm>
          <a:prstGeom prst="line">
            <a:avLst/>
          </a:prstGeom>
          <a:noFill/>
          <a:ln w="28575" cap="flat" cmpd="sng" algn="ctr">
            <a:solidFill>
              <a:srgbClr val="5B9BD5"/>
            </a:solidFill>
            <a:prstDash val="sysDash"/>
            <a:miter lim="800000"/>
          </a:ln>
          <a:effectLst/>
        </p:spPr>
      </p:cxnSp>
      <p:cxnSp>
        <p:nvCxnSpPr>
          <p:cNvPr id="71" name="Straight Connector 70"/>
          <p:cNvCxnSpPr>
            <a:stCxn id="88" idx="0"/>
            <a:endCxn id="98" idx="4"/>
          </p:cNvCxnSpPr>
          <p:nvPr/>
        </p:nvCxnSpPr>
        <p:spPr>
          <a:xfrm flipV="1">
            <a:off x="10275524" y="3722990"/>
            <a:ext cx="376024" cy="2078563"/>
          </a:xfrm>
          <a:prstGeom prst="line">
            <a:avLst/>
          </a:prstGeom>
          <a:noFill/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sp>
        <p:nvSpPr>
          <p:cNvPr id="72" name="Down Arrow 71"/>
          <p:cNvSpPr/>
          <p:nvPr/>
        </p:nvSpPr>
        <p:spPr>
          <a:xfrm rot="10800000">
            <a:off x="8283145" y="4618499"/>
            <a:ext cx="529590" cy="370395"/>
          </a:xfrm>
          <a:prstGeom prst="downArrow">
            <a:avLst/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Down Arrow 72"/>
          <p:cNvSpPr/>
          <p:nvPr/>
        </p:nvSpPr>
        <p:spPr>
          <a:xfrm rot="13179234">
            <a:off x="7541291" y="1547899"/>
            <a:ext cx="205740" cy="899160"/>
          </a:xfrm>
          <a:prstGeom prst="downArrow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Down Arrow 73"/>
          <p:cNvSpPr/>
          <p:nvPr/>
        </p:nvSpPr>
        <p:spPr>
          <a:xfrm rot="8328513">
            <a:off x="9659121" y="1541564"/>
            <a:ext cx="205740" cy="899160"/>
          </a:xfrm>
          <a:prstGeom prst="downArrow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Down Arrow 74"/>
          <p:cNvSpPr/>
          <p:nvPr/>
        </p:nvSpPr>
        <p:spPr>
          <a:xfrm rot="13179234">
            <a:off x="8852619" y="2707109"/>
            <a:ext cx="205740" cy="1377371"/>
          </a:xfrm>
          <a:prstGeom prst="downArrow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Down Arrow 75"/>
          <p:cNvSpPr/>
          <p:nvPr/>
        </p:nvSpPr>
        <p:spPr>
          <a:xfrm rot="8328513">
            <a:off x="7946492" y="2694378"/>
            <a:ext cx="205740" cy="1363540"/>
          </a:xfrm>
          <a:prstGeom prst="downArrow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7332115" y="794478"/>
            <a:ext cx="2476500" cy="777240"/>
          </a:xfrm>
          <a:prstGeom prst="roundRect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Managing authority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5918605" y="2043978"/>
            <a:ext cx="2476500" cy="777240"/>
          </a:xfrm>
          <a:prstGeom prst="roundRect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IB – Ministry for infrastructure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8837065" y="2051328"/>
            <a:ext cx="2476500" cy="777240"/>
          </a:xfrm>
          <a:prstGeom prst="roundRect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IB – Ministry of the environment and spatial planning 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7306220" y="3824289"/>
            <a:ext cx="2476500" cy="777240"/>
          </a:xfrm>
          <a:prstGeom prst="roundRect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IB - AUMS</a:t>
            </a:r>
          </a:p>
        </p:txBody>
      </p:sp>
      <p:sp>
        <p:nvSpPr>
          <p:cNvPr id="81" name="Rectangle 80"/>
          <p:cNvSpPr/>
          <p:nvPr/>
        </p:nvSpPr>
        <p:spPr>
          <a:xfrm>
            <a:off x="7048270" y="4852494"/>
            <a:ext cx="3044190" cy="609600"/>
          </a:xfrm>
          <a:prstGeom prst="rect">
            <a:avLst/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CALLS FOR PROJECTS</a:t>
            </a:r>
          </a:p>
        </p:txBody>
      </p:sp>
      <p:sp>
        <p:nvSpPr>
          <p:cNvPr id="82" name="Oval 81"/>
          <p:cNvSpPr/>
          <p:nvPr/>
        </p:nvSpPr>
        <p:spPr>
          <a:xfrm>
            <a:off x="6627569" y="5801555"/>
            <a:ext cx="527043" cy="479381"/>
          </a:xfrm>
          <a:prstGeom prst="ellipse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UM</a:t>
            </a:r>
          </a:p>
        </p:txBody>
      </p:sp>
      <p:sp>
        <p:nvSpPr>
          <p:cNvPr id="83" name="Oval 82"/>
          <p:cNvSpPr/>
          <p:nvPr/>
        </p:nvSpPr>
        <p:spPr>
          <a:xfrm>
            <a:off x="7184508" y="5801555"/>
            <a:ext cx="527043" cy="479381"/>
          </a:xfrm>
          <a:prstGeom prst="ellipse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UM</a:t>
            </a:r>
          </a:p>
        </p:txBody>
      </p:sp>
      <p:sp>
        <p:nvSpPr>
          <p:cNvPr id="84" name="Oval 83"/>
          <p:cNvSpPr/>
          <p:nvPr/>
        </p:nvSpPr>
        <p:spPr>
          <a:xfrm>
            <a:off x="7756103" y="5801555"/>
            <a:ext cx="527043" cy="479381"/>
          </a:xfrm>
          <a:prstGeom prst="ellipse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UM</a:t>
            </a:r>
          </a:p>
        </p:txBody>
      </p:sp>
      <p:sp>
        <p:nvSpPr>
          <p:cNvPr id="85" name="Oval 84"/>
          <p:cNvSpPr/>
          <p:nvPr/>
        </p:nvSpPr>
        <p:spPr>
          <a:xfrm>
            <a:off x="8327698" y="5801555"/>
            <a:ext cx="527043" cy="479381"/>
          </a:xfrm>
          <a:prstGeom prst="ellipse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UM</a:t>
            </a:r>
          </a:p>
        </p:txBody>
      </p:sp>
      <p:sp>
        <p:nvSpPr>
          <p:cNvPr id="86" name="Oval 85"/>
          <p:cNvSpPr/>
          <p:nvPr/>
        </p:nvSpPr>
        <p:spPr>
          <a:xfrm>
            <a:off x="8899293" y="5801554"/>
            <a:ext cx="527043" cy="479381"/>
          </a:xfrm>
          <a:prstGeom prst="ellipse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UM</a:t>
            </a:r>
          </a:p>
        </p:txBody>
      </p:sp>
      <p:sp>
        <p:nvSpPr>
          <p:cNvPr id="87" name="Oval 86"/>
          <p:cNvSpPr/>
          <p:nvPr/>
        </p:nvSpPr>
        <p:spPr>
          <a:xfrm>
            <a:off x="9455648" y="5806631"/>
            <a:ext cx="527043" cy="479381"/>
          </a:xfrm>
          <a:prstGeom prst="ellipse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UM</a:t>
            </a:r>
          </a:p>
        </p:txBody>
      </p:sp>
      <p:sp>
        <p:nvSpPr>
          <p:cNvPr id="88" name="Oval 87"/>
          <p:cNvSpPr/>
          <p:nvPr/>
        </p:nvSpPr>
        <p:spPr>
          <a:xfrm>
            <a:off x="10012003" y="5801553"/>
            <a:ext cx="527043" cy="479381"/>
          </a:xfrm>
          <a:prstGeom prst="ellipse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UM</a:t>
            </a:r>
          </a:p>
        </p:txBody>
      </p:sp>
      <p:sp>
        <p:nvSpPr>
          <p:cNvPr id="89" name="Oval 88"/>
          <p:cNvSpPr/>
          <p:nvPr/>
        </p:nvSpPr>
        <p:spPr>
          <a:xfrm>
            <a:off x="5522723" y="1992784"/>
            <a:ext cx="549315" cy="464874"/>
          </a:xfrm>
          <a:prstGeom prst="ellipse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PA: 4.1</a:t>
            </a:r>
          </a:p>
        </p:txBody>
      </p:sp>
      <p:sp>
        <p:nvSpPr>
          <p:cNvPr id="90" name="Oval 89"/>
          <p:cNvSpPr/>
          <p:nvPr/>
        </p:nvSpPr>
        <p:spPr>
          <a:xfrm>
            <a:off x="5542645" y="2488389"/>
            <a:ext cx="538370" cy="478236"/>
          </a:xfrm>
          <a:prstGeom prst="ellipse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PA: 4.4</a:t>
            </a:r>
          </a:p>
        </p:txBody>
      </p:sp>
      <p:sp>
        <p:nvSpPr>
          <p:cNvPr id="91" name="Oval 90"/>
          <p:cNvSpPr/>
          <p:nvPr/>
        </p:nvSpPr>
        <p:spPr>
          <a:xfrm>
            <a:off x="11207414" y="2254257"/>
            <a:ext cx="506413" cy="400310"/>
          </a:xfrm>
          <a:prstGeom prst="ellipse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PA: 6.3</a:t>
            </a:r>
          </a:p>
        </p:txBody>
      </p:sp>
      <p:sp>
        <p:nvSpPr>
          <p:cNvPr id="92" name="Down Arrow 91"/>
          <p:cNvSpPr/>
          <p:nvPr/>
        </p:nvSpPr>
        <p:spPr>
          <a:xfrm rot="9696091">
            <a:off x="9546546" y="5411742"/>
            <a:ext cx="205740" cy="390248"/>
          </a:xfrm>
          <a:prstGeom prst="downArrow">
            <a:avLst/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Down Arrow 92"/>
          <p:cNvSpPr/>
          <p:nvPr/>
        </p:nvSpPr>
        <p:spPr>
          <a:xfrm rot="12470420">
            <a:off x="7203350" y="5427358"/>
            <a:ext cx="205740" cy="390248"/>
          </a:xfrm>
          <a:prstGeom prst="downArrow">
            <a:avLst/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Down Arrow 93"/>
          <p:cNvSpPr/>
          <p:nvPr/>
        </p:nvSpPr>
        <p:spPr>
          <a:xfrm rot="10800000">
            <a:off x="8489641" y="5389247"/>
            <a:ext cx="205740" cy="390248"/>
          </a:xfrm>
          <a:prstGeom prst="downArrow">
            <a:avLst/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9105569" y="3838285"/>
            <a:ext cx="1251396" cy="89058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Review of applications;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SELECTION OF PROJECTS</a:t>
            </a:r>
          </a:p>
        </p:txBody>
      </p:sp>
      <p:sp>
        <p:nvSpPr>
          <p:cNvPr id="96" name="Rectangle 95"/>
          <p:cNvSpPr/>
          <p:nvPr/>
        </p:nvSpPr>
        <p:spPr>
          <a:xfrm>
            <a:off x="8049837" y="3179553"/>
            <a:ext cx="898065" cy="42295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Reporting</a:t>
            </a:r>
          </a:p>
        </p:txBody>
      </p:sp>
      <p:sp>
        <p:nvSpPr>
          <p:cNvPr id="97" name="Oval 96"/>
          <p:cNvSpPr/>
          <p:nvPr/>
        </p:nvSpPr>
        <p:spPr>
          <a:xfrm>
            <a:off x="6548543" y="3248306"/>
            <a:ext cx="527043" cy="479381"/>
          </a:xfrm>
          <a:prstGeom prst="ellipse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UM</a:t>
            </a:r>
          </a:p>
        </p:txBody>
      </p:sp>
      <p:sp>
        <p:nvSpPr>
          <p:cNvPr id="98" name="Oval 97"/>
          <p:cNvSpPr/>
          <p:nvPr/>
        </p:nvSpPr>
        <p:spPr>
          <a:xfrm>
            <a:off x="10388027" y="3243609"/>
            <a:ext cx="527043" cy="479381"/>
          </a:xfrm>
          <a:prstGeom prst="ellipse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UM</a:t>
            </a:r>
          </a:p>
        </p:txBody>
      </p:sp>
      <p:cxnSp>
        <p:nvCxnSpPr>
          <p:cNvPr id="99" name="Straight Connector 98"/>
          <p:cNvCxnSpPr>
            <a:stCxn id="82" idx="0"/>
            <a:endCxn id="97" idx="4"/>
          </p:cNvCxnSpPr>
          <p:nvPr/>
        </p:nvCxnSpPr>
        <p:spPr>
          <a:xfrm flipH="1" flipV="1">
            <a:off x="6812064" y="3727686"/>
            <a:ext cx="79026" cy="2073868"/>
          </a:xfrm>
          <a:prstGeom prst="line">
            <a:avLst/>
          </a:prstGeom>
          <a:noFill/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sp>
        <p:nvSpPr>
          <p:cNvPr id="100" name="Down Arrow 99"/>
          <p:cNvSpPr/>
          <p:nvPr/>
        </p:nvSpPr>
        <p:spPr>
          <a:xfrm rot="10800000">
            <a:off x="6721602" y="2821218"/>
            <a:ext cx="205740" cy="388782"/>
          </a:xfrm>
          <a:prstGeom prst="downArrow">
            <a:avLst/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Down Arrow 100"/>
          <p:cNvSpPr/>
          <p:nvPr/>
        </p:nvSpPr>
        <p:spPr>
          <a:xfrm rot="10800000">
            <a:off x="10548677" y="2828568"/>
            <a:ext cx="205740" cy="388782"/>
          </a:xfrm>
          <a:prstGeom prst="downArrow">
            <a:avLst/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5566809" y="3837075"/>
            <a:ext cx="946842" cy="42295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n-US" sz="1400" b="1" i="0" u="none" strike="noStrike" kern="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</a:t>
            </a:r>
            <a:r>
              <a:rPr kumimoji="0" lang="sl-SI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PHASE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5567895" y="3275063"/>
            <a:ext cx="944673" cy="42295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sl-SI" sz="1400" b="1" i="0" u="none" strike="noStrike" kern="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nd</a:t>
            </a:r>
            <a:r>
              <a:rPr kumimoji="0" lang="sl-SI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PHASE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9910540" y="523229"/>
            <a:ext cx="1196878" cy="54133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Approval of projects</a:t>
            </a:r>
            <a:endParaRPr kumimoji="0" lang="en-US" sz="1400" b="1" i="0" u="sng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9932682" y="1470782"/>
            <a:ext cx="1196878" cy="54133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Review of applications</a:t>
            </a:r>
            <a:endParaRPr kumimoji="0" lang="en-US" sz="1400" b="1" i="0" u="sng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7" name="Straight Connector 106"/>
          <p:cNvCxnSpPr/>
          <p:nvPr/>
        </p:nvCxnSpPr>
        <p:spPr>
          <a:xfrm>
            <a:off x="12479657" y="4212909"/>
            <a:ext cx="1" cy="221606"/>
          </a:xfrm>
          <a:prstGeom prst="line">
            <a:avLst/>
          </a:prstGeom>
          <a:noFill/>
          <a:ln w="285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3" name="Rectangle 2"/>
          <p:cNvSpPr/>
          <p:nvPr/>
        </p:nvSpPr>
        <p:spPr>
          <a:xfrm>
            <a:off x="-93785" y="1273908"/>
            <a:ext cx="5489101" cy="5392615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l-SI" sz="2400" b="0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109" name="Right Arrow 108"/>
          <p:cNvSpPr/>
          <p:nvPr/>
        </p:nvSpPr>
        <p:spPr>
          <a:xfrm>
            <a:off x="-407266" y="1449138"/>
            <a:ext cx="1769953" cy="724809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dirty="0" smtClean="0"/>
              <a:t>2017-2022</a:t>
            </a:r>
            <a:endParaRPr lang="sl-SI" sz="1200" dirty="0"/>
          </a:p>
        </p:txBody>
      </p:sp>
      <p:sp>
        <p:nvSpPr>
          <p:cNvPr id="122" name="Rectangle 121"/>
          <p:cNvSpPr/>
          <p:nvPr/>
        </p:nvSpPr>
        <p:spPr>
          <a:xfrm>
            <a:off x="86682" y="4032085"/>
            <a:ext cx="1146258" cy="361647"/>
          </a:xfrm>
          <a:prstGeom prst="rect">
            <a:avLst/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96 % of </a:t>
            </a:r>
            <a:r>
              <a:rPr kumimoji="0" lang="sl-SI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</a:t>
            </a:r>
            <a:r>
              <a:rPr kumimoji="0" lang="sl-SI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ITI </a:t>
            </a:r>
            <a:r>
              <a:rPr kumimoji="0" lang="sl-SI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funds</a:t>
            </a:r>
            <a:endParaRPr kumimoji="0" lang="sl-SI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86682" y="3250297"/>
            <a:ext cx="1577995" cy="720000"/>
          </a:xfrm>
          <a:prstGeom prst="rect">
            <a:avLst/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134 mio €</a:t>
            </a:r>
            <a:r>
              <a:rPr kumimoji="0" lang="sl-SI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ITI </a:t>
            </a:r>
            <a:r>
              <a:rPr kumimoji="0" lang="sl-SI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</a:t>
            </a:r>
            <a:r>
              <a:rPr kumimoji="0" lang="sl-SI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sl-SI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financing</a:t>
            </a:r>
            <a:endParaRPr kumimoji="0" lang="sl-SI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3367672" y="3249486"/>
            <a:ext cx="1576800" cy="720000"/>
          </a:xfrm>
          <a:prstGeom prst="rect">
            <a:avLst/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122 mio €</a:t>
            </a:r>
            <a:r>
              <a:rPr kumimoji="0" lang="sl-SI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Municipal</a:t>
            </a:r>
            <a:r>
              <a:rPr kumimoji="0" lang="sl-SI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budgets</a:t>
            </a:r>
            <a:r>
              <a:rPr kumimoji="0" lang="sl-SI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25" name="Rectangle 124"/>
          <p:cNvSpPr/>
          <p:nvPr/>
        </p:nvSpPr>
        <p:spPr>
          <a:xfrm>
            <a:off x="1299792" y="5017815"/>
            <a:ext cx="2181726" cy="1034716"/>
          </a:xfrm>
          <a:prstGeom prst="rect">
            <a:avLst/>
          </a:prstGeom>
          <a:gradFill rotWithShape="1">
            <a:gsLst>
              <a:gs pos="0">
                <a:srgbClr val="A5A5A5">
                  <a:satMod val="103000"/>
                  <a:lumMod val="102000"/>
                  <a:tint val="94000"/>
                </a:srgbClr>
              </a:gs>
              <a:gs pos="50000">
                <a:srgbClr val="A5A5A5">
                  <a:satMod val="110000"/>
                  <a:lumMod val="100000"/>
                  <a:shade val="100000"/>
                </a:srgbClr>
              </a:gs>
              <a:gs pos="100000">
                <a:srgbClr val="A5A5A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256 mio €</a:t>
            </a:r>
            <a:r>
              <a:rPr kumimoji="0" lang="sl-SI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Investment </a:t>
            </a:r>
            <a:r>
              <a:rPr kumimoji="0" lang="sl-SI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value</a:t>
            </a:r>
            <a:endParaRPr kumimoji="0" lang="sl-SI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1" y="2909974"/>
            <a:ext cx="5118178" cy="361342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3522470" y="4048553"/>
            <a:ext cx="1459362" cy="736405"/>
          </a:xfrm>
          <a:prstGeom prst="rect">
            <a:avLst/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44 % </a:t>
            </a:r>
            <a:r>
              <a:rPr kumimoji="0" lang="sl-SI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share</a:t>
            </a:r>
            <a:r>
              <a:rPr kumimoji="0" lang="sl-SI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</a:t>
            </a:r>
            <a:r>
              <a:rPr kumimoji="0" lang="sl-SI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municipal</a:t>
            </a:r>
            <a:r>
              <a:rPr kumimoji="0" lang="sl-SI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own</a:t>
            </a:r>
            <a:r>
              <a:rPr kumimoji="0" lang="sl-SI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funds</a:t>
            </a:r>
            <a:r>
              <a:rPr kumimoji="0" lang="sl-SI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total investment </a:t>
            </a:r>
            <a:r>
              <a:rPr kumimoji="0" lang="sl-SI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value</a:t>
            </a:r>
            <a:endParaRPr kumimoji="0" lang="sl-SI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Right Arrow 128"/>
          <p:cNvSpPr/>
          <p:nvPr/>
        </p:nvSpPr>
        <p:spPr>
          <a:xfrm>
            <a:off x="2882320" y="1464348"/>
            <a:ext cx="1225739" cy="724809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dirty="0" smtClean="0"/>
              <a:t>2022-2023</a:t>
            </a:r>
            <a:endParaRPr lang="sl-SI" sz="1200" dirty="0"/>
          </a:p>
        </p:txBody>
      </p:sp>
      <p:sp>
        <p:nvSpPr>
          <p:cNvPr id="128" name="Rectangle 127"/>
          <p:cNvSpPr/>
          <p:nvPr/>
        </p:nvSpPr>
        <p:spPr>
          <a:xfrm>
            <a:off x="3899226" y="1502342"/>
            <a:ext cx="1462441" cy="66438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tx1"/>
                </a:solidFill>
              </a:rPr>
              <a:t>9 </a:t>
            </a:r>
            <a:r>
              <a:rPr lang="en-GB" sz="1200" b="1" dirty="0" smtClean="0">
                <a:solidFill>
                  <a:schemeClr val="tx1"/>
                </a:solidFill>
              </a:rPr>
              <a:t>projects in the process of approval</a:t>
            </a:r>
            <a:endParaRPr lang="en-GB" sz="1200" dirty="0" smtClean="0">
              <a:solidFill>
                <a:schemeClr val="tx1"/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1317030" y="1340540"/>
            <a:ext cx="1560137" cy="101729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b="1" dirty="0" smtClean="0"/>
              <a:t>83</a:t>
            </a:r>
            <a:r>
              <a:rPr lang="sl-SI" dirty="0" smtClean="0"/>
              <a:t> </a:t>
            </a:r>
          </a:p>
          <a:p>
            <a:pPr algn="ctr"/>
            <a:r>
              <a:rPr lang="en-GB" dirty="0" smtClean="0"/>
              <a:t>Approved projects</a:t>
            </a:r>
            <a:endParaRPr lang="en-GB" dirty="0"/>
          </a:p>
        </p:txBody>
      </p:sp>
      <p:sp>
        <p:nvSpPr>
          <p:cNvPr id="131" name="Rectangle 130"/>
          <p:cNvSpPr/>
          <p:nvPr/>
        </p:nvSpPr>
        <p:spPr>
          <a:xfrm>
            <a:off x="3985390" y="2176659"/>
            <a:ext cx="1284202" cy="579889"/>
          </a:xfrm>
          <a:prstGeom prst="rect">
            <a:avLst/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 mio €</a:t>
            </a:r>
            <a:r>
              <a:rPr kumimoji="0" lang="sl-SI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ITI </a:t>
            </a:r>
            <a:r>
              <a:rPr kumimoji="0" lang="sl-SI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</a:t>
            </a:r>
            <a:r>
              <a:rPr kumimoji="0" lang="sl-SI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sl-SI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financing</a:t>
            </a:r>
            <a:endParaRPr kumimoji="0" lang="sl-SI" sz="1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Right Arrow 131"/>
          <p:cNvSpPr/>
          <p:nvPr/>
        </p:nvSpPr>
        <p:spPr>
          <a:xfrm rot="7535365">
            <a:off x="1010923" y="2636451"/>
            <a:ext cx="1034716" cy="409073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3" name="Right Arrow 132"/>
          <p:cNvSpPr/>
          <p:nvPr/>
        </p:nvSpPr>
        <p:spPr>
          <a:xfrm rot="3075644">
            <a:off x="2399809" y="2639962"/>
            <a:ext cx="1034716" cy="409073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4" name="Right Arrow 133"/>
          <p:cNvSpPr/>
          <p:nvPr/>
        </p:nvSpPr>
        <p:spPr>
          <a:xfrm rot="2352569">
            <a:off x="1315036" y="4371287"/>
            <a:ext cx="799155" cy="409073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5" name="Right Arrow 134"/>
          <p:cNvSpPr/>
          <p:nvPr/>
        </p:nvSpPr>
        <p:spPr>
          <a:xfrm rot="8440496">
            <a:off x="2619124" y="4369648"/>
            <a:ext cx="766423" cy="409073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6" name="Rectangle 135"/>
          <p:cNvSpPr/>
          <p:nvPr/>
        </p:nvSpPr>
        <p:spPr>
          <a:xfrm>
            <a:off x="10547853" y="4945816"/>
            <a:ext cx="1073624" cy="42295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 </a:t>
            </a:r>
            <a:r>
              <a:rPr kumimoji="0" lang="sl-SI" sz="1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calls</a:t>
            </a:r>
            <a:r>
              <a:rPr kumimoji="0" lang="sl-SI" sz="14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400" b="1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published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42386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50" y="20566"/>
            <a:ext cx="12205250" cy="6858594"/>
          </a:xfrm>
          <a:prstGeom prst="rect">
            <a:avLst/>
          </a:prstGeom>
        </p:spPr>
      </p:pic>
      <p:sp>
        <p:nvSpPr>
          <p:cNvPr id="3" name="ZoneTexte 12">
            <a:extLst>
              <a:ext uri="{FF2B5EF4-FFF2-40B4-BE49-F238E27FC236}">
                <a16:creationId xmlns:a16="http://schemas.microsoft.com/office/drawing/2014/main" id="{1968CC91-796C-E347-992D-393D96DBE584}"/>
              </a:ext>
            </a:extLst>
          </p:cNvPr>
          <p:cNvSpPr txBox="1"/>
          <p:nvPr/>
        </p:nvSpPr>
        <p:spPr>
          <a:xfrm>
            <a:off x="6850371" y="1636179"/>
            <a:ext cx="2724828" cy="292388"/>
          </a:xfrm>
          <a:prstGeom prst="rect">
            <a:avLst/>
          </a:prstGeom>
          <a:noFill/>
        </p:spPr>
        <p:txBody>
          <a:bodyPr wrap="square" lIns="45720" tIns="22860" rIns="45720" bIns="22860" rtlCol="0" anchor="t">
            <a:spAutoFit/>
          </a:bodyPr>
          <a:lstStyle/>
          <a:p>
            <a:r>
              <a:rPr lang="en-GB" sz="1600" b="1" dirty="0">
                <a:solidFill>
                  <a:srgbClr val="F28943"/>
                </a:solidFill>
                <a:latin typeface="Verdana"/>
                <a:ea typeface="+mj-lt"/>
                <a:cs typeface="+mj-lt"/>
              </a:rPr>
              <a:t>Test </a:t>
            </a:r>
            <a:r>
              <a:rPr lang="en-GB" sz="1600" b="1" dirty="0" err="1">
                <a:solidFill>
                  <a:srgbClr val="F28943"/>
                </a:solidFill>
                <a:latin typeface="Verdana"/>
                <a:ea typeface="+mj-lt"/>
                <a:cs typeface="+mj-lt"/>
              </a:rPr>
              <a:t>color</a:t>
            </a:r>
            <a:r>
              <a:rPr lang="en-GB" sz="1600" b="1" dirty="0">
                <a:solidFill>
                  <a:srgbClr val="F28943"/>
                </a:solidFill>
                <a:latin typeface="Verdana"/>
                <a:ea typeface="+mj-lt"/>
                <a:cs typeface="+mj-lt"/>
              </a:rPr>
              <a:t> 2</a:t>
            </a:r>
            <a:endParaRPr lang="fr-FR" sz="1600" dirty="0">
              <a:solidFill>
                <a:srgbClr val="1A6932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4" name="ZoneTexte 12">
            <a:extLst>
              <a:ext uri="{FF2B5EF4-FFF2-40B4-BE49-F238E27FC236}">
                <a16:creationId xmlns:a16="http://schemas.microsoft.com/office/drawing/2014/main" id="{3410C0AE-B487-D34B-B901-FAAC0625B2F3}"/>
              </a:ext>
            </a:extLst>
          </p:cNvPr>
          <p:cNvSpPr txBox="1"/>
          <p:nvPr/>
        </p:nvSpPr>
        <p:spPr>
          <a:xfrm>
            <a:off x="9475743" y="1650456"/>
            <a:ext cx="1722960" cy="292388"/>
          </a:xfrm>
          <a:prstGeom prst="rect">
            <a:avLst/>
          </a:prstGeom>
          <a:noFill/>
        </p:spPr>
        <p:txBody>
          <a:bodyPr wrap="square" lIns="45720" tIns="22860" rIns="45720" bIns="22860" rtlCol="0" anchor="t">
            <a:spAutoFit/>
          </a:bodyPr>
          <a:lstStyle/>
          <a:p>
            <a:pPr algn="l"/>
            <a:r>
              <a:rPr lang="fr-FR" sz="1600" b="1" dirty="0" err="1">
                <a:solidFill>
                  <a:srgbClr val="1A6932"/>
                </a:solidFill>
                <a:latin typeface="Verdana"/>
                <a:ea typeface="Verdana"/>
              </a:rPr>
              <a:t>Text</a:t>
            </a:r>
            <a:r>
              <a:rPr lang="fr-FR" sz="1600" b="1" dirty="0">
                <a:solidFill>
                  <a:srgbClr val="1A6932"/>
                </a:solidFill>
                <a:latin typeface="Verdana"/>
                <a:ea typeface="Verdana"/>
              </a:rPr>
              <a:t> color1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4915" y="6009686"/>
            <a:ext cx="2382169" cy="817054"/>
          </a:xfrm>
          <a:prstGeom prst="rect">
            <a:avLst/>
          </a:prstGeom>
        </p:spPr>
      </p:pic>
      <p:sp>
        <p:nvSpPr>
          <p:cNvPr id="7" name="ZoneTexte 12">
            <a:extLst>
              <a:ext uri="{FF2B5EF4-FFF2-40B4-BE49-F238E27FC236}">
                <a16:creationId xmlns:a16="http://schemas.microsoft.com/office/drawing/2014/main" id="{3410C0AE-B487-D34B-B901-FAAC0625B2F3}"/>
              </a:ext>
            </a:extLst>
          </p:cNvPr>
          <p:cNvSpPr txBox="1"/>
          <p:nvPr/>
        </p:nvSpPr>
        <p:spPr>
          <a:xfrm>
            <a:off x="2109742" y="680960"/>
            <a:ext cx="6776349" cy="507831"/>
          </a:xfrm>
          <a:prstGeom prst="rect">
            <a:avLst/>
          </a:prstGeom>
          <a:noFill/>
        </p:spPr>
        <p:txBody>
          <a:bodyPr wrap="square" lIns="45720" tIns="22860" rIns="45720" bIns="22860" rtlCol="0" anchor="t">
            <a:spAutoFit/>
          </a:bodyPr>
          <a:lstStyle/>
          <a:p>
            <a:r>
              <a:rPr lang="sl-SI" sz="3000" b="1" dirty="0" smtClean="0">
                <a:solidFill>
                  <a:srgbClr val="1A6932"/>
                </a:solidFill>
                <a:latin typeface="Verdana"/>
                <a:ea typeface="Verdana"/>
              </a:rPr>
              <a:t>ITI </a:t>
            </a:r>
            <a:r>
              <a:rPr lang="sl-SI" sz="3000" b="1" dirty="0" err="1" smtClean="0">
                <a:solidFill>
                  <a:srgbClr val="1A6932"/>
                </a:solidFill>
                <a:latin typeface="Verdana"/>
                <a:ea typeface="Verdana"/>
              </a:rPr>
              <a:t>projects</a:t>
            </a:r>
            <a:endParaRPr lang="fr-FR" sz="3000" b="1" dirty="0">
              <a:solidFill>
                <a:srgbClr val="1A6932"/>
              </a:solidFill>
              <a:latin typeface="Verdana"/>
              <a:ea typeface="Verdana"/>
            </a:endParaRPr>
          </a:p>
        </p:txBody>
      </p:sp>
      <p:pic>
        <p:nvPicPr>
          <p:cNvPr id="16" name="Picture 2" descr="https://www.ljubljana.si/assets/Uploads/_resampled/ScaleWidthWyIxMzAwIl0/cukrarn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54" y="1188791"/>
            <a:ext cx="269896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716" y="1188791"/>
            <a:ext cx="2400000" cy="1800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02377" y="2845742"/>
            <a:ext cx="4235115" cy="3469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200" dirty="0" smtClean="0"/>
              <a:t>Ljubljana </a:t>
            </a:r>
            <a:r>
              <a:rPr lang="en-SI" sz="1200" dirty="0" smtClean="0"/>
              <a:t>–</a:t>
            </a:r>
            <a:r>
              <a:rPr lang="sl-SI" sz="1200" dirty="0" smtClean="0"/>
              <a:t> Cukrarna </a:t>
            </a:r>
            <a:r>
              <a:rPr lang="sl-SI" sz="1200" dirty="0" err="1" smtClean="0"/>
              <a:t>Gallery</a:t>
            </a:r>
            <a:r>
              <a:rPr lang="sl-SI" sz="1200" dirty="0" smtClean="0"/>
              <a:t> (23 mio €, ITI 13 mio €) </a:t>
            </a:r>
            <a:endParaRPr lang="sl-SI" sz="1200" dirty="0"/>
          </a:p>
        </p:txBody>
      </p:sp>
      <p:pic>
        <p:nvPicPr>
          <p:cNvPr id="20" name="Picture 4" descr="https://old.delo.si/assets/media/picture/20170306/sz5_Delo_Foto-20170306203254-88366100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31" y="3306872"/>
            <a:ext cx="2556212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429" y="3302540"/>
            <a:ext cx="2168061" cy="14400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32081" y="4619064"/>
            <a:ext cx="4235115" cy="3469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200" dirty="0" smtClean="0"/>
              <a:t>Novo mesto </a:t>
            </a:r>
            <a:r>
              <a:rPr lang="en-SI" sz="1200" dirty="0" smtClean="0"/>
              <a:t>–</a:t>
            </a:r>
            <a:r>
              <a:rPr lang="sl-SI" sz="1200" dirty="0" smtClean="0"/>
              <a:t> Main </a:t>
            </a:r>
            <a:r>
              <a:rPr lang="sl-SI" sz="1200" dirty="0" err="1" smtClean="0"/>
              <a:t>Square</a:t>
            </a:r>
            <a:r>
              <a:rPr lang="sl-SI" sz="1200" dirty="0" smtClean="0"/>
              <a:t> (7 mio €, ITI 4,5 mio €) </a:t>
            </a:r>
            <a:endParaRPr lang="sl-SI" sz="1200" dirty="0"/>
          </a:p>
        </p:txBody>
      </p:sp>
      <p:pic>
        <p:nvPicPr>
          <p:cNvPr id="23" name="Picture 2" descr="Rezultat iskanja slik za gradnja park semedelska promenad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99496" y="142844"/>
            <a:ext cx="2701115" cy="1800000"/>
          </a:xfrm>
          <a:prstGeom prst="rect">
            <a:avLst/>
          </a:prstGeom>
          <a:noFill/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075" y="142844"/>
            <a:ext cx="2701978" cy="18000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7068089" y="1847151"/>
            <a:ext cx="4235115" cy="3469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200" dirty="0" smtClean="0"/>
              <a:t>Koper </a:t>
            </a:r>
            <a:r>
              <a:rPr lang="en-SI" sz="1200" dirty="0" smtClean="0"/>
              <a:t>–</a:t>
            </a:r>
            <a:r>
              <a:rPr lang="sl-SI" sz="1200" dirty="0"/>
              <a:t> Semedela promenade </a:t>
            </a:r>
            <a:r>
              <a:rPr lang="sl-SI" sz="1200" dirty="0" err="1"/>
              <a:t>revitalisation</a:t>
            </a:r>
            <a:r>
              <a:rPr lang="sl-SI" sz="1200" dirty="0"/>
              <a:t> </a:t>
            </a:r>
            <a:r>
              <a:rPr lang="sl-SI" sz="1200" dirty="0" err="1"/>
              <a:t>projects</a:t>
            </a:r>
            <a:r>
              <a:rPr lang="sl-SI" sz="1200" dirty="0"/>
              <a:t> </a:t>
            </a:r>
            <a:r>
              <a:rPr lang="sl-SI" sz="1200" dirty="0" smtClean="0"/>
              <a:t>(17 mio €, ITI 8,5 mio €) </a:t>
            </a:r>
            <a:endParaRPr lang="sl-SI" sz="1200" dirty="0"/>
          </a:p>
        </p:txBody>
      </p:sp>
      <p:pic>
        <p:nvPicPr>
          <p:cNvPr id="26" name="Picture 2" descr="https://www.dnevnik.si/i/as/2019/03/10/116672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699" y="2357266"/>
            <a:ext cx="269999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78" y="2357266"/>
            <a:ext cx="2700301" cy="18000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6929822" y="4002921"/>
            <a:ext cx="4235115" cy="3469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200" dirty="0" smtClean="0"/>
              <a:t>Celje </a:t>
            </a:r>
            <a:r>
              <a:rPr lang="en-SI" sz="1200" dirty="0" smtClean="0"/>
              <a:t>–</a:t>
            </a:r>
            <a:r>
              <a:rPr lang="sl-SI" sz="1200" dirty="0"/>
              <a:t> </a:t>
            </a:r>
            <a:r>
              <a:rPr lang="sl-SI" sz="1200" dirty="0" smtClean="0"/>
              <a:t>Generator / </a:t>
            </a:r>
            <a:r>
              <a:rPr lang="sl-SI" sz="1200" dirty="0" err="1" smtClean="0"/>
              <a:t>Tehnopark</a:t>
            </a:r>
            <a:r>
              <a:rPr lang="sl-SI" sz="1200" dirty="0" smtClean="0"/>
              <a:t> (6 mio €, ITI 4 mio €) </a:t>
            </a:r>
            <a:endParaRPr lang="sl-SI" sz="1200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069" y="4765985"/>
            <a:ext cx="2398872" cy="1800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412" y="4765985"/>
            <a:ext cx="2400000" cy="18000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6922643" y="4445606"/>
            <a:ext cx="4235115" cy="3469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200" dirty="0" smtClean="0"/>
              <a:t>Velenje </a:t>
            </a:r>
            <a:r>
              <a:rPr lang="en-SI" sz="1200" dirty="0" smtClean="0"/>
              <a:t>–</a:t>
            </a:r>
            <a:r>
              <a:rPr lang="sl-SI" sz="1200" dirty="0" smtClean="0"/>
              <a:t> Vista park (9 mio €, ITI 6 mio €) </a:t>
            </a:r>
            <a:endParaRPr lang="sl-SI" sz="1200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69" y="5030862"/>
            <a:ext cx="2560000" cy="1440000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600715" y="6298008"/>
            <a:ext cx="1831022" cy="5566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200" dirty="0" smtClean="0"/>
              <a:t>Celje </a:t>
            </a:r>
            <a:r>
              <a:rPr lang="en-SI" sz="1200" dirty="0" smtClean="0"/>
              <a:t>–</a:t>
            </a:r>
            <a:r>
              <a:rPr lang="sl-SI" sz="1200" dirty="0" smtClean="0"/>
              <a:t> </a:t>
            </a:r>
            <a:r>
              <a:rPr lang="sl-SI" sz="1200" dirty="0" err="1" smtClean="0"/>
              <a:t>Public</a:t>
            </a:r>
            <a:r>
              <a:rPr lang="sl-SI" sz="1200" dirty="0" smtClean="0"/>
              <a:t> </a:t>
            </a:r>
            <a:r>
              <a:rPr lang="sl-SI" sz="1200" dirty="0" err="1" smtClean="0"/>
              <a:t>housing</a:t>
            </a:r>
            <a:r>
              <a:rPr lang="sl-SI" sz="1200" dirty="0" smtClean="0"/>
              <a:t> Dečkovo naselje 10 (13 mio €, ITI 6 mio €) </a:t>
            </a:r>
            <a:endParaRPr lang="sl-SI" sz="1200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587" y="5030862"/>
            <a:ext cx="2559600" cy="144000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3073893" y="6301331"/>
            <a:ext cx="1831022" cy="5566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200" dirty="0" smtClean="0"/>
              <a:t>Koper </a:t>
            </a:r>
            <a:r>
              <a:rPr lang="en-SI" sz="1200" dirty="0" smtClean="0"/>
              <a:t>–</a:t>
            </a:r>
            <a:r>
              <a:rPr lang="sl-SI" sz="1200" dirty="0" smtClean="0"/>
              <a:t> </a:t>
            </a:r>
            <a:r>
              <a:rPr lang="en-GB" sz="1200" dirty="0" smtClean="0"/>
              <a:t>Seafront park </a:t>
            </a:r>
            <a:r>
              <a:rPr lang="sl-SI" sz="1200" dirty="0" smtClean="0"/>
              <a:t>(5 mio €, ITI 1 mio €) </a:t>
            </a:r>
            <a:endParaRPr lang="sl-SI" sz="1200" dirty="0"/>
          </a:p>
        </p:txBody>
      </p:sp>
    </p:spTree>
    <p:extLst>
      <p:ext uri="{BB962C8B-B14F-4D97-AF65-F5344CB8AC3E}">
        <p14:creationId xmlns:p14="http://schemas.microsoft.com/office/powerpoint/2010/main" val="35018884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50" y="20566"/>
            <a:ext cx="12205250" cy="68585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4915" y="6009686"/>
            <a:ext cx="2382169" cy="817054"/>
          </a:xfrm>
          <a:prstGeom prst="rect">
            <a:avLst/>
          </a:prstGeom>
        </p:spPr>
      </p:pic>
      <p:sp>
        <p:nvSpPr>
          <p:cNvPr id="7" name="ZoneTexte 12">
            <a:extLst>
              <a:ext uri="{FF2B5EF4-FFF2-40B4-BE49-F238E27FC236}">
                <a16:creationId xmlns:a16="http://schemas.microsoft.com/office/drawing/2014/main" id="{3410C0AE-B487-D34B-B901-FAAC0625B2F3}"/>
              </a:ext>
            </a:extLst>
          </p:cNvPr>
          <p:cNvSpPr txBox="1"/>
          <p:nvPr/>
        </p:nvSpPr>
        <p:spPr>
          <a:xfrm>
            <a:off x="2109742" y="680960"/>
            <a:ext cx="6776349" cy="969496"/>
          </a:xfrm>
          <a:prstGeom prst="rect">
            <a:avLst/>
          </a:prstGeom>
          <a:noFill/>
        </p:spPr>
        <p:txBody>
          <a:bodyPr wrap="square" lIns="45720" tIns="22860" rIns="45720" bIns="22860" rtlCol="0" anchor="t">
            <a:spAutoFit/>
          </a:bodyPr>
          <a:lstStyle/>
          <a:p>
            <a:r>
              <a:rPr lang="fr-FR" sz="3000" b="1" dirty="0">
                <a:solidFill>
                  <a:srgbClr val="1A6932"/>
                </a:solidFill>
                <a:latin typeface="Verdana"/>
                <a:ea typeface="Verdana"/>
              </a:rPr>
              <a:t>Multiplication </a:t>
            </a:r>
            <a:r>
              <a:rPr lang="fr-FR" sz="3000" b="1" dirty="0" err="1">
                <a:solidFill>
                  <a:srgbClr val="1A6932"/>
                </a:solidFill>
                <a:latin typeface="Verdana"/>
                <a:ea typeface="Verdana"/>
              </a:rPr>
              <a:t>effects</a:t>
            </a:r>
            <a:r>
              <a:rPr lang="fr-FR" sz="3000" b="1" dirty="0">
                <a:solidFill>
                  <a:srgbClr val="1A6932"/>
                </a:solidFill>
                <a:latin typeface="Verdana"/>
                <a:ea typeface="Verdana"/>
              </a:rPr>
              <a:t>, </a:t>
            </a:r>
            <a:r>
              <a:rPr lang="fr-FR" sz="3000" b="1" dirty="0" err="1">
                <a:solidFill>
                  <a:srgbClr val="1A6932"/>
                </a:solidFill>
                <a:latin typeface="Verdana"/>
                <a:ea typeface="Verdana"/>
              </a:rPr>
              <a:t>lessons</a:t>
            </a:r>
            <a:r>
              <a:rPr lang="fr-FR" sz="3000" b="1" dirty="0">
                <a:solidFill>
                  <a:srgbClr val="1A6932"/>
                </a:solidFill>
                <a:latin typeface="Verdana"/>
                <a:ea typeface="Verdana"/>
              </a:rPr>
              <a:t> </a:t>
            </a:r>
            <a:r>
              <a:rPr lang="fr-FR" sz="3000" b="1" dirty="0" err="1">
                <a:solidFill>
                  <a:srgbClr val="1A6932"/>
                </a:solidFill>
                <a:latin typeface="Verdana"/>
                <a:ea typeface="Verdana"/>
              </a:rPr>
              <a:t>learned</a:t>
            </a:r>
            <a:endParaRPr lang="fr-FR" sz="3000" b="1" dirty="0">
              <a:solidFill>
                <a:srgbClr val="1A6932"/>
              </a:solidFill>
              <a:latin typeface="Verdana"/>
              <a:ea typeface="Verdana"/>
            </a:endParaRPr>
          </a:p>
        </p:txBody>
      </p:sp>
      <p:sp>
        <p:nvSpPr>
          <p:cNvPr id="41" name="Hexagon 40"/>
          <p:cNvSpPr/>
          <p:nvPr/>
        </p:nvSpPr>
        <p:spPr>
          <a:xfrm>
            <a:off x="133350" y="2460030"/>
            <a:ext cx="3467100" cy="1690687"/>
          </a:xfrm>
          <a:prstGeom prst="hexagon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0" u="sng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r>
              <a:rPr kumimoji="0" lang="en-GB" sz="1800" b="1" i="0" u="sng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etter</a:t>
            </a:r>
            <a:r>
              <a:rPr kumimoji="0" lang="en-GB" sz="1800" b="1" i="0" u="sng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cooperation between </a:t>
            </a:r>
            <a:r>
              <a:rPr kumimoji="0" lang="sl-SI" sz="1800" b="1" i="0" u="sng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cities</a:t>
            </a:r>
            <a:r>
              <a:rPr kumimoji="0" lang="sl-SI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sl-SI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stronger</a:t>
            </a:r>
            <a:r>
              <a:rPr kumimoji="0" lang="sl-SI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ZMOS.</a:t>
            </a:r>
            <a:endParaRPr kumimoji="0" lang="sl-SI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Hexagon 41"/>
          <p:cNvSpPr/>
          <p:nvPr/>
        </p:nvSpPr>
        <p:spPr>
          <a:xfrm>
            <a:off x="3286125" y="3374430"/>
            <a:ext cx="3467100" cy="1690687"/>
          </a:xfrm>
          <a:prstGeom prst="hexagon">
            <a:avLst/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ITI is having a transformational effect on our cities</a:t>
            </a:r>
            <a:r>
              <a:rPr kumimoji="0" lang="sl-SI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SI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</a:t>
            </a:r>
            <a:r>
              <a:rPr kumimoji="0" lang="sl-SI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urban </a:t>
            </a:r>
            <a:r>
              <a:rPr kumimoji="0" lang="sl-SI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regeneration</a:t>
            </a:r>
            <a:r>
              <a:rPr kumimoji="0" lang="sl-SI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sl-SI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Hexagon 42"/>
          <p:cNvSpPr/>
          <p:nvPr/>
        </p:nvSpPr>
        <p:spPr>
          <a:xfrm>
            <a:off x="133350" y="4259064"/>
            <a:ext cx="3467100" cy="1690687"/>
          </a:xfrm>
          <a:prstGeom prst="hexagon">
            <a:avLst/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ZMOS ITI </a:t>
            </a:r>
            <a:r>
              <a:rPr kumimoji="0" lang="sl-SI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governance</a:t>
            </a:r>
            <a:r>
              <a:rPr kumimoji="0" lang="sl-SI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model as a </a:t>
            </a:r>
            <a:r>
              <a:rPr kumimoji="0" lang="sl-SI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best</a:t>
            </a:r>
            <a:r>
              <a:rPr kumimoji="0" lang="sl-SI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practice</a:t>
            </a:r>
            <a:r>
              <a:rPr kumimoji="0" lang="sl-SI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(EU </a:t>
            </a:r>
            <a:r>
              <a:rPr kumimoji="0" lang="sl-SI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handbook</a:t>
            </a:r>
            <a:r>
              <a:rPr kumimoji="0" lang="sl-SI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on SUD </a:t>
            </a:r>
            <a:r>
              <a:rPr kumimoji="0" lang="sl-SI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strategies</a:t>
            </a:r>
            <a:r>
              <a:rPr kumimoji="0" lang="sl-SI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sl-SI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Hexagon 43"/>
          <p:cNvSpPr/>
          <p:nvPr/>
        </p:nvSpPr>
        <p:spPr>
          <a:xfrm>
            <a:off x="3286125" y="1575396"/>
            <a:ext cx="3467100" cy="1690687"/>
          </a:xfrm>
          <a:prstGeom prst="hexagon">
            <a:avLst/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Building trust between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UM and state organs</a:t>
            </a:r>
            <a:r>
              <a:rPr kumimoji="0" lang="sl-SI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Hexagon 44"/>
          <p:cNvSpPr/>
          <p:nvPr/>
        </p:nvSpPr>
        <p:spPr>
          <a:xfrm>
            <a:off x="3286125" y="5181005"/>
            <a:ext cx="3467100" cy="1690687"/>
          </a:xfrm>
          <a:prstGeom prst="hexagon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Multi-level governance </a:t>
            </a: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</a:t>
            </a:r>
            <a:r>
              <a:rPr kumimoji="0" lang="en-GB" sz="1800" b="1" i="0" u="sng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partnership principle </a:t>
            </a: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indeed lead to better, more efficient mechanisms!</a:t>
            </a:r>
          </a:p>
        </p:txBody>
      </p:sp>
      <p:sp>
        <p:nvSpPr>
          <p:cNvPr id="46" name="Hexagon 45"/>
          <p:cNvSpPr/>
          <p:nvPr/>
        </p:nvSpPr>
        <p:spPr>
          <a:xfrm>
            <a:off x="6438900" y="2479278"/>
            <a:ext cx="3467100" cy="1690687"/>
          </a:xfrm>
          <a:prstGeom prst="hexagon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Important that state organs understand the needs of cities </a:t>
            </a:r>
            <a:r>
              <a:rPr kumimoji="0" lang="sl-SI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that cities understand national priorities.</a:t>
            </a: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Hexagon 46"/>
          <p:cNvSpPr/>
          <p:nvPr/>
        </p:nvSpPr>
        <p:spPr>
          <a:xfrm>
            <a:off x="6438900" y="4276329"/>
            <a:ext cx="3467100" cy="1690687"/>
          </a:xfrm>
          <a:prstGeom prst="hexagon">
            <a:avLst/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Good, honest and proactive cooperation among cities is of basic importance.</a:t>
            </a: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Hexagon 47"/>
          <p:cNvSpPr/>
          <p:nvPr/>
        </p:nvSpPr>
        <p:spPr>
          <a:xfrm>
            <a:off x="9591675" y="3344465"/>
            <a:ext cx="3067050" cy="1690687"/>
          </a:xfrm>
          <a:prstGeom prst="hexagon">
            <a:avLst/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 the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impleme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ntation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mechanism    ahead.</a:t>
            </a: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Hexagon 48"/>
          <p:cNvSpPr/>
          <p:nvPr/>
        </p:nvSpPr>
        <p:spPr>
          <a:xfrm>
            <a:off x="9591675" y="5121672"/>
            <a:ext cx="3067050" cy="1690687"/>
          </a:xfrm>
          <a:prstGeom prst="hexagon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reach solutions, propose them, don‘t expect that they will be proposed to you</a:t>
            </a:r>
            <a:r>
              <a:rPr kumimoji="0" lang="sl-SI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Hexagon 49"/>
          <p:cNvSpPr/>
          <p:nvPr/>
        </p:nvSpPr>
        <p:spPr>
          <a:xfrm>
            <a:off x="9591675" y="1544637"/>
            <a:ext cx="3067050" cy="1690687"/>
          </a:xfrm>
          <a:prstGeom prst="hexagon">
            <a:avLst/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Avoid having different rules/procedures for different types of projects in the same mechanism.</a:t>
            </a: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Hexagon 50"/>
          <p:cNvSpPr/>
          <p:nvPr/>
        </p:nvSpPr>
        <p:spPr>
          <a:xfrm>
            <a:off x="-3019425" y="1581547"/>
            <a:ext cx="3467100" cy="1690687"/>
          </a:xfrm>
          <a:prstGeom prst="hexagon">
            <a:avLst/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Hexagon 51"/>
          <p:cNvSpPr/>
          <p:nvPr/>
        </p:nvSpPr>
        <p:spPr>
          <a:xfrm>
            <a:off x="-3019425" y="3374430"/>
            <a:ext cx="3467100" cy="1690687"/>
          </a:xfrm>
          <a:prstGeom prst="hexagon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9228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>
            <a:extLst>
              <a:ext uri="{FF2B5EF4-FFF2-40B4-BE49-F238E27FC236}">
                <a16:creationId xmlns:a16="http://schemas.microsoft.com/office/drawing/2014/main" id="{99AB7FBE-B334-EECC-FCCB-296E95CAB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0" y="-7584"/>
            <a:ext cx="12193612" cy="6865104"/>
          </a:xfrm>
          <a:prstGeom prst="rect">
            <a:avLst/>
          </a:prstGeom>
        </p:spPr>
      </p:pic>
      <p:sp>
        <p:nvSpPr>
          <p:cNvPr id="6" name=".1"/>
          <p:cNvSpPr txBox="1"/>
          <p:nvPr/>
        </p:nvSpPr>
        <p:spPr>
          <a:xfrm>
            <a:off x="11731010" y="163125"/>
            <a:ext cx="284689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solidFill>
                  <a:srgbClr val="50ABD8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r>
              <a:rPr>
                <a:solidFill>
                  <a:srgbClr val="1A6932"/>
                </a:solidFill>
              </a:rPr>
              <a:t>.1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" y="5994781"/>
            <a:ext cx="2382169" cy="8170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57361" y="1985497"/>
            <a:ext cx="5353050" cy="2318583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l-SI" sz="1600" b="1" dirty="0" err="1">
                <a:solidFill>
                  <a:srgbClr val="F28943"/>
                </a:solidFill>
                <a:latin typeface="Verdana"/>
                <a:ea typeface="+mj-lt"/>
                <a:cs typeface="+mj-lt"/>
                <a:sym typeface="Helvetica Neue"/>
              </a:rPr>
              <a:t>Thank</a:t>
            </a:r>
            <a:r>
              <a:rPr lang="sl-SI" sz="1600" b="1" dirty="0">
                <a:solidFill>
                  <a:srgbClr val="F28943"/>
                </a:solidFill>
                <a:latin typeface="Verdana"/>
                <a:ea typeface="+mj-lt"/>
                <a:cs typeface="+mj-lt"/>
                <a:sym typeface="Helvetica Neue"/>
              </a:rPr>
              <a:t> </a:t>
            </a:r>
            <a:r>
              <a:rPr lang="sl-SI" sz="1600" b="1" dirty="0" err="1">
                <a:solidFill>
                  <a:srgbClr val="F28943"/>
                </a:solidFill>
                <a:latin typeface="Verdana"/>
                <a:ea typeface="+mj-lt"/>
                <a:cs typeface="+mj-lt"/>
                <a:sym typeface="Helvetica Neue"/>
              </a:rPr>
              <a:t>you</a:t>
            </a:r>
            <a:r>
              <a:rPr lang="sl-SI" sz="1600" b="1" dirty="0">
                <a:solidFill>
                  <a:srgbClr val="F28943"/>
                </a:solidFill>
                <a:latin typeface="Verdana"/>
                <a:ea typeface="+mj-lt"/>
                <a:cs typeface="+mj-lt"/>
                <a:sym typeface="Helvetica Neue"/>
              </a:rPr>
              <a:t>!</a:t>
            </a: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sl-SI" sz="1600" b="1" dirty="0">
              <a:solidFill>
                <a:srgbClr val="F28943"/>
              </a:solidFill>
              <a:latin typeface="Verdana"/>
              <a:ea typeface="+mj-lt"/>
              <a:cs typeface="+mj-lt"/>
              <a:sym typeface="Helvetica Neue"/>
            </a:endParaRPr>
          </a:p>
          <a:p>
            <a:pPr algn="ctr" defTabSz="2438337" hangingPunct="0"/>
            <a:r>
              <a:rPr lang="sl-SI" sz="1600" b="1" dirty="0" err="1">
                <a:solidFill>
                  <a:srgbClr val="F28943"/>
                </a:solidFill>
                <a:latin typeface="Verdana"/>
                <a:ea typeface="+mj-lt"/>
                <a:cs typeface="+mj-lt"/>
                <a:sym typeface="Helvetica Neue"/>
              </a:rPr>
              <a:t>Further</a:t>
            </a:r>
            <a:r>
              <a:rPr lang="sl-SI" sz="1600" b="1" dirty="0">
                <a:solidFill>
                  <a:srgbClr val="F28943"/>
                </a:solidFill>
                <a:latin typeface="Verdana"/>
                <a:ea typeface="+mj-lt"/>
                <a:cs typeface="+mj-lt"/>
                <a:sym typeface="Helvetica Neue"/>
              </a:rPr>
              <a:t> </a:t>
            </a:r>
            <a:r>
              <a:rPr lang="sl-SI" sz="1600" b="1" dirty="0" err="1">
                <a:solidFill>
                  <a:srgbClr val="F28943"/>
                </a:solidFill>
                <a:latin typeface="Verdana"/>
                <a:ea typeface="+mj-lt"/>
                <a:cs typeface="+mj-lt"/>
                <a:sym typeface="Helvetica Neue"/>
              </a:rPr>
              <a:t>info</a:t>
            </a:r>
            <a:r>
              <a:rPr lang="sl-SI" sz="1600" b="1" dirty="0">
                <a:solidFill>
                  <a:srgbClr val="F28943"/>
                </a:solidFill>
                <a:latin typeface="Verdana"/>
                <a:ea typeface="+mj-lt"/>
                <a:cs typeface="+mj-lt"/>
                <a:sym typeface="Helvetica Neue"/>
              </a:rPr>
              <a:t>: </a:t>
            </a:r>
            <a:endParaRPr lang="sl-SI" sz="1600" b="1" dirty="0" smtClean="0">
              <a:solidFill>
                <a:srgbClr val="F28943"/>
              </a:solidFill>
              <a:latin typeface="Verdana"/>
              <a:ea typeface="+mj-lt"/>
              <a:cs typeface="+mj-lt"/>
              <a:sym typeface="Helvetica Neue"/>
            </a:endParaRPr>
          </a:p>
          <a:p>
            <a:pPr algn="ctr" defTabSz="2438337" hangingPunct="0"/>
            <a:r>
              <a:rPr lang="sl-SI" sz="1600" dirty="0" err="1" smtClean="0">
                <a:solidFill>
                  <a:srgbClr val="F28943"/>
                </a:solidFill>
                <a:latin typeface="Verdana"/>
                <a:ea typeface="+mj-lt"/>
                <a:cs typeface="+mj-lt"/>
              </a:rPr>
              <a:t>www.zmos.si/ctn/projekti</a:t>
            </a:r>
            <a:r>
              <a:rPr lang="sl-SI" sz="1600" dirty="0" smtClean="0">
                <a:solidFill>
                  <a:srgbClr val="F28943"/>
                </a:solidFill>
                <a:latin typeface="Verdana"/>
                <a:ea typeface="+mj-lt"/>
                <a:cs typeface="+mj-lt"/>
              </a:rPr>
              <a:t>-</a:t>
            </a:r>
            <a:r>
              <a:rPr lang="sl-SI" sz="1600" dirty="0" err="1" smtClean="0">
                <a:solidFill>
                  <a:srgbClr val="F28943"/>
                </a:solidFill>
                <a:latin typeface="Verdana"/>
                <a:ea typeface="+mj-lt"/>
                <a:cs typeface="+mj-lt"/>
              </a:rPr>
              <a:t>ctn</a:t>
            </a:r>
            <a:r>
              <a:rPr lang="sl-SI" sz="1600" dirty="0" smtClean="0">
                <a:solidFill>
                  <a:srgbClr val="F28943"/>
                </a:solidFill>
                <a:latin typeface="Verdana"/>
                <a:ea typeface="+mj-lt"/>
                <a:cs typeface="+mj-lt"/>
              </a:rPr>
              <a:t>-v-</a:t>
            </a:r>
            <a:r>
              <a:rPr lang="sl-SI" sz="1600" dirty="0" err="1" smtClean="0">
                <a:solidFill>
                  <a:srgbClr val="F28943"/>
                </a:solidFill>
                <a:latin typeface="Verdana"/>
                <a:ea typeface="+mj-lt"/>
                <a:cs typeface="+mj-lt"/>
              </a:rPr>
              <a:t>sloveniji</a:t>
            </a:r>
            <a:r>
              <a:rPr lang="sl-SI" sz="1600" dirty="0">
                <a:solidFill>
                  <a:srgbClr val="F28943"/>
                </a:solidFill>
                <a:latin typeface="Verdana"/>
                <a:ea typeface="+mj-lt"/>
                <a:cs typeface="+mj-lt"/>
              </a:rPr>
              <a:t>/</a:t>
            </a: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l-SI" sz="1600" dirty="0" err="1">
                <a:solidFill>
                  <a:srgbClr val="F28943"/>
                </a:solidFill>
                <a:latin typeface="Verdana"/>
                <a:ea typeface="+mj-lt"/>
                <a:cs typeface="+mj-lt"/>
                <a:sym typeface="Helvetica Neue"/>
              </a:rPr>
              <a:t>www.zmos.si/english</a:t>
            </a:r>
            <a:endParaRPr lang="sl-SI" sz="1600" dirty="0">
              <a:solidFill>
                <a:srgbClr val="F28943"/>
              </a:solidFill>
              <a:latin typeface="Verdana"/>
              <a:ea typeface="+mj-lt"/>
              <a:cs typeface="+mj-lt"/>
              <a:sym typeface="Helvetica Neue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sl-SI" sz="1600" dirty="0">
              <a:solidFill>
                <a:srgbClr val="F28943"/>
              </a:solidFill>
              <a:latin typeface="Verdana"/>
              <a:ea typeface="+mj-lt"/>
              <a:cs typeface="+mj-lt"/>
              <a:sym typeface="Helvetica Neue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l-SI" sz="1600" b="1" dirty="0" err="1" smtClean="0">
                <a:solidFill>
                  <a:srgbClr val="F28943"/>
                </a:solidFill>
                <a:latin typeface="Verdana"/>
                <a:ea typeface="+mj-lt"/>
                <a:cs typeface="+mj-lt"/>
                <a:sym typeface="Helvetica Neue"/>
              </a:rPr>
              <a:t>Contacts</a:t>
            </a:r>
            <a:r>
              <a:rPr lang="sl-SI" sz="1600" b="1" dirty="0" smtClean="0">
                <a:solidFill>
                  <a:srgbClr val="F28943"/>
                </a:solidFill>
                <a:latin typeface="Verdana"/>
                <a:ea typeface="+mj-lt"/>
                <a:cs typeface="+mj-lt"/>
                <a:sym typeface="Helvetica Neue"/>
              </a:rPr>
              <a:t>:</a:t>
            </a:r>
            <a:endParaRPr lang="sl-SI" sz="1600" b="1" dirty="0">
              <a:solidFill>
                <a:srgbClr val="F28943"/>
              </a:solidFill>
              <a:latin typeface="Verdana"/>
              <a:ea typeface="+mj-lt"/>
              <a:cs typeface="+mj-lt"/>
              <a:sym typeface="Helvetica Neue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l-SI" sz="1600" dirty="0" err="1">
                <a:solidFill>
                  <a:srgbClr val="F28943"/>
                </a:solidFill>
                <a:latin typeface="Verdana"/>
                <a:ea typeface="+mj-lt"/>
                <a:cs typeface="+mj-lt"/>
                <a:sym typeface="Helvetica Neue"/>
              </a:rPr>
              <a:t>sasa.heath@celje.si</a:t>
            </a:r>
            <a:endParaRPr lang="sl-SI" sz="1600" dirty="0">
              <a:solidFill>
                <a:srgbClr val="F28943"/>
              </a:solidFill>
              <a:latin typeface="Verdana"/>
              <a:ea typeface="+mj-lt"/>
              <a:cs typeface="+mj-lt"/>
              <a:sym typeface="Helvetica Neue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l-SI" sz="1600" dirty="0" err="1">
                <a:solidFill>
                  <a:srgbClr val="F28943"/>
                </a:solidFill>
                <a:latin typeface="Verdana"/>
                <a:ea typeface="+mj-lt"/>
                <a:cs typeface="+mj-lt"/>
                <a:sym typeface="Helvetica Neue"/>
              </a:rPr>
              <a:t>zmos@koper.si</a:t>
            </a:r>
            <a:endParaRPr lang="sl-SI" sz="1600" dirty="0">
              <a:solidFill>
                <a:srgbClr val="F28943"/>
              </a:solidFill>
              <a:latin typeface="Verdana"/>
              <a:ea typeface="+mj-lt"/>
              <a:cs typeface="+mj-lt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26177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EC Square Sans Pro Medium"/>
        <a:ea typeface="EC Square Sans Pro Medium"/>
        <a:cs typeface="EC Square Sans Pro Medium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02fbc61-35e8-46d1-aec8-c7defb337545">
      <Terms xmlns="http://schemas.microsoft.com/office/infopath/2007/PartnerControls"/>
    </lcf76f155ced4ddcb4097134ff3c332f>
    <TaxCatchAll xmlns="e117085d-4892-41c8-90a8-6841e79a2b6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2956F29F77614AA75F7CA0F286FC33" ma:contentTypeVersion="16" ma:contentTypeDescription="Create a new document." ma:contentTypeScope="" ma:versionID="4cb42008029c79cf7ca0f9a4b270d5d8">
  <xsd:schema xmlns:xsd="http://www.w3.org/2001/XMLSchema" xmlns:xs="http://www.w3.org/2001/XMLSchema" xmlns:p="http://schemas.microsoft.com/office/2006/metadata/properties" xmlns:ns2="f02fbc61-35e8-46d1-aec8-c7defb337545" xmlns:ns3="e117085d-4892-41c8-90a8-6841e79a2b6c" targetNamespace="http://schemas.microsoft.com/office/2006/metadata/properties" ma:root="true" ma:fieldsID="63354a94c9b42989e84baa22309e2c4a" ns2:_="" ns3:_="">
    <xsd:import namespace="f02fbc61-35e8-46d1-aec8-c7defb337545"/>
    <xsd:import namespace="e117085d-4892-41c8-90a8-6841e79a2b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2fbc61-35e8-46d1-aec8-c7defb3375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1ac9636-ae07-4926-810d-0869e006c3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17085d-4892-41c8-90a8-6841e79a2b6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ef54e79-b1a3-48b0-8b2a-ae3bf468f6a9}" ma:internalName="TaxCatchAll" ma:showField="CatchAllData" ma:web="e117085d-4892-41c8-90a8-6841e79a2b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43D017-F006-48CD-B75B-A2735461D7D1}">
  <ds:schemaRefs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terms/"/>
    <ds:schemaRef ds:uri="01bb61ae-4eb0-490b-ba48-c0c5dc4c96a6"/>
    <ds:schemaRef ds:uri="http://www.w3.org/XML/1998/namespace"/>
    <ds:schemaRef ds:uri="http://schemas.microsoft.com/office/infopath/2007/PartnerControl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E7287DF-1251-4DB4-B330-9B9F686A18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443F79-8E8D-423A-AF51-51586EE9DF6B}"/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545</Words>
  <Application>Microsoft Office PowerPoint</Application>
  <PresentationFormat>Widescreen</PresentationFormat>
  <Paragraphs>100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Calibri</vt:lpstr>
      <vt:lpstr>Calibri Light</vt:lpstr>
      <vt:lpstr>EC Square Sans Pro Medium</vt:lpstr>
      <vt:lpstr>Helvetica Neue</vt:lpstr>
      <vt:lpstr>Helvetica Neue Medium</vt:lpstr>
      <vt:lpstr>Myriad Pro</vt:lpstr>
      <vt:lpstr>Verdana</vt:lpstr>
      <vt:lpstr>Wingdings</vt:lpstr>
      <vt:lpstr>Thème Office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Martin Popowski</dc:creator>
  <cp:lastModifiedBy>Miran Košpenda</cp:lastModifiedBy>
  <cp:revision>48</cp:revision>
  <dcterms:created xsi:type="dcterms:W3CDTF">2022-01-13T10:38:26Z</dcterms:created>
  <dcterms:modified xsi:type="dcterms:W3CDTF">2022-09-29T13:11:50Z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0x010100112956F29F77614AA75F7CA0F286FC33</vt:lpwstr>
  </property>
</Properties>
</file>