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4464" r:id="rId2"/>
    <p:sldMasterId id="2147484478" r:id="rId3"/>
  </p:sldMasterIdLst>
  <p:notesMasterIdLst>
    <p:notesMasterId r:id="rId40"/>
  </p:notesMasterIdLst>
  <p:handoutMasterIdLst>
    <p:handoutMasterId r:id="rId41"/>
  </p:handoutMasterIdLst>
  <p:sldIdLst>
    <p:sldId id="291" r:id="rId4"/>
    <p:sldId id="549" r:id="rId5"/>
    <p:sldId id="492" r:id="rId6"/>
    <p:sldId id="496" r:id="rId7"/>
    <p:sldId id="561" r:id="rId8"/>
    <p:sldId id="553" r:id="rId9"/>
    <p:sldId id="557" r:id="rId10"/>
    <p:sldId id="560" r:id="rId11"/>
    <p:sldId id="554" r:id="rId12"/>
    <p:sldId id="556" r:id="rId13"/>
    <p:sldId id="562" r:id="rId14"/>
    <p:sldId id="569" r:id="rId15"/>
    <p:sldId id="559" r:id="rId16"/>
    <p:sldId id="498" r:id="rId17"/>
    <p:sldId id="499" r:id="rId18"/>
    <p:sldId id="500" r:id="rId19"/>
    <p:sldId id="573" r:id="rId20"/>
    <p:sldId id="574" r:id="rId21"/>
    <p:sldId id="565" r:id="rId22"/>
    <p:sldId id="575" r:id="rId23"/>
    <p:sldId id="577" r:id="rId24"/>
    <p:sldId id="576" r:id="rId25"/>
    <p:sldId id="578" r:id="rId26"/>
    <p:sldId id="567" r:id="rId27"/>
    <p:sldId id="568" r:id="rId28"/>
    <p:sldId id="580" r:id="rId29"/>
    <p:sldId id="581" r:id="rId30"/>
    <p:sldId id="582" r:id="rId31"/>
    <p:sldId id="612" r:id="rId32"/>
    <p:sldId id="604" r:id="rId33"/>
    <p:sldId id="616" r:id="rId34"/>
    <p:sldId id="617" r:id="rId35"/>
    <p:sldId id="618" r:id="rId36"/>
    <p:sldId id="607" r:id="rId37"/>
    <p:sldId id="621" r:id="rId38"/>
    <p:sldId id="378" r:id="rId39"/>
  </p:sldIdLst>
  <p:sldSz cx="9906000" cy="6858000" type="A4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9770" autoAdjust="0"/>
    <p:restoredTop sz="94909" autoAdjust="0"/>
  </p:normalViewPr>
  <p:slideViewPr>
    <p:cSldViewPr>
      <p:cViewPr varScale="1">
        <p:scale>
          <a:sx n="117" d="100"/>
          <a:sy n="117" d="100"/>
        </p:scale>
        <p:origin x="-1116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18" y="-84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holgalu\AppData\Local\Microsoft\Windows\Temporary%20Internet%20Files\Content.Outlook\RRXDFO50\Copy%20of%20Copy%20of%20Copy%20of%20Copy%20of%20Copy%20of%20CEF-T%20Call%202014%20-%20tables__stats_with%20UK%20proposal_2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t1.cec.eu.int\inea\Unit\R\R1\Statistic\1_CEF\CEF-T\Data%20Request\Corridors%20Reports\CEF-T%20Call%202014%20-%20Atlantic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'[Copy of Copy of Copy of Copy of Copy of CEF-T Call 2014 - tables__stats_with UK proposal_2.xls]Sheet6'!$C$3</c:f>
              <c:strCache>
                <c:ptCount val="1"/>
                <c:pt idx="0">
                  <c:v>Core Network, rail interop, ERTMS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1.5436565364206465E-2"/>
                  <c:y val="-2.7944084082000766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GB" sz="1300" b="0" i="0" u="none" strike="noStrike" baseline="0">
                        <a:solidFill>
                          <a:srgbClr val="000000"/>
                        </a:solidFill>
                        <a:latin typeface="EC Square Sans Pro"/>
                      </a:rPr>
                      <a:t>32,656.6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GB" sz="1300" b="0" i="0" u="none" strike="noStrike" baseline="0">
                        <a:solidFill>
                          <a:srgbClr val="000000"/>
                        </a:solidFill>
                        <a:latin typeface="EC Square Sans Pro"/>
                      </a:rPr>
                      <a:t>(681)</a:t>
                    </a:r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366136034732273E-2"/>
                  <c:y val="-8.8105726872246704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GB" sz="1300" b="0" i="0" u="none" strike="noStrike" baseline="0">
                        <a:solidFill>
                          <a:srgbClr val="000000"/>
                        </a:solidFill>
                        <a:latin typeface="EC Square Sans Pro"/>
                      </a:rPr>
                      <a:t>24,066.9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GB" sz="1300" b="0" i="0" u="none" strike="noStrike" baseline="0">
                        <a:solidFill>
                          <a:srgbClr val="000000"/>
                        </a:solidFill>
                        <a:latin typeface="EC Square Sans Pro"/>
                      </a:rPr>
                      <a:t>(452)</a:t>
                    </a:r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084266782137037E-2"/>
                  <c:y val="-0.20311542972022115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300" b="0" i="0" u="none" strike="noStrike" baseline="0">
                        <a:solidFill>
                          <a:srgbClr val="000000"/>
                        </a:solidFill>
                        <a:latin typeface="EC Square Sans Pro"/>
                      </a:rPr>
                      <a:t>13,016.6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300" b="0" i="0" u="none" strike="noStrike" baseline="0">
                        <a:solidFill>
                          <a:srgbClr val="000000"/>
                        </a:solidFill>
                        <a:latin typeface="EC Square Sans Pro"/>
                      </a:rPr>
                      <a:t>(276)</a:t>
                    </a:r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5.2347959969207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rgbClr val="000000"/>
                    </a:solidFill>
                    <a:latin typeface="EC Square Sans Pro"/>
                    <a:ea typeface="EC Square Sans Pro"/>
                    <a:cs typeface="EC Square Sans Pr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'[Copy of Copy of Copy of Copy of Copy of CEF-T Call 2014 - tables__stats_with UK proposal_2.xls]Sheet6'!$A$4:$B$7</c:f>
              <c:multiLvlStrCache>
                <c:ptCount val="4"/>
                <c:lvl>
                  <c:pt idx="0">
                    <c:v>681</c:v>
                  </c:pt>
                  <c:pt idx="1">
                    <c:v>452</c:v>
                  </c:pt>
                  <c:pt idx="2">
                    <c:v>276</c:v>
                  </c:pt>
                </c:lvl>
                <c:lvl>
                  <c:pt idx="0">
                    <c:v>Eligible
proposals</c:v>
                  </c:pt>
                  <c:pt idx="1">
                    <c:v>Proposals recommended by external experts</c:v>
                  </c:pt>
                  <c:pt idx="2">
                    <c:v>Proposals recommended by  internal panel</c:v>
                  </c:pt>
                  <c:pt idx="3">
                    <c:v>Indicative
budget</c:v>
                  </c:pt>
                </c:lvl>
              </c:multiLvlStrCache>
            </c:multiLvlStrRef>
          </c:cat>
          <c:val>
            <c:numRef>
              <c:f>'[Copy of Copy of Copy of Copy of Copy of CEF-T Call 2014 - tables__stats_with UK proposal_2.xls]Sheet6'!$C$4:$C$7</c:f>
              <c:numCache>
                <c:formatCode>General</c:formatCode>
                <c:ptCount val="4"/>
                <c:pt idx="2">
                  <c:v>7147.2</c:v>
                </c:pt>
              </c:numCache>
            </c:numRef>
          </c:val>
        </c:ser>
        <c:ser>
          <c:idx val="1"/>
          <c:order val="1"/>
          <c:tx>
            <c:strRef>
              <c:f>'[Copy of Copy of Copy of Copy of Copy of CEF-T Call 2014 - tables__stats_with UK proposal_2.xls]Sheet6'!$D$3</c:f>
              <c:strCache>
                <c:ptCount val="1"/>
                <c:pt idx="0">
                  <c:v>Innovation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multiLvlStrRef>
              <c:f>'[Copy of Copy of Copy of Copy of Copy of CEF-T Call 2014 - tables__stats_with UK proposal_2.xls]Sheet6'!$A$4:$B$7</c:f>
              <c:multiLvlStrCache>
                <c:ptCount val="4"/>
                <c:lvl>
                  <c:pt idx="0">
                    <c:v>681</c:v>
                  </c:pt>
                  <c:pt idx="1">
                    <c:v>452</c:v>
                  </c:pt>
                  <c:pt idx="2">
                    <c:v>276</c:v>
                  </c:pt>
                </c:lvl>
                <c:lvl>
                  <c:pt idx="0">
                    <c:v>Eligible
proposals</c:v>
                  </c:pt>
                  <c:pt idx="1">
                    <c:v>Proposals recommended by external experts</c:v>
                  </c:pt>
                  <c:pt idx="2">
                    <c:v>Proposals recommended by  internal panel</c:v>
                  </c:pt>
                  <c:pt idx="3">
                    <c:v>Indicative
budget</c:v>
                  </c:pt>
                </c:lvl>
              </c:multiLvlStrCache>
            </c:multiLvlStrRef>
          </c:cat>
          <c:val>
            <c:numRef>
              <c:f>'[Copy of Copy of Copy of Copy of Copy of CEF-T Call 2014 - tables__stats_with UK proposal_2.xls]Sheet6'!$D$4:$D$7</c:f>
              <c:numCache>
                <c:formatCode>General</c:formatCode>
                <c:ptCount val="4"/>
                <c:pt idx="2">
                  <c:v>146</c:v>
                </c:pt>
              </c:numCache>
            </c:numRef>
          </c:val>
        </c:ser>
        <c:ser>
          <c:idx val="2"/>
          <c:order val="2"/>
          <c:tx>
            <c:strRef>
              <c:f>'[Copy of Copy of Copy of Copy of Copy of CEF-T Call 2014 - tables__stats_with UK proposal_2.xls]Sheet6'!$E$3</c:f>
              <c:strCache>
                <c:ptCount val="1"/>
                <c:pt idx="0">
                  <c:v>Horizontal priorities</c:v>
                </c:pt>
              </c:strCache>
            </c:strRef>
          </c:tx>
          <c:invertIfNegative val="0"/>
          <c:cat>
            <c:multiLvlStrRef>
              <c:f>'[Copy of Copy of Copy of Copy of Copy of CEF-T Call 2014 - tables__stats_with UK proposal_2.xls]Sheet6'!$A$4:$B$7</c:f>
              <c:multiLvlStrCache>
                <c:ptCount val="4"/>
                <c:lvl>
                  <c:pt idx="0">
                    <c:v>681</c:v>
                  </c:pt>
                  <c:pt idx="1">
                    <c:v>452</c:v>
                  </c:pt>
                  <c:pt idx="2">
                    <c:v>276</c:v>
                  </c:pt>
                </c:lvl>
                <c:lvl>
                  <c:pt idx="0">
                    <c:v>Eligible
proposals</c:v>
                  </c:pt>
                  <c:pt idx="1">
                    <c:v>Proposals recommended by external experts</c:v>
                  </c:pt>
                  <c:pt idx="2">
                    <c:v>Proposals recommended by  internal panel</c:v>
                  </c:pt>
                  <c:pt idx="3">
                    <c:v>Indicative
budget</c:v>
                  </c:pt>
                </c:lvl>
              </c:multiLvlStrCache>
            </c:multiLvlStrRef>
          </c:cat>
          <c:val>
            <c:numRef>
              <c:f>'[Copy of Copy of Copy of Copy of Copy of CEF-T Call 2014 - tables__stats_with UK proposal_2.xls]Sheet6'!$E$4:$E$7</c:f>
              <c:numCache>
                <c:formatCode>General</c:formatCode>
                <c:ptCount val="4"/>
                <c:pt idx="2">
                  <c:v>798.9</c:v>
                </c:pt>
              </c:numCache>
            </c:numRef>
          </c:val>
        </c:ser>
        <c:ser>
          <c:idx val="3"/>
          <c:order val="3"/>
          <c:tx>
            <c:strRef>
              <c:f>'[Copy of Copy of Copy of Copy of Copy of CEF-T Call 2014 - tables__stats_with UK proposal_2.xls]Sheet6'!$F$3</c:f>
              <c:strCache>
                <c:ptCount val="1"/>
                <c:pt idx="0">
                  <c:v>Cohesion call</c:v>
                </c:pt>
              </c:strCache>
            </c:strRef>
          </c:tx>
          <c:invertIfNegative val="0"/>
          <c:cat>
            <c:multiLvlStrRef>
              <c:f>'[Copy of Copy of Copy of Copy of Copy of CEF-T Call 2014 - tables__stats_with UK proposal_2.xls]Sheet6'!$A$4:$B$7</c:f>
              <c:multiLvlStrCache>
                <c:ptCount val="4"/>
                <c:lvl>
                  <c:pt idx="0">
                    <c:v>681</c:v>
                  </c:pt>
                  <c:pt idx="1">
                    <c:v>452</c:v>
                  </c:pt>
                  <c:pt idx="2">
                    <c:v>276</c:v>
                  </c:pt>
                </c:lvl>
                <c:lvl>
                  <c:pt idx="0">
                    <c:v>Eligible
proposals</c:v>
                  </c:pt>
                  <c:pt idx="1">
                    <c:v>Proposals recommended by external experts</c:v>
                  </c:pt>
                  <c:pt idx="2">
                    <c:v>Proposals recommended by  internal panel</c:v>
                  </c:pt>
                  <c:pt idx="3">
                    <c:v>Indicative
budget</c:v>
                  </c:pt>
                </c:lvl>
              </c:multiLvlStrCache>
            </c:multiLvlStrRef>
          </c:cat>
          <c:val>
            <c:numRef>
              <c:f>'[Copy of Copy of Copy of Copy of Copy of CEF-T Call 2014 - tables__stats_with UK proposal_2.xls]Sheet6'!$F$4:$F$7</c:f>
              <c:numCache>
                <c:formatCode>General</c:formatCode>
                <c:ptCount val="4"/>
                <c:pt idx="2">
                  <c:v>4738.8</c:v>
                </c:pt>
              </c:numCache>
            </c:numRef>
          </c:val>
        </c:ser>
        <c:ser>
          <c:idx val="4"/>
          <c:order val="4"/>
          <c:tx>
            <c:strRef>
              <c:f>'[Copy of Copy of Copy of Copy of Copy of CEF-T Call 2014 - tables__stats_with UK proposal_2.xls]Sheet6'!$G$3</c:f>
              <c:strCache>
                <c:ptCount val="1"/>
                <c:pt idx="0">
                  <c:v>Annual call</c:v>
                </c:pt>
              </c:strCache>
            </c:strRef>
          </c:tx>
          <c:invertIfNegative val="0"/>
          <c:cat>
            <c:multiLvlStrRef>
              <c:f>'[Copy of Copy of Copy of Copy of Copy of CEF-T Call 2014 - tables__stats_with UK proposal_2.xls]Sheet6'!$A$4:$B$7</c:f>
              <c:multiLvlStrCache>
                <c:ptCount val="4"/>
                <c:lvl>
                  <c:pt idx="0">
                    <c:v>681</c:v>
                  </c:pt>
                  <c:pt idx="1">
                    <c:v>452</c:v>
                  </c:pt>
                  <c:pt idx="2">
                    <c:v>276</c:v>
                  </c:pt>
                </c:lvl>
                <c:lvl>
                  <c:pt idx="0">
                    <c:v>Eligible
proposals</c:v>
                  </c:pt>
                  <c:pt idx="1">
                    <c:v>Proposals recommended by external experts</c:v>
                  </c:pt>
                  <c:pt idx="2">
                    <c:v>Proposals recommended by  internal panel</c:v>
                  </c:pt>
                  <c:pt idx="3">
                    <c:v>Indicative
budget</c:v>
                  </c:pt>
                </c:lvl>
              </c:multiLvlStrCache>
            </c:multiLvlStrRef>
          </c:cat>
          <c:val>
            <c:numRef>
              <c:f>'[Copy of Copy of Copy of Copy of Copy of CEF-T Call 2014 - tables__stats_with UK proposal_2.xls]Sheet6'!$G$4:$G$7</c:f>
              <c:numCache>
                <c:formatCode>General</c:formatCode>
                <c:ptCount val="4"/>
                <c:pt idx="2">
                  <c:v>185.7</c:v>
                </c:pt>
              </c:numCache>
            </c:numRef>
          </c:val>
        </c:ser>
        <c:ser>
          <c:idx val="5"/>
          <c:order val="5"/>
          <c:tx>
            <c:strRef>
              <c:f>'[Copy of Copy of Copy of Copy of Copy of CEF-T Call 2014 - tables__stats_with UK proposal_2.xls]Sheet6'!$H$3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noFill/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2.5084418716835505E-2"/>
                  <c:y val="-0.26382978723404255"/>
                </c:manualLayout>
              </c:layout>
              <c:tx>
                <c:rich>
                  <a:bodyPr/>
                  <a:lstStyle/>
                  <a:p>
                    <a:r>
                      <a:rPr lang="en-US" sz="1300" b="0" i="0" baseline="0">
                        <a:effectLst/>
                        <a:latin typeface="EC Square Sans Pro" panose="020B0506040000020004" pitchFamily="34" charset="0"/>
                      </a:rPr>
                      <a:t>32,656.6</a:t>
                    </a:r>
                    <a:endParaRPr lang="en-US" sz="1300">
                      <a:effectLst/>
                      <a:latin typeface="EC Square Sans Pro" panose="020B0506040000020004" pitchFamily="34" charset="0"/>
                    </a:endParaRPr>
                  </a:p>
                  <a:p>
                    <a:r>
                      <a:rPr lang="en-US" sz="1300" b="0" i="0" baseline="0">
                        <a:effectLst/>
                        <a:latin typeface="EC Square Sans Pro" panose="020B0506040000020004" pitchFamily="34" charset="0"/>
                      </a:rPr>
                      <a:t>(681)</a:t>
                    </a:r>
                    <a:endParaRPr lang="en-US"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943560057887119E-2"/>
                  <c:y val="-0.21843971631205678"/>
                </c:manualLayout>
              </c:layout>
              <c:tx>
                <c:rich>
                  <a:bodyPr/>
                  <a:lstStyle/>
                  <a:p>
                    <a:r>
                      <a:rPr lang="en-US" sz="1300" b="0" i="0" baseline="0">
                        <a:effectLst/>
                        <a:latin typeface="EC Square Sans Pro" panose="020B0506040000020004" pitchFamily="34" charset="0"/>
                      </a:rPr>
                      <a:t>24,066.9</a:t>
                    </a:r>
                    <a:endParaRPr lang="en-US" sz="1300">
                      <a:effectLst/>
                      <a:latin typeface="EC Square Sans Pro" panose="020B0506040000020004" pitchFamily="34" charset="0"/>
                    </a:endParaRPr>
                  </a:p>
                  <a:p>
                    <a:r>
                      <a:rPr lang="en-US" sz="1300" b="0" i="0" baseline="0">
                        <a:effectLst/>
                        <a:latin typeface="EC Square Sans Pro" panose="020B0506040000020004" pitchFamily="34" charset="0"/>
                      </a:rPr>
                      <a:t>(452)</a:t>
                    </a:r>
                    <a:endParaRPr lang="en-US" sz="1300">
                      <a:effectLst/>
                      <a:latin typeface="EC Square Sans Pro" panose="020B0506040000020004" pitchFamily="34" charset="0"/>
                    </a:endParaRP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366136034732273E-2"/>
                  <c:y val="-0.15319148936170213"/>
                </c:manualLayout>
              </c:layout>
              <c:tx>
                <c:rich>
                  <a:bodyPr/>
                  <a:lstStyle/>
                  <a:p>
                    <a:r>
                      <a:rPr lang="en-US" sz="1300" b="0" i="0" u="none" strike="noStrike" baseline="0">
                        <a:effectLst/>
                      </a:rPr>
                      <a:t>11,930.0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EC Square Sans Pro" panose="020B05060400000200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'[Copy of Copy of Copy of Copy of Copy of CEF-T Call 2014 - tables__stats_with UK proposal_2.xls]Sheet6'!$A$4:$B$7</c:f>
              <c:multiLvlStrCache>
                <c:ptCount val="4"/>
                <c:lvl>
                  <c:pt idx="0">
                    <c:v>681</c:v>
                  </c:pt>
                  <c:pt idx="1">
                    <c:v>452</c:v>
                  </c:pt>
                  <c:pt idx="2">
                    <c:v>276</c:v>
                  </c:pt>
                </c:lvl>
                <c:lvl>
                  <c:pt idx="0">
                    <c:v>Eligible
proposals</c:v>
                  </c:pt>
                  <c:pt idx="1">
                    <c:v>Proposals recommended by external experts</c:v>
                  </c:pt>
                  <c:pt idx="2">
                    <c:v>Proposals recommended by  internal panel</c:v>
                  </c:pt>
                  <c:pt idx="3">
                    <c:v>Indicative
budget</c:v>
                  </c:pt>
                </c:lvl>
              </c:multiLvlStrCache>
            </c:multiLvlStrRef>
          </c:cat>
          <c:val>
            <c:numRef>
              <c:f>'[Copy of Copy of Copy of Copy of Copy of CEF-T Call 2014 - tables__stats_with UK proposal_2.xls]Sheet6'!$H$4:$H$7</c:f>
              <c:numCache>
                <c:formatCode>General</c:formatCode>
                <c:ptCount val="4"/>
                <c:pt idx="0">
                  <c:v>32656.62639143999</c:v>
                </c:pt>
                <c:pt idx="1">
                  <c:v>24066.884154830004</c:v>
                </c:pt>
                <c:pt idx="2">
                  <c:v>13016.591143177737</c:v>
                </c:pt>
                <c:pt idx="3">
                  <c:v>11930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14912000"/>
        <c:axId val="214926080"/>
        <c:axId val="0"/>
      </c:bar3DChart>
      <c:catAx>
        <c:axId val="21491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EC Square Sans Pro"/>
                <a:ea typeface="EC Square Sans Pro"/>
                <a:cs typeface="EC Square Sans Pro"/>
              </a:defRPr>
            </a:pPr>
            <a:endParaRPr lang="en-US"/>
          </a:p>
        </c:txPr>
        <c:crossAx val="214926080"/>
        <c:crosses val="autoZero"/>
        <c:auto val="1"/>
        <c:lblAlgn val="ctr"/>
        <c:lblOffset val="100"/>
        <c:noMultiLvlLbl val="1"/>
      </c:catAx>
      <c:valAx>
        <c:axId val="214926080"/>
        <c:scaling>
          <c:orientation val="minMax"/>
        </c:scaling>
        <c:delete val="0"/>
        <c:axPos val="l"/>
        <c:numFmt formatCode="#,##0_ ;\-#,##0\ 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EC Square Sans Pro"/>
                <a:ea typeface="EC Square Sans Pro"/>
                <a:cs typeface="EC Square Sans Pro"/>
              </a:defRPr>
            </a:pPr>
            <a:endParaRPr lang="en-US"/>
          </a:p>
        </c:txPr>
        <c:crossAx val="2149120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5"/>
        <c:delete val="1"/>
      </c:legendEntry>
      <c:layout/>
      <c:overlay val="0"/>
      <c:txPr>
        <a:bodyPr/>
        <a:lstStyle/>
        <a:p>
          <a:pPr>
            <a:defRPr sz="1100"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[CEF-T Call 2014 - Atlantic.xlsx]Stats_graphs!PivotTable29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spPr>
          <a:solidFill>
            <a:schemeClr val="bg2">
              <a:lumMod val="5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EC Square Sans Pro" panose="020B0506040000020004" pitchFamily="34" charset="0"/>
                  <a:ea typeface="Calibri"/>
                  <a:cs typeface="Calibri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EC Square Sans Pro" panose="020B0506040000020004" pitchFamily="34" charset="0"/>
                    <a:ea typeface="Calibri"/>
                    <a:cs typeface="Calibri"/>
                  </a:defRPr>
                </a:pPr>
                <a:r>
                  <a:rPr lang="en-GB">
                    <a:latin typeface="EC Square Sans Pro" panose="020B0506040000020004" pitchFamily="34" charset="0"/>
                  </a:rPr>
                  <a:t>832.5</a:t>
                </a:r>
                <a:endParaRPr lang="en-GB"/>
              </a:p>
            </c:rich>
          </c:tx>
          <c:spPr/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EC Square Sans Pro" panose="020B0506040000020004" pitchFamily="34" charset="0"/>
                    <a:ea typeface="Calibri"/>
                    <a:cs typeface="Calibri"/>
                  </a:defRPr>
                </a:pPr>
                <a:r>
                  <a:rPr lang="en-GB">
                    <a:latin typeface="EC Square Sans Pro" panose="020B0506040000020004" pitchFamily="34" charset="0"/>
                  </a:rPr>
                  <a:t>1,282.6</a:t>
                </a:r>
                <a:endParaRPr lang="en-GB"/>
              </a:p>
            </c:rich>
          </c:tx>
          <c:spPr/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EC Square Sans Pro" panose="020B0506040000020004" pitchFamily="34" charset="0"/>
                    <a:ea typeface="Calibri"/>
                    <a:cs typeface="Calibri"/>
                  </a:defRPr>
                </a:pPr>
                <a:r>
                  <a:rPr lang="en-GB">
                    <a:latin typeface="EC Square Sans Pro" panose="020B0506040000020004" pitchFamily="34" charset="0"/>
                  </a:rPr>
                  <a:t>2,148.4</a:t>
                </a:r>
                <a:endParaRPr lang="en-GB"/>
              </a:p>
            </c:rich>
          </c:tx>
          <c:spPr/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EC Square Sans Pro" panose="020B0506040000020004" pitchFamily="34" charset="0"/>
                  <a:ea typeface="Calibri"/>
                  <a:cs typeface="Calibri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EC Square Sans Pro" panose="020B0506040000020004" pitchFamily="34" charset="0"/>
                    <a:ea typeface="Calibri"/>
                    <a:cs typeface="Calibri"/>
                  </a:defRPr>
                </a:pPr>
                <a:r>
                  <a:rPr lang="en-GB">
                    <a:latin typeface="EC Square Sans Pro" panose="020B0506040000020004" pitchFamily="34" charset="0"/>
                  </a:rPr>
                  <a:t>610.5</a:t>
                </a:r>
                <a:endParaRPr lang="en-GB"/>
              </a:p>
            </c:rich>
          </c:tx>
          <c:spPr/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EC Square Sans Pro" panose="020B0506040000020004" pitchFamily="34" charset="0"/>
                    <a:ea typeface="Calibri"/>
                    <a:cs typeface="Calibri"/>
                  </a:defRPr>
                </a:pPr>
                <a:r>
                  <a:rPr lang="en-GB">
                    <a:latin typeface="EC Square Sans Pro" panose="020B0506040000020004" pitchFamily="34" charset="0"/>
                  </a:rPr>
                  <a:t>946.1</a:t>
                </a:r>
                <a:endParaRPr lang="en-GB"/>
              </a:p>
            </c:rich>
          </c:tx>
          <c:spPr/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EC Square Sans Pro" panose="020B0506040000020004" pitchFamily="34" charset="0"/>
                    <a:ea typeface="Calibri"/>
                    <a:cs typeface="Calibri"/>
                  </a:defRPr>
                </a:pPr>
                <a:r>
                  <a:rPr lang="en-GB">
                    <a:latin typeface="EC Square Sans Pro" panose="020B0506040000020004" pitchFamily="34" charset="0"/>
                  </a:rPr>
                  <a:t>1,027.4</a:t>
                </a:r>
                <a:endParaRPr lang="en-GB"/>
              </a:p>
            </c:rich>
          </c:tx>
          <c:spPr/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EC Square Sans Pro" panose="020B0506040000020004" pitchFamily="34" charset="0"/>
                    <a:ea typeface="Calibri"/>
                    <a:cs typeface="Calibri"/>
                  </a:defRPr>
                </a:pPr>
                <a:r>
                  <a:rPr lang="en-GB">
                    <a:latin typeface="EC Square Sans Pro" panose="020B0506040000020004" pitchFamily="34" charset="0"/>
                  </a:rPr>
                  <a:t>1,604.2</a:t>
                </a:r>
                <a:endParaRPr lang="en-GB"/>
              </a:p>
            </c:rich>
          </c:tx>
          <c:spPr/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EC Square Sans Pro" panose="020B0506040000020004" pitchFamily="34" charset="0"/>
                    <a:ea typeface="Calibri"/>
                    <a:cs typeface="Calibri"/>
                  </a:defRPr>
                </a:pPr>
                <a:r>
                  <a:rPr lang="en-GB">
                    <a:latin typeface="EC Square Sans Pro" panose="020B0506040000020004" pitchFamily="34" charset="0"/>
                  </a:rPr>
                  <a:t>1,753.2</a:t>
                </a:r>
                <a:endParaRPr lang="en-GB"/>
              </a:p>
            </c:rich>
          </c:tx>
          <c:spPr/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EC Square Sans Pro" panose="020B0506040000020004" pitchFamily="34" charset="0"/>
                    <a:ea typeface="Calibri"/>
                    <a:cs typeface="Calibri"/>
                  </a:defRPr>
                </a:pPr>
                <a:r>
                  <a:rPr lang="en-GB">
                    <a:latin typeface="EC Square Sans Pro" panose="020B0506040000020004" pitchFamily="34" charset="0"/>
                  </a:rPr>
                  <a:t>1,917.3</a:t>
                </a:r>
                <a:endParaRPr lang="en-GB"/>
              </a:p>
            </c:rich>
          </c:tx>
          <c:spPr/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</c:pivotFmt>
      <c:pivotFmt>
        <c:idx val="18"/>
        <c:spPr>
          <a:solidFill>
            <a:schemeClr val="bg2">
              <a:lumMod val="5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EC Square Sans Pro" panose="020B0506040000020004" pitchFamily="34" charset="0"/>
                  <a:ea typeface="Calibri"/>
                  <a:cs typeface="Calibri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832.5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1,282.6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2,148.4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EC Square Sans Pro" panose="020B0506040000020004" pitchFamily="34" charset="0"/>
                  <a:ea typeface="Calibri"/>
                  <a:cs typeface="Calibri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610.5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dLbl>
          <c:idx val="0"/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946.1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dLbl>
          <c:idx val="0"/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1,027.4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dLbl>
          <c:idx val="0"/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1,604.2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dLbl>
          <c:idx val="0"/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1,753.2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dLbl>
          <c:idx val="0"/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1,917.3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</c:pivotFmt>
      <c:pivotFmt>
        <c:idx val="35"/>
        <c:spPr>
          <a:solidFill>
            <a:schemeClr val="bg2">
              <a:lumMod val="5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EC Square Sans Pro" panose="020B0506040000020004" pitchFamily="34" charset="0"/>
                  <a:ea typeface="Calibri"/>
                  <a:cs typeface="Calibri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dLbl>
          <c:idx val="0"/>
          <c:layout>
            <c:manualLayout>
              <c:x val="4.7693105235873508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€832.5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8"/>
        <c:dLbl>
          <c:idx val="0"/>
          <c:layout>
            <c:manualLayout>
              <c:x val="-2.6956972524624159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€1,282.6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1"/>
        <c:dLbl>
          <c:idx val="0"/>
          <c:layout>
            <c:manualLayout>
              <c:x val="7.6723691031622604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€2,148.4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EC Square Sans Pro" panose="020B0506040000020004" pitchFamily="34" charset="0"/>
                  <a:ea typeface="Calibri"/>
                  <a:cs typeface="Calibri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dLbl>
          <c:idx val="0"/>
          <c:layout>
            <c:manualLayout>
              <c:x val="-4.3545878693623641E-2"/>
              <c:y val="-3.0441400304414001E-3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€610.5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dLbl>
          <c:idx val="0"/>
          <c:layout>
            <c:manualLayout>
              <c:x val="-4.5619491964748578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€946.1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dLbl>
          <c:idx val="0"/>
          <c:layout>
            <c:manualLayout>
              <c:x val="-5.1840331778123382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€1,027.4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7"/>
        <c:dLbl>
          <c:idx val="0"/>
          <c:layout>
            <c:manualLayout>
              <c:x val="-5.5987558320373249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€1,604.2</a:t>
                </a:r>
                <a:r>
                  <a:rPr lang="en-GB" baseline="0">
                    <a:latin typeface="EC Square Sans Pro" panose="020B0506040000020004" pitchFamily="34" charset="0"/>
                  </a:rPr>
                  <a:t>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dLbl>
          <c:idx val="0"/>
          <c:layout>
            <c:manualLayout>
              <c:x val="-5.8061171591498109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€1,753.2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dLbl>
          <c:idx val="0"/>
          <c:layout>
            <c:manualLayout>
              <c:x val="-5.3913945049248319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€1,917.3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</c:pivotFmt>
      <c:pivotFmt>
        <c:idx val="52"/>
        <c:spPr>
          <a:solidFill>
            <a:schemeClr val="bg2">
              <a:lumMod val="5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EC Square Sans Pro" panose="020B0506040000020004" pitchFamily="34" charset="0"/>
                  <a:ea typeface="Calibri"/>
                  <a:cs typeface="Calibri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dLbl>
          <c:idx val="0"/>
          <c:layout>
            <c:manualLayout>
              <c:x val="4.7693105235873508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€832.5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5"/>
        <c:dLbl>
          <c:idx val="0"/>
          <c:layout>
            <c:manualLayout>
              <c:x val="-2.6956972524624159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€1,282.6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8"/>
        <c:dLbl>
          <c:idx val="0"/>
          <c:layout>
            <c:manualLayout>
              <c:x val="7.6723691031622604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€2,148.4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EC Square Sans Pro" panose="020B0506040000020004" pitchFamily="34" charset="0"/>
                  <a:ea typeface="Calibri"/>
                  <a:cs typeface="Calibri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dLbl>
          <c:idx val="0"/>
          <c:layout>
            <c:manualLayout>
              <c:x val="-4.3545878693623641E-2"/>
              <c:y val="-3.0441400304414001E-3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€610.5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dLbl>
          <c:idx val="0"/>
          <c:layout>
            <c:manualLayout>
              <c:x val="-4.5619491964748578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€946.1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dLbl>
          <c:idx val="0"/>
          <c:layout>
            <c:manualLayout>
              <c:x val="-5.1840331778123382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€1,027.4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4"/>
        <c:dLbl>
          <c:idx val="0"/>
          <c:layout>
            <c:manualLayout>
              <c:x val="-5.5987558320373249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€1,604.2</a:t>
                </a:r>
                <a:r>
                  <a:rPr lang="en-GB" baseline="0">
                    <a:latin typeface="EC Square Sans Pro" panose="020B0506040000020004" pitchFamily="34" charset="0"/>
                  </a:rPr>
                  <a:t>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dLbl>
          <c:idx val="0"/>
          <c:layout>
            <c:manualLayout>
              <c:x val="-5.8061171591498109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€1,753.2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dLbl>
          <c:idx val="0"/>
          <c:layout>
            <c:manualLayout>
              <c:x val="-5.3913945049248319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€1,917.3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8"/>
        <c:marker>
          <c:symbol val="none"/>
        </c:marker>
      </c:pivotFmt>
      <c:pivotFmt>
        <c:idx val="69"/>
        <c:spPr>
          <a:solidFill>
            <a:schemeClr val="bg2">
              <a:lumMod val="5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EC Square Sans Pro" panose="020B0506040000020004" pitchFamily="34" charset="0"/>
                  <a:ea typeface="Calibri"/>
                  <a:cs typeface="Calibri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dLbl>
          <c:idx val="0"/>
          <c:layout>
            <c:manualLayout>
              <c:x val="4.7693105235873508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€832.5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2"/>
        <c:dLbl>
          <c:idx val="0"/>
          <c:layout>
            <c:manualLayout>
              <c:x val="-2.6956972524624159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€1,282.6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5"/>
        <c:dLbl>
          <c:idx val="0"/>
          <c:layout>
            <c:manualLayout>
              <c:x val="7.6723691031622604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€2,148.4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2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EC Square Sans Pro" panose="020B0506040000020004" pitchFamily="34" charset="0"/>
                  <a:ea typeface="Calibri"/>
                  <a:cs typeface="Calibri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dLbl>
          <c:idx val="0"/>
          <c:layout>
            <c:manualLayout>
              <c:x val="-4.3545878693623641E-2"/>
              <c:y val="-3.0441400304414001E-3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€610.5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dLbl>
          <c:idx val="0"/>
          <c:layout>
            <c:manualLayout>
              <c:x val="-4.5619491964748578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€946.1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dLbl>
          <c:idx val="0"/>
          <c:layout>
            <c:manualLayout>
              <c:x val="-5.1840331778123382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€1,027.4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1"/>
        <c:dLbl>
          <c:idx val="0"/>
          <c:layout>
            <c:manualLayout>
              <c:x val="-5.5987558320373249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€1,604.2</a:t>
                </a:r>
                <a:r>
                  <a:rPr lang="en-GB" baseline="0">
                    <a:latin typeface="EC Square Sans Pro" panose="020B0506040000020004" pitchFamily="34" charset="0"/>
                  </a:rPr>
                  <a:t>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dLbl>
          <c:idx val="0"/>
          <c:layout>
            <c:manualLayout>
              <c:x val="-5.8061171591498109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€1,753.2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dLbl>
          <c:idx val="0"/>
          <c:layout>
            <c:manualLayout>
              <c:x val="-5.3913945049248319E-2"/>
              <c:y val="0"/>
            </c:manualLayout>
          </c:layout>
          <c:tx>
            <c:rich>
              <a:bodyPr/>
              <a:lstStyle/>
              <a:p>
                <a:r>
                  <a:rPr lang="en-GB">
                    <a:latin typeface="EC Square Sans Pro" panose="020B0506040000020004" pitchFamily="34" charset="0"/>
                  </a:rPr>
                  <a:t>€1,917.3 M</a:t>
                </a:r>
                <a:endParaRPr lang="en-GB"/>
              </a:p>
            </c:rich>
          </c:tx>
          <c:dLblPos val="ct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Stats_graphs!$B$287:$B$288</c:f>
              <c:strCache>
                <c:ptCount val="1"/>
                <c:pt idx="0">
                  <c:v>MAP</c:v>
                </c:pt>
              </c:strCache>
            </c:strRef>
          </c:tx>
          <c:invertIfNegative val="0"/>
          <c:cat>
            <c:strRef>
              <c:f>Stats_graphs!$A$289:$A$298</c:f>
              <c:strCache>
                <c:ptCount val="9"/>
                <c:pt idx="0">
                  <c:v>Rhine - Alpine</c:v>
                </c:pt>
                <c:pt idx="1">
                  <c:v>Orient/East-Med</c:v>
                </c:pt>
                <c:pt idx="2">
                  <c:v>Atlantic</c:v>
                </c:pt>
                <c:pt idx="3">
                  <c:v>Baltic - Adriatic</c:v>
                </c:pt>
                <c:pt idx="4">
                  <c:v>Mediterranean</c:v>
                </c:pt>
                <c:pt idx="5">
                  <c:v>North Sea - Mediterranean</c:v>
                </c:pt>
                <c:pt idx="6">
                  <c:v>North Sea - Baltic</c:v>
                </c:pt>
                <c:pt idx="7">
                  <c:v>Scandinavian - Mediterranean</c:v>
                </c:pt>
                <c:pt idx="8">
                  <c:v>Rhine - Danube</c:v>
                </c:pt>
              </c:strCache>
            </c:strRef>
          </c:cat>
          <c:val>
            <c:numRef>
              <c:f>Stats_graphs!$B$289:$B$298</c:f>
              <c:numCache>
                <c:formatCode>#,##0</c:formatCode>
                <c:ptCount val="9"/>
                <c:pt idx="0">
                  <c:v>596868863.08800006</c:v>
                </c:pt>
                <c:pt idx="1">
                  <c:v>33183200.5</c:v>
                </c:pt>
                <c:pt idx="2">
                  <c:v>931525264.30770016</c:v>
                </c:pt>
                <c:pt idx="3">
                  <c:v>95893894.090999991</c:v>
                </c:pt>
                <c:pt idx="4">
                  <c:v>1064776046.9</c:v>
                </c:pt>
                <c:pt idx="5">
                  <c:v>1603156540.5977399</c:v>
                </c:pt>
                <c:pt idx="6">
                  <c:v>104604314.2</c:v>
                </c:pt>
                <c:pt idx="7">
                  <c:v>1867115471.0999999</c:v>
                </c:pt>
                <c:pt idx="8">
                  <c:v>1050497302.2</c:v>
                </c:pt>
              </c:numCache>
            </c:numRef>
          </c:val>
        </c:ser>
        <c:ser>
          <c:idx val="1"/>
          <c:order val="1"/>
          <c:tx>
            <c:strRef>
              <c:f>Stats_graphs!$C$287:$C$288</c:f>
              <c:strCache>
                <c:ptCount val="1"/>
                <c:pt idx="0">
                  <c:v>Cohesion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4.769310523587350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EC Square Sans Pro" panose="020B0506040000020004" pitchFamily="34" charset="0"/>
                      </a:rPr>
                      <a:t>€832.5 M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695697252462415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EC Square Sans Pro" panose="020B0506040000020004" pitchFamily="34" charset="0"/>
                      </a:rPr>
                      <a:t>€1,282.6 M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672369103162260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EC Square Sans Pro" panose="020B0506040000020004" pitchFamily="34" charset="0"/>
                      </a:rPr>
                      <a:t>€2,148.4 M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EC Square Sans Pro" panose="020B0506040000020004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Stats_graphs!$A$289:$A$298</c:f>
              <c:strCache>
                <c:ptCount val="9"/>
                <c:pt idx="0">
                  <c:v>Rhine - Alpine</c:v>
                </c:pt>
                <c:pt idx="1">
                  <c:v>Orient/East-Med</c:v>
                </c:pt>
                <c:pt idx="2">
                  <c:v>Atlantic</c:v>
                </c:pt>
                <c:pt idx="3">
                  <c:v>Baltic - Adriatic</c:v>
                </c:pt>
                <c:pt idx="4">
                  <c:v>Mediterranean</c:v>
                </c:pt>
                <c:pt idx="5">
                  <c:v>North Sea - Mediterranean</c:v>
                </c:pt>
                <c:pt idx="6">
                  <c:v>North Sea - Baltic</c:v>
                </c:pt>
                <c:pt idx="7">
                  <c:v>Scandinavian - Mediterranean</c:v>
                </c:pt>
                <c:pt idx="8">
                  <c:v>Rhine - Danube</c:v>
                </c:pt>
              </c:strCache>
            </c:strRef>
          </c:cat>
          <c:val>
            <c:numRef>
              <c:f>Stats_graphs!$C$289:$C$298</c:f>
              <c:numCache>
                <c:formatCode>#,##0</c:formatCode>
                <c:ptCount val="9"/>
                <c:pt idx="1">
                  <c:v>799288451.69569993</c:v>
                </c:pt>
                <c:pt idx="3">
                  <c:v>909060342.90095806</c:v>
                </c:pt>
                <c:pt idx="4">
                  <c:v>216524669.98100001</c:v>
                </c:pt>
                <c:pt idx="6">
                  <c:v>1648620946.0075991</c:v>
                </c:pt>
                <c:pt idx="7">
                  <c:v>38854793.700000003</c:v>
                </c:pt>
                <c:pt idx="8">
                  <c:v>1097935821.2550368</c:v>
                </c:pt>
              </c:numCache>
            </c:numRef>
          </c:val>
        </c:ser>
        <c:ser>
          <c:idx val="2"/>
          <c:order val="2"/>
          <c:tx>
            <c:strRef>
              <c:f>Stats_graphs!$D$287:$D$288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4.3545878693623641E-2"/>
                  <c:y val="-3.0441400304414001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EC Square Sans Pro" panose="020B0506040000020004" pitchFamily="34" charset="0"/>
                      </a:rPr>
                      <a:t>€610.5 M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6194919647485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EC Square Sans Pro" panose="020B0506040000020004" pitchFamily="34" charset="0"/>
                      </a:rPr>
                      <a:t>€946.1 M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8403317781233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EC Square Sans Pro" panose="020B0506040000020004" pitchFamily="34" charset="0"/>
                      </a:rPr>
                      <a:t>€1,027.4 M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598755832037324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EC Square Sans Pro" panose="020B0506040000020004" pitchFamily="34" charset="0"/>
                      </a:rPr>
                      <a:t>€1,604.2</a:t>
                    </a:r>
                    <a:r>
                      <a:rPr lang="en-US" baseline="0">
                        <a:latin typeface="EC Square Sans Pro" panose="020B0506040000020004" pitchFamily="34" charset="0"/>
                      </a:rPr>
                      <a:t> M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806117159149810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EC Square Sans Pro" panose="020B0506040000020004" pitchFamily="34" charset="0"/>
                      </a:rPr>
                      <a:t>€1,753.2 M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39139450492483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EC Square Sans Pro" panose="020B0506040000020004" pitchFamily="34" charset="0"/>
                      </a:rPr>
                      <a:t>€1,917.3 M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EC Square Sans Pro" panose="020B0506040000020004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Stats_graphs!$A$289:$A$298</c:f>
              <c:strCache>
                <c:ptCount val="9"/>
                <c:pt idx="0">
                  <c:v>Rhine - Alpine</c:v>
                </c:pt>
                <c:pt idx="1">
                  <c:v>Orient/East-Med</c:v>
                </c:pt>
                <c:pt idx="2">
                  <c:v>Atlantic</c:v>
                </c:pt>
                <c:pt idx="3">
                  <c:v>Baltic - Adriatic</c:v>
                </c:pt>
                <c:pt idx="4">
                  <c:v>Mediterranean</c:v>
                </c:pt>
                <c:pt idx="5">
                  <c:v>North Sea - Mediterranean</c:v>
                </c:pt>
                <c:pt idx="6">
                  <c:v>North Sea - Baltic</c:v>
                </c:pt>
                <c:pt idx="7">
                  <c:v>Scandinavian - Mediterranean</c:v>
                </c:pt>
                <c:pt idx="8">
                  <c:v>Rhine - Danube</c:v>
                </c:pt>
              </c:strCache>
            </c:strRef>
          </c:cat>
          <c:val>
            <c:numRef>
              <c:f>Stats_graphs!$D$289:$D$298</c:f>
              <c:numCache>
                <c:formatCode>General</c:formatCode>
                <c:ptCount val="9"/>
                <c:pt idx="0" formatCode="#,##0">
                  <c:v>13628454.6</c:v>
                </c:pt>
                <c:pt idx="2" formatCode="#,##0">
                  <c:v>14618840</c:v>
                </c:pt>
                <c:pt idx="3" formatCode="#,##0">
                  <c:v>22399685.100000001</c:v>
                </c:pt>
                <c:pt idx="4" formatCode="#,##0">
                  <c:v>1296220</c:v>
                </c:pt>
                <c:pt idx="5" formatCode="#,##0">
                  <c:v>1018571</c:v>
                </c:pt>
                <c:pt idx="6" formatCode="#,##0">
                  <c:v>0</c:v>
                </c:pt>
                <c:pt idx="7" formatCode="#,##0">
                  <c:v>11340607</c:v>
                </c:pt>
                <c:pt idx="8" formatCode="#,##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17700224"/>
        <c:axId val="217701760"/>
      </c:barChart>
      <c:catAx>
        <c:axId val="217700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  <a:ea typeface="Calibri"/>
                <a:cs typeface="Calibri"/>
              </a:defRPr>
            </a:pPr>
            <a:endParaRPr lang="en-US"/>
          </a:p>
        </c:txPr>
        <c:crossAx val="217701760"/>
        <c:crosses val="autoZero"/>
        <c:auto val="0"/>
        <c:lblAlgn val="ctr"/>
        <c:lblOffset val="100"/>
        <c:noMultiLvlLbl val="0"/>
      </c:catAx>
      <c:valAx>
        <c:axId val="21770176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  <a:ea typeface="Calibri"/>
                <a:cs typeface="Calibri"/>
              </a:defRPr>
            </a:pPr>
            <a:endParaRPr lang="en-US"/>
          </a:p>
        </c:txPr>
        <c:crossAx val="217700224"/>
        <c:crosses val="autoZero"/>
        <c:crossBetween val="between"/>
        <c:dispUnits>
          <c:builtInUnit val="millions"/>
        </c:dispUnits>
      </c:valAx>
    </c:plotArea>
    <c:legend>
      <c:legendPos val="b"/>
      <c:layout/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EC Square Sans Pro" panose="020B0506040000020004" pitchFamily="34" charset="0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EC Square Sans Pro Medium" panose="020B0500000000020004" pitchFamily="34" charset="0"/>
              </a:defRPr>
            </a:pPr>
            <a:r>
              <a:rPr lang="en-US" sz="1400" b="1" kern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Cohesion call </a:t>
            </a:r>
            <a:r>
              <a:rPr lang="en-US" sz="1400" b="1" kern="0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</a:t>
            </a:r>
          </a:p>
          <a:p>
            <a:pPr>
              <a:defRPr sz="1200">
                <a:latin typeface="EC Square Sans Pro Medium" panose="020B0500000000020004" pitchFamily="34" charset="0"/>
              </a:defRPr>
            </a:pPr>
            <a:r>
              <a:rPr lang="en-US" sz="1400" b="1" kern="0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(140 submitted proposals</a:t>
            </a:r>
            <a:r>
              <a:rPr lang="en-US" sz="1400" b="1" kern="0" dirty="0" smtClean="0">
                <a:solidFill>
                  <a:srgbClr val="0F5494"/>
                </a:solidFill>
                <a:latin typeface="+mj-lt"/>
                <a:ea typeface="+mj-ea"/>
                <a:cs typeface="+mj-cs"/>
              </a:rPr>
              <a:t>)</a:t>
            </a:r>
            <a:endParaRPr lang="en-US" sz="1400" b="1" kern="0" dirty="0">
              <a:solidFill>
                <a:srgbClr val="0F5494"/>
              </a:solidFill>
              <a:latin typeface="+mj-lt"/>
              <a:ea typeface="+mj-ea"/>
              <a:cs typeface="+mj-cs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type!$A$15</c:f>
              <c:strCache>
                <c:ptCount val="1"/>
                <c:pt idx="0">
                  <c:v>Cohesion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7.0555555555555552E-2"/>
                  <c:y val="-1.7638888888888888E-2"/>
                </c:manualLayout>
              </c:layout>
              <c:tx>
                <c:rich>
                  <a:bodyPr/>
                  <a:lstStyle/>
                  <a:p>
                    <a:r>
                      <a:rPr lang="en-US" sz="1100">
                        <a:latin typeface="EC Square Sans Pro Medium" panose="020B0500000000020004" pitchFamily="34" charset="0"/>
                      </a:rPr>
                      <a:t>Mixed</a:t>
                    </a:r>
                    <a:r>
                      <a:rPr lang="en-US" sz="1100" baseline="0">
                        <a:latin typeface="EC Square Sans Pro Medium" panose="020B0500000000020004" pitchFamily="34" charset="0"/>
                      </a:rPr>
                      <a:t> - </a:t>
                    </a:r>
                    <a:r>
                      <a:rPr lang="en-US" sz="1100">
                        <a:latin typeface="EC Square Sans Pro Medium" panose="020B0500000000020004" pitchFamily="34" charset="0"/>
                      </a:rPr>
                      <a:t>35
(25%)</a:t>
                    </a:r>
                    <a:endParaRPr lang="en-US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3.7991452991452991E-2"/>
                  <c:y val="6.1735763888888892E-2"/>
                </c:manualLayout>
              </c:layout>
              <c:tx>
                <c:rich>
                  <a:bodyPr/>
                  <a:lstStyle/>
                  <a:p>
                    <a:r>
                      <a:rPr lang="en-US" sz="1100">
                        <a:latin typeface="EC Square Sans Pro Medium" panose="020B0500000000020004" pitchFamily="34" charset="0"/>
                      </a:rPr>
                      <a:t>Studies</a:t>
                    </a:r>
                    <a:r>
                      <a:rPr lang="en-US" sz="1100" baseline="0">
                        <a:latin typeface="EC Square Sans Pro Medium" panose="020B0500000000020004" pitchFamily="34" charset="0"/>
                      </a:rPr>
                      <a:t> - </a:t>
                    </a:r>
                    <a:r>
                      <a:rPr lang="en-US" sz="1100">
                        <a:latin typeface="EC Square Sans Pro Medium" panose="020B0500000000020004" pitchFamily="34" charset="0"/>
                      </a:rPr>
                      <a:t>33
(24%)</a:t>
                    </a:r>
                    <a:endParaRPr lang="en-US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5.4273504273504277E-3"/>
                  <c:y val="0.23371493055555556"/>
                </c:manualLayout>
              </c:layout>
              <c:tx>
                <c:rich>
                  <a:bodyPr/>
                  <a:lstStyle/>
                  <a:p>
                    <a:r>
                      <a:rPr lang="en-US" sz="1100">
                        <a:latin typeface="EC Square Sans Pro Medium" panose="020B0500000000020004" pitchFamily="34" charset="0"/>
                      </a:rPr>
                      <a:t>Works</a:t>
                    </a:r>
                    <a:r>
                      <a:rPr lang="en-US" sz="1100" baseline="0">
                        <a:latin typeface="EC Square Sans Pro Medium" panose="020B0500000000020004" pitchFamily="34" charset="0"/>
                      </a:rPr>
                      <a:t> - </a:t>
                    </a:r>
                    <a:r>
                      <a:rPr lang="en-US" sz="1100">
                        <a:latin typeface="EC Square Sans Pro Medium" panose="020B0500000000020004" pitchFamily="34" charset="0"/>
                      </a:rPr>
                      <a:t>72
(51%)</a:t>
                    </a:r>
                    <a:endParaRPr lang="en-US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100">
                    <a:latin typeface="EC Square Sans Pro Medium" panose="020B0500000000020004" pitchFamily="34" charset="0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type!$B$14:$D$14</c:f>
              <c:strCache>
                <c:ptCount val="3"/>
                <c:pt idx="0">
                  <c:v>Mixed</c:v>
                </c:pt>
                <c:pt idx="1">
                  <c:v>Studies</c:v>
                </c:pt>
                <c:pt idx="2">
                  <c:v>Works</c:v>
                </c:pt>
              </c:strCache>
            </c:strRef>
          </c:cat>
          <c:val>
            <c:numRef>
              <c:f>type!$B$15:$D$15</c:f>
              <c:numCache>
                <c:formatCode>General</c:formatCode>
                <c:ptCount val="3"/>
                <c:pt idx="0">
                  <c:v>35</c:v>
                </c:pt>
                <c:pt idx="1">
                  <c:v>33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n-US" sz="1400" b="1" i="0" u="none" strike="noStrike" kern="0" baseline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400" b="1" i="0" u="none" strike="noStrike" kern="0" baseline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call </a:t>
            </a:r>
            <a:r>
              <a:rPr lang="en-US" sz="1400" b="1" i="0" u="none" strike="noStrike" kern="0" baseline="0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</a:t>
            </a:r>
          </a:p>
          <a:p>
            <a:pPr algn="ctr" rtl="0">
              <a:defRPr lang="en-US" sz="1400" b="1" i="0" u="none" strike="noStrike" kern="0" baseline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400" b="1" i="0" u="none" strike="noStrike" kern="0" baseline="0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(287 submitted proposals)</a:t>
            </a:r>
            <a:endParaRPr lang="en-US" sz="1400" b="1" i="0" u="none" strike="noStrike" kern="0" baseline="0" dirty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1553057199211045"/>
          <c:y val="2.6458333333333334E-2"/>
        </c:manualLayout>
      </c:layout>
      <c:overlay val="0"/>
    </c:title>
    <c:autoTitleDeleted val="0"/>
    <c:view3D>
      <c:rotX val="3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type!$A$31</c:f>
              <c:strCache>
                <c:ptCount val="1"/>
                <c:pt idx="0">
                  <c:v>General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1.0854700854700855E-2"/>
                  <c:y val="8.819444444444444E-3"/>
                </c:manualLayout>
              </c:layout>
              <c:tx>
                <c:rich>
                  <a:bodyPr/>
                  <a:lstStyle/>
                  <a:p>
                    <a:r>
                      <a:rPr lang="en-US" sz="1100">
                        <a:latin typeface="EC Square Sans Pro Medium" panose="020B0500000000020004" pitchFamily="34" charset="0"/>
                      </a:rPr>
                      <a:t>Mixed</a:t>
                    </a:r>
                    <a:r>
                      <a:rPr lang="en-US" sz="1100" baseline="0">
                        <a:latin typeface="EC Square Sans Pro Medium" panose="020B0500000000020004" pitchFamily="34" charset="0"/>
                      </a:rPr>
                      <a:t> -</a:t>
                    </a:r>
                    <a:r>
                      <a:rPr lang="en-US" sz="1100">
                        <a:latin typeface="EC Square Sans Pro Medium" panose="020B0500000000020004" pitchFamily="34" charset="0"/>
                      </a:rPr>
                      <a:t> 65</a:t>
                    </a:r>
                  </a:p>
                  <a:p>
                    <a:r>
                      <a:rPr lang="en-US" sz="1100">
                        <a:latin typeface="EC Square Sans Pro Medium" panose="020B0500000000020004" pitchFamily="34" charset="0"/>
                      </a:rPr>
                      <a:t>(23%)</a:t>
                    </a:r>
                    <a:endParaRPr lang="en-US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9850427350427349E-2"/>
                  <c:y val="-3.9687500000000001E-2"/>
                </c:manualLayout>
              </c:layout>
              <c:tx>
                <c:rich>
                  <a:bodyPr/>
                  <a:lstStyle/>
                  <a:p>
                    <a:r>
                      <a:rPr lang="en-US" sz="1100">
                        <a:latin typeface="EC Square Sans Pro Medium" panose="020B0500000000020004" pitchFamily="34" charset="0"/>
                      </a:rPr>
                      <a:t>Studies</a:t>
                    </a:r>
                    <a:r>
                      <a:rPr lang="en-US" sz="1100" baseline="0">
                        <a:latin typeface="EC Square Sans Pro Medium" panose="020B0500000000020004" pitchFamily="34" charset="0"/>
                      </a:rPr>
                      <a:t> - </a:t>
                    </a:r>
                    <a:r>
                      <a:rPr lang="en-US" sz="1100">
                        <a:latin typeface="EC Square Sans Pro Medium" panose="020B0500000000020004" pitchFamily="34" charset="0"/>
                      </a:rPr>
                      <a:t>112 (39%)</a:t>
                    </a:r>
                    <a:endParaRPr lang="en-US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6281837606837608E-2"/>
                  <c:y val="-0.11465277777777778"/>
                </c:manualLayout>
              </c:layout>
              <c:tx>
                <c:rich>
                  <a:bodyPr/>
                  <a:lstStyle/>
                  <a:p>
                    <a:r>
                      <a:rPr lang="en-US" sz="1100">
                        <a:latin typeface="EC Square Sans Pro Medium" panose="020B0500000000020004" pitchFamily="34" charset="0"/>
                      </a:rPr>
                      <a:t>Works</a:t>
                    </a:r>
                    <a:r>
                      <a:rPr lang="en-US" sz="1100" baseline="0">
                        <a:latin typeface="EC Square Sans Pro Medium" panose="020B0500000000020004" pitchFamily="34" charset="0"/>
                      </a:rPr>
                      <a:t> - </a:t>
                    </a:r>
                    <a:r>
                      <a:rPr lang="en-US" sz="1100">
                        <a:latin typeface="EC Square Sans Pro Medium" panose="020B0500000000020004" pitchFamily="34" charset="0"/>
                      </a:rPr>
                      <a:t>110 (38%)</a:t>
                    </a:r>
                    <a:endParaRPr lang="en-US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>
                    <a:latin typeface="EC Square Sans Pro Medium" panose="020B0500000000020004" pitchFamily="34" charset="0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type!$B$30:$D$30</c:f>
              <c:strCache>
                <c:ptCount val="3"/>
                <c:pt idx="0">
                  <c:v>Mixed</c:v>
                </c:pt>
                <c:pt idx="1">
                  <c:v>Studies</c:v>
                </c:pt>
                <c:pt idx="2">
                  <c:v>Works</c:v>
                </c:pt>
              </c:strCache>
            </c:strRef>
          </c:cat>
          <c:val>
            <c:numRef>
              <c:f>type!$B$31:$D$31</c:f>
              <c:numCache>
                <c:formatCode>General</c:formatCode>
                <c:ptCount val="3"/>
                <c:pt idx="0">
                  <c:v>65</c:v>
                </c:pt>
                <c:pt idx="1">
                  <c:v>112</c:v>
                </c:pt>
                <c:pt idx="2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07FCA-71EA-4AE8-A2C4-4302F18E3E63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CC4E63E2-897B-40F4-A11A-9FEA2492D882}">
      <dgm:prSet phldrT="[Text]" custT="1"/>
      <dgm:spPr>
        <a:solidFill>
          <a:srgbClr val="0F5494"/>
        </a:solidFill>
      </dgm:spPr>
      <dgm:t>
        <a:bodyPr/>
        <a:lstStyle/>
        <a:p>
          <a:r>
            <a:rPr lang="en-GB" sz="2400" dirty="0" smtClean="0"/>
            <a:t>Work programme </a:t>
          </a:r>
          <a:r>
            <a:rPr lang="en-GB" sz="2000" dirty="0" smtClean="0"/>
            <a:t>(</a:t>
          </a:r>
          <a:r>
            <a:rPr lang="en-GB" sz="2400" dirty="0" smtClean="0"/>
            <a:t>Annual/AP or </a:t>
          </a:r>
          <a:r>
            <a:rPr lang="en-GB" sz="2300" smtClean="0"/>
            <a:t>Multiannual/MAP</a:t>
          </a:r>
          <a:r>
            <a:rPr lang="en-GB" sz="2000" smtClean="0"/>
            <a:t>)</a:t>
          </a:r>
          <a:endParaRPr lang="en-GB" sz="2000" dirty="0"/>
        </a:p>
      </dgm:t>
    </dgm:pt>
    <dgm:pt modelId="{C9C1E866-5CE5-47E1-A79B-AF41629D69B1}" type="parTrans" cxnId="{E0FC9295-E5F2-405C-8BEF-A670A87F0843}">
      <dgm:prSet/>
      <dgm:spPr/>
      <dgm:t>
        <a:bodyPr/>
        <a:lstStyle/>
        <a:p>
          <a:endParaRPr lang="en-GB"/>
        </a:p>
      </dgm:t>
    </dgm:pt>
    <dgm:pt modelId="{181F94DB-B7FE-4672-B278-1D32256E0134}" type="sibTrans" cxnId="{E0FC9295-E5F2-405C-8BEF-A670A87F0843}">
      <dgm:prSet/>
      <dgm:spPr/>
      <dgm:t>
        <a:bodyPr/>
        <a:lstStyle/>
        <a:p>
          <a:endParaRPr lang="en-GB"/>
        </a:p>
      </dgm:t>
    </dgm:pt>
    <dgm:pt modelId="{1B93CD5C-951B-4C87-8F23-889CE7C76363}">
      <dgm:prSet phldrT="[Text]"/>
      <dgm:spPr>
        <a:solidFill>
          <a:srgbClr val="0F5494"/>
        </a:solidFill>
      </dgm:spPr>
      <dgm:t>
        <a:bodyPr/>
        <a:lstStyle/>
        <a:p>
          <a:r>
            <a:rPr lang="en-GB" dirty="0" smtClean="0"/>
            <a:t>Call for proposals</a:t>
          </a:r>
          <a:endParaRPr lang="en-GB" dirty="0"/>
        </a:p>
      </dgm:t>
    </dgm:pt>
    <dgm:pt modelId="{7B342774-80E5-455D-BFAE-A380649379F2}" type="parTrans" cxnId="{F841495A-7935-4FC4-B751-C6C216247291}">
      <dgm:prSet/>
      <dgm:spPr/>
      <dgm:t>
        <a:bodyPr/>
        <a:lstStyle/>
        <a:p>
          <a:endParaRPr lang="en-GB"/>
        </a:p>
      </dgm:t>
    </dgm:pt>
    <dgm:pt modelId="{278DDC6A-B075-4CEF-A454-44D817DDEC1C}" type="sibTrans" cxnId="{F841495A-7935-4FC4-B751-C6C216247291}">
      <dgm:prSet/>
      <dgm:spPr/>
      <dgm:t>
        <a:bodyPr/>
        <a:lstStyle/>
        <a:p>
          <a:endParaRPr lang="en-GB"/>
        </a:p>
      </dgm:t>
    </dgm:pt>
    <dgm:pt modelId="{CC355979-C583-4A67-B043-E6ECE8EF8AE4}">
      <dgm:prSet phldrT="[Text]"/>
      <dgm:spPr>
        <a:solidFill>
          <a:srgbClr val="0F5494"/>
        </a:solidFill>
      </dgm:spPr>
      <dgm:t>
        <a:bodyPr/>
        <a:lstStyle/>
        <a:p>
          <a:r>
            <a:rPr lang="en-GB" dirty="0" smtClean="0"/>
            <a:t>Evaluation (external and internal)</a:t>
          </a:r>
          <a:endParaRPr lang="en-GB" dirty="0"/>
        </a:p>
      </dgm:t>
    </dgm:pt>
    <dgm:pt modelId="{5269D08F-55B1-49B3-AC90-4F0B92D4C8A2}" type="parTrans" cxnId="{76FC086D-C445-4B5C-916C-5B1B60D77A5F}">
      <dgm:prSet/>
      <dgm:spPr/>
      <dgm:t>
        <a:bodyPr/>
        <a:lstStyle/>
        <a:p>
          <a:endParaRPr lang="en-GB"/>
        </a:p>
      </dgm:t>
    </dgm:pt>
    <dgm:pt modelId="{926424A6-9F04-4B22-9ED0-F16D3DE5CCE0}" type="sibTrans" cxnId="{76FC086D-C445-4B5C-916C-5B1B60D77A5F}">
      <dgm:prSet/>
      <dgm:spPr/>
      <dgm:t>
        <a:bodyPr/>
        <a:lstStyle/>
        <a:p>
          <a:endParaRPr lang="en-GB"/>
        </a:p>
      </dgm:t>
    </dgm:pt>
    <dgm:pt modelId="{603A7C44-8D80-4A57-8330-E8715A6B3E57}">
      <dgm:prSet phldrT="[Text]"/>
      <dgm:spPr>
        <a:solidFill>
          <a:srgbClr val="0F5494"/>
        </a:solidFill>
      </dgm:spPr>
      <dgm:t>
        <a:bodyPr/>
        <a:lstStyle/>
        <a:p>
          <a:r>
            <a:rPr lang="fr-BE" dirty="0" smtClean="0"/>
            <a:t>Grant </a:t>
          </a:r>
          <a:r>
            <a:rPr lang="fr-BE" dirty="0" err="1" smtClean="0"/>
            <a:t>agreements</a:t>
          </a:r>
          <a:endParaRPr lang="en-GB" dirty="0"/>
        </a:p>
      </dgm:t>
    </dgm:pt>
    <dgm:pt modelId="{B22C7833-A416-4898-A16E-7ED687DB5D5B}" type="parTrans" cxnId="{B963554F-78AC-4474-B206-13675886C790}">
      <dgm:prSet/>
      <dgm:spPr/>
      <dgm:t>
        <a:bodyPr/>
        <a:lstStyle/>
        <a:p>
          <a:endParaRPr lang="en-GB"/>
        </a:p>
      </dgm:t>
    </dgm:pt>
    <dgm:pt modelId="{6DB9F032-8503-4180-B44E-0C49F9910AB8}" type="sibTrans" cxnId="{B963554F-78AC-4474-B206-13675886C790}">
      <dgm:prSet/>
      <dgm:spPr/>
      <dgm:t>
        <a:bodyPr/>
        <a:lstStyle/>
        <a:p>
          <a:endParaRPr lang="en-GB"/>
        </a:p>
      </dgm:t>
    </dgm:pt>
    <dgm:pt modelId="{940F9788-9D57-419F-8ED2-197402F688C0}" type="pres">
      <dgm:prSet presAssocID="{9E507FCA-71EA-4AE8-A2C4-4302F18E3E63}" presName="CompostProcess" presStyleCnt="0">
        <dgm:presLayoutVars>
          <dgm:dir/>
          <dgm:resizeHandles val="exact"/>
        </dgm:presLayoutVars>
      </dgm:prSet>
      <dgm:spPr/>
    </dgm:pt>
    <dgm:pt modelId="{801E0EA5-C760-4230-A9EB-2CE3E43E4D40}" type="pres">
      <dgm:prSet presAssocID="{9E507FCA-71EA-4AE8-A2C4-4302F18E3E63}" presName="arrow" presStyleLbl="bgShp" presStyleIdx="0" presStyleCnt="1" custLinFactNeighborX="399" custLinFactNeighborY="-3279"/>
      <dgm:spPr/>
    </dgm:pt>
    <dgm:pt modelId="{7CD4A524-1749-4751-828B-DD258C7BB042}" type="pres">
      <dgm:prSet presAssocID="{9E507FCA-71EA-4AE8-A2C4-4302F18E3E63}" presName="linearProcess" presStyleCnt="0"/>
      <dgm:spPr/>
    </dgm:pt>
    <dgm:pt modelId="{2BFF2804-4725-4A40-BC13-3BBDC39CF067}" type="pres">
      <dgm:prSet presAssocID="{CC4E63E2-897B-40F4-A11A-9FEA2492D882}" presName="textNode" presStyleLbl="node1" presStyleIdx="0" presStyleCnt="4" custScaleX="139887" custScaleY="1024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24188E-AF12-48DE-BF04-ED50C72AC9C8}" type="pres">
      <dgm:prSet presAssocID="{181F94DB-B7FE-4672-B278-1D32256E0134}" presName="sibTrans" presStyleCnt="0"/>
      <dgm:spPr/>
    </dgm:pt>
    <dgm:pt modelId="{853981EE-89AD-4A66-99E6-81DDA0BDE6E1}" type="pres">
      <dgm:prSet presAssocID="{1B93CD5C-951B-4C87-8F23-889CE7C7636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C286D7-804D-4276-97F8-E727387AD520}" type="pres">
      <dgm:prSet presAssocID="{278DDC6A-B075-4CEF-A454-44D817DDEC1C}" presName="sibTrans" presStyleCnt="0"/>
      <dgm:spPr/>
    </dgm:pt>
    <dgm:pt modelId="{DE0D04E5-AEDA-451D-BD5C-15F9B57F08FD}" type="pres">
      <dgm:prSet presAssocID="{CC355979-C583-4A67-B043-E6ECE8EF8AE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78874B-A144-48AC-8605-A41D110DD202}" type="pres">
      <dgm:prSet presAssocID="{926424A6-9F04-4B22-9ED0-F16D3DE5CCE0}" presName="sibTrans" presStyleCnt="0"/>
      <dgm:spPr/>
    </dgm:pt>
    <dgm:pt modelId="{3FB51F51-72D9-4CC3-B318-5DCEF9831FDB}" type="pres">
      <dgm:prSet presAssocID="{603A7C44-8D80-4A57-8330-E8715A6B3E5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FC086D-C445-4B5C-916C-5B1B60D77A5F}" srcId="{9E507FCA-71EA-4AE8-A2C4-4302F18E3E63}" destId="{CC355979-C583-4A67-B043-E6ECE8EF8AE4}" srcOrd="2" destOrd="0" parTransId="{5269D08F-55B1-49B3-AC90-4F0B92D4C8A2}" sibTransId="{926424A6-9F04-4B22-9ED0-F16D3DE5CCE0}"/>
    <dgm:cxn modelId="{B963554F-78AC-4474-B206-13675886C790}" srcId="{9E507FCA-71EA-4AE8-A2C4-4302F18E3E63}" destId="{603A7C44-8D80-4A57-8330-E8715A6B3E57}" srcOrd="3" destOrd="0" parTransId="{B22C7833-A416-4898-A16E-7ED687DB5D5B}" sibTransId="{6DB9F032-8503-4180-B44E-0C49F9910AB8}"/>
    <dgm:cxn modelId="{F841495A-7935-4FC4-B751-C6C216247291}" srcId="{9E507FCA-71EA-4AE8-A2C4-4302F18E3E63}" destId="{1B93CD5C-951B-4C87-8F23-889CE7C76363}" srcOrd="1" destOrd="0" parTransId="{7B342774-80E5-455D-BFAE-A380649379F2}" sibTransId="{278DDC6A-B075-4CEF-A454-44D817DDEC1C}"/>
    <dgm:cxn modelId="{A0696FE4-7E3C-444F-B0CD-BDCADDD76B97}" type="presOf" srcId="{CC355979-C583-4A67-B043-E6ECE8EF8AE4}" destId="{DE0D04E5-AEDA-451D-BD5C-15F9B57F08FD}" srcOrd="0" destOrd="0" presId="urn:microsoft.com/office/officeart/2005/8/layout/hProcess9"/>
    <dgm:cxn modelId="{E0FC9295-E5F2-405C-8BEF-A670A87F0843}" srcId="{9E507FCA-71EA-4AE8-A2C4-4302F18E3E63}" destId="{CC4E63E2-897B-40F4-A11A-9FEA2492D882}" srcOrd="0" destOrd="0" parTransId="{C9C1E866-5CE5-47E1-A79B-AF41629D69B1}" sibTransId="{181F94DB-B7FE-4672-B278-1D32256E0134}"/>
    <dgm:cxn modelId="{46176A8E-F6A7-4436-A545-38BBC2C8C52E}" type="presOf" srcId="{603A7C44-8D80-4A57-8330-E8715A6B3E57}" destId="{3FB51F51-72D9-4CC3-B318-5DCEF9831FDB}" srcOrd="0" destOrd="0" presId="urn:microsoft.com/office/officeart/2005/8/layout/hProcess9"/>
    <dgm:cxn modelId="{DC25372F-987F-45EF-AB61-296A27D504BB}" type="presOf" srcId="{1B93CD5C-951B-4C87-8F23-889CE7C76363}" destId="{853981EE-89AD-4A66-99E6-81DDA0BDE6E1}" srcOrd="0" destOrd="0" presId="urn:microsoft.com/office/officeart/2005/8/layout/hProcess9"/>
    <dgm:cxn modelId="{02D1A06F-4DD8-41D2-A8FC-E47D5D96A04B}" type="presOf" srcId="{CC4E63E2-897B-40F4-A11A-9FEA2492D882}" destId="{2BFF2804-4725-4A40-BC13-3BBDC39CF067}" srcOrd="0" destOrd="0" presId="urn:microsoft.com/office/officeart/2005/8/layout/hProcess9"/>
    <dgm:cxn modelId="{5C35976C-1430-4B3F-BFA9-26F364CE41F5}" type="presOf" srcId="{9E507FCA-71EA-4AE8-A2C4-4302F18E3E63}" destId="{940F9788-9D57-419F-8ED2-197402F688C0}" srcOrd="0" destOrd="0" presId="urn:microsoft.com/office/officeart/2005/8/layout/hProcess9"/>
    <dgm:cxn modelId="{A9C1E097-BB07-4C57-B580-946649EBA5E2}" type="presParOf" srcId="{940F9788-9D57-419F-8ED2-197402F688C0}" destId="{801E0EA5-C760-4230-A9EB-2CE3E43E4D40}" srcOrd="0" destOrd="0" presId="urn:microsoft.com/office/officeart/2005/8/layout/hProcess9"/>
    <dgm:cxn modelId="{9254D270-C838-4DE4-992F-29993501035D}" type="presParOf" srcId="{940F9788-9D57-419F-8ED2-197402F688C0}" destId="{7CD4A524-1749-4751-828B-DD258C7BB042}" srcOrd="1" destOrd="0" presId="urn:microsoft.com/office/officeart/2005/8/layout/hProcess9"/>
    <dgm:cxn modelId="{FD9DBA13-F17D-40FD-B3C5-06D1A5BDCC1B}" type="presParOf" srcId="{7CD4A524-1749-4751-828B-DD258C7BB042}" destId="{2BFF2804-4725-4A40-BC13-3BBDC39CF067}" srcOrd="0" destOrd="0" presId="urn:microsoft.com/office/officeart/2005/8/layout/hProcess9"/>
    <dgm:cxn modelId="{8011159C-2D1D-43C5-8BBC-3828A7E90E0B}" type="presParOf" srcId="{7CD4A524-1749-4751-828B-DD258C7BB042}" destId="{4F24188E-AF12-48DE-BF04-ED50C72AC9C8}" srcOrd="1" destOrd="0" presId="urn:microsoft.com/office/officeart/2005/8/layout/hProcess9"/>
    <dgm:cxn modelId="{76078238-0CE4-49FF-B20F-5B43C88E2A29}" type="presParOf" srcId="{7CD4A524-1749-4751-828B-DD258C7BB042}" destId="{853981EE-89AD-4A66-99E6-81DDA0BDE6E1}" srcOrd="2" destOrd="0" presId="urn:microsoft.com/office/officeart/2005/8/layout/hProcess9"/>
    <dgm:cxn modelId="{9F7A789F-4E7C-4EBD-A996-5F5C5E170370}" type="presParOf" srcId="{7CD4A524-1749-4751-828B-DD258C7BB042}" destId="{81C286D7-804D-4276-97F8-E727387AD520}" srcOrd="3" destOrd="0" presId="urn:microsoft.com/office/officeart/2005/8/layout/hProcess9"/>
    <dgm:cxn modelId="{AFC7FC24-E072-4ECE-8846-547497CC2C81}" type="presParOf" srcId="{7CD4A524-1749-4751-828B-DD258C7BB042}" destId="{DE0D04E5-AEDA-451D-BD5C-15F9B57F08FD}" srcOrd="4" destOrd="0" presId="urn:microsoft.com/office/officeart/2005/8/layout/hProcess9"/>
    <dgm:cxn modelId="{5ED49C52-8889-41E8-9A1E-6FCEBF8D3595}" type="presParOf" srcId="{7CD4A524-1749-4751-828B-DD258C7BB042}" destId="{3078874B-A144-48AC-8605-A41D110DD202}" srcOrd="5" destOrd="0" presId="urn:microsoft.com/office/officeart/2005/8/layout/hProcess9"/>
    <dgm:cxn modelId="{31F0EB06-4205-4E1A-93DB-3C830FF37ADA}" type="presParOf" srcId="{7CD4A524-1749-4751-828B-DD258C7BB042}" destId="{3FB51F51-72D9-4CC3-B318-5DCEF9831FD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E0EA5-C760-4230-A9EB-2CE3E43E4D40}">
      <dsp:nvSpPr>
        <dsp:cNvPr id="0" name=""/>
        <dsp:cNvSpPr/>
      </dsp:nvSpPr>
      <dsp:spPr>
        <a:xfrm>
          <a:off x="776546" y="0"/>
          <a:ext cx="8420099" cy="439248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F2804-4725-4A40-BC13-3BBDC39CF067}">
      <dsp:nvSpPr>
        <dsp:cNvPr id="0" name=""/>
        <dsp:cNvSpPr/>
      </dsp:nvSpPr>
      <dsp:spPr>
        <a:xfrm>
          <a:off x="2439" y="1296144"/>
          <a:ext cx="3044795" cy="1800199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Work programme </a:t>
          </a:r>
          <a:r>
            <a:rPr lang="en-GB" sz="2000" kern="1200" dirty="0" smtClean="0"/>
            <a:t>(</a:t>
          </a:r>
          <a:r>
            <a:rPr lang="en-GB" sz="2400" kern="1200" dirty="0" smtClean="0"/>
            <a:t>Annual/AP or </a:t>
          </a:r>
          <a:r>
            <a:rPr lang="en-GB" sz="2300" kern="1200" smtClean="0"/>
            <a:t>Multiannual/MAP</a:t>
          </a:r>
          <a:r>
            <a:rPr lang="en-GB" sz="2000" kern="1200" smtClean="0"/>
            <a:t>)</a:t>
          </a:r>
          <a:endParaRPr lang="en-GB" sz="2000" kern="1200" dirty="0"/>
        </a:p>
      </dsp:txBody>
      <dsp:txXfrm>
        <a:off x="90317" y="1384022"/>
        <a:ext cx="2869039" cy="1624443"/>
      </dsp:txXfrm>
    </dsp:sp>
    <dsp:sp modelId="{853981EE-89AD-4A66-99E6-81DDA0BDE6E1}">
      <dsp:nvSpPr>
        <dsp:cNvPr id="0" name=""/>
        <dsp:cNvSpPr/>
      </dsp:nvSpPr>
      <dsp:spPr>
        <a:xfrm>
          <a:off x="3156065" y="1317746"/>
          <a:ext cx="2176611" cy="1756995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Call for proposals</a:t>
          </a:r>
          <a:endParaRPr lang="en-GB" sz="2400" kern="1200" dirty="0"/>
        </a:p>
      </dsp:txBody>
      <dsp:txXfrm>
        <a:off x="3241834" y="1403515"/>
        <a:ext cx="2005073" cy="1585457"/>
      </dsp:txXfrm>
    </dsp:sp>
    <dsp:sp modelId="{DE0D04E5-AEDA-451D-BD5C-15F9B57F08FD}">
      <dsp:nvSpPr>
        <dsp:cNvPr id="0" name=""/>
        <dsp:cNvSpPr/>
      </dsp:nvSpPr>
      <dsp:spPr>
        <a:xfrm>
          <a:off x="5441507" y="1317746"/>
          <a:ext cx="2176611" cy="1756995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Evaluation (external and internal)</a:t>
          </a:r>
          <a:endParaRPr lang="en-GB" sz="2400" kern="1200" dirty="0"/>
        </a:p>
      </dsp:txBody>
      <dsp:txXfrm>
        <a:off x="5527276" y="1403515"/>
        <a:ext cx="2005073" cy="1585457"/>
      </dsp:txXfrm>
    </dsp:sp>
    <dsp:sp modelId="{3FB51F51-72D9-4CC3-B318-5DCEF9831FDB}">
      <dsp:nvSpPr>
        <dsp:cNvPr id="0" name=""/>
        <dsp:cNvSpPr/>
      </dsp:nvSpPr>
      <dsp:spPr>
        <a:xfrm>
          <a:off x="7726948" y="1317746"/>
          <a:ext cx="2176611" cy="1756995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/>
            <a:t>Grant </a:t>
          </a:r>
          <a:r>
            <a:rPr lang="fr-BE" sz="2400" kern="1200" dirty="0" err="1" smtClean="0"/>
            <a:t>agreements</a:t>
          </a:r>
          <a:endParaRPr lang="en-GB" sz="2400" kern="1200" dirty="0"/>
        </a:p>
      </dsp:txBody>
      <dsp:txXfrm>
        <a:off x="7812717" y="1403515"/>
        <a:ext cx="2005073" cy="1585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0.01186</cdr:x>
      <cdr:y>0.83652</cdr:y>
    </cdr:from>
    <cdr:to>
      <cdr:x>0.31388</cdr:x>
      <cdr:y>0.92333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8068" y="3744892"/>
          <a:ext cx="1987828" cy="38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100">
              <a:latin typeface="EC Square Sans Pro" panose="020B0506040000020004" pitchFamily="34" charset="0"/>
            </a:rPr>
            <a:t>(  ) = Number</a:t>
          </a:r>
          <a:r>
            <a:rPr lang="en-GB" sz="1100" baseline="0">
              <a:latin typeface="EC Square Sans Pro" panose="020B0506040000020004" pitchFamily="34" charset="0"/>
            </a:rPr>
            <a:t> of proposals</a:t>
          </a:r>
          <a:endParaRPr lang="en-GB" sz="1100">
            <a:latin typeface="EC Square Sans Pro" panose="020B05060400000200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762"/>
          </a:xfrm>
          <a:prstGeom prst="rect">
            <a:avLst/>
          </a:prstGeom>
        </p:spPr>
        <p:txBody>
          <a:bodyPr vert="horz" lIns="91575" tIns="45788" rIns="91575" bIns="45788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762"/>
          </a:xfrm>
          <a:prstGeom prst="rect">
            <a:avLst/>
          </a:prstGeom>
        </p:spPr>
        <p:txBody>
          <a:bodyPr vert="horz" lIns="91575" tIns="45788" rIns="91575" bIns="45788" rtlCol="0"/>
          <a:lstStyle>
            <a:lvl1pPr algn="r">
              <a:defRPr sz="1200"/>
            </a:lvl1pPr>
          </a:lstStyle>
          <a:p>
            <a:pPr>
              <a:defRPr/>
            </a:pPr>
            <a:fld id="{F2ADDC09-4C33-4C6C-8A6C-82258BE87C81}" type="datetimeFigureOut">
              <a:rPr lang="en-GB"/>
              <a:pPr>
                <a:defRPr/>
              </a:pPr>
              <a:t>02/03/2016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4750"/>
            <a:ext cx="2949099" cy="497761"/>
          </a:xfrm>
          <a:prstGeom prst="rect">
            <a:avLst/>
          </a:prstGeom>
        </p:spPr>
        <p:txBody>
          <a:bodyPr vert="horz" lIns="91575" tIns="45788" rIns="91575" bIns="4578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4750"/>
            <a:ext cx="2949099" cy="497761"/>
          </a:xfrm>
          <a:prstGeom prst="rect">
            <a:avLst/>
          </a:prstGeom>
        </p:spPr>
        <p:txBody>
          <a:bodyPr vert="horz" lIns="91575" tIns="45788" rIns="91575" bIns="45788" rtlCol="0" anchor="b"/>
          <a:lstStyle>
            <a:lvl1pPr algn="r">
              <a:defRPr sz="1200"/>
            </a:lvl1pPr>
          </a:lstStyle>
          <a:p>
            <a:pPr>
              <a:defRPr/>
            </a:pPr>
            <a:fld id="{D52F2FF0-8D38-4F26-8600-AF51652E1D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318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762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762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682EBB-CB81-4D42-A306-9527F29CB369}" type="datetimeFigureOut">
              <a:rPr lang="en-GB"/>
              <a:pPr>
                <a:defRPr/>
              </a:pPr>
              <a:t>02/03/2016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848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9" tIns="45785" rIns="91569" bIns="4578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88" y="4724761"/>
            <a:ext cx="5447641" cy="4471903"/>
          </a:xfrm>
          <a:prstGeom prst="rect">
            <a:avLst/>
          </a:prstGeom>
        </p:spPr>
        <p:txBody>
          <a:bodyPr vert="horz" lIns="91569" tIns="45785" rIns="91569" bIns="4578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4750"/>
            <a:ext cx="2949099" cy="497761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4750"/>
            <a:ext cx="2949099" cy="497761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9AC83D-F8AA-4F3E-8298-5167F1C682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509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fr-FR" altLang="en-US" sz="140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97EA7C5-6065-4413-940B-411AAC4FFB12}" type="slidenum">
              <a:rPr lang="en-GB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22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848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848CE2-C566-4B3A-A337-8B988FCB9D7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9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848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848CE2-C566-4B3A-A337-8B988FCB9D7B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9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6125"/>
            <a:ext cx="5384800" cy="3729038"/>
          </a:xfrm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91"/>
            <a:r>
              <a:rPr lang="fr-CH" altLang="en-US" i="1" smtClean="0">
                <a:latin typeface="Arial" pitchFamily="34" charset="0"/>
                <a:cs typeface="Times New Roman" pitchFamily="18" charset="0"/>
              </a:rPr>
              <a:t>Managed by EIB in partnership with EC</a:t>
            </a:r>
            <a:endParaRPr lang="en-GB" altLang="en-US" i="1" smtClean="0">
              <a:latin typeface="Arial" pitchFamily="34" charset="0"/>
              <a:cs typeface="Times New Roman" pitchFamily="18" charset="0"/>
            </a:endParaRPr>
          </a:p>
          <a:p>
            <a:pPr defTabSz="914491"/>
            <a:endParaRPr lang="en-GB" altLang="en-US" smtClean="0">
              <a:latin typeface="Times New Roman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851" indent="-228623" defTabSz="44930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2097" indent="-228623" defTabSz="44930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343" indent="-228623" defTabSz="44930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589" indent="-228623" defTabSz="44930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C0A9B173-7556-4790-83EA-41C1D65B87C2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/>
              <a:t>34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4EF99E-BF04-4BB4-8D26-2E1D88536D3E}" type="slidenum">
              <a:rPr lang="en-GB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3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fr-FR" altLang="en-US" sz="140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97EA7C5-6065-4413-940B-411AAC4FFB12}" type="slidenum">
              <a:rPr lang="en-GB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2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232" tIns="46116" rIns="92232" bIns="46116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54939" y="9446338"/>
            <a:ext cx="2949099" cy="49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2" tIns="46116" rIns="92232" bIns="46116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477CDF-4F4C-4732-958B-2927D2E0EFD1}" type="slidenum">
              <a:rPr lang="en-GB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GB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93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6125"/>
            <a:ext cx="53848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12" tIns="46607" rIns="93212" bIns="466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54693" y="9445935"/>
            <a:ext cx="2949313" cy="49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12" tIns="46607" rIns="93212" bIns="4660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5B1DFE-2B85-401E-AAE5-E138C33CA129}" type="slidenum">
              <a:rPr lang="en-GB" altLang="en-US" b="1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GB" alt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70F26B-FF65-4CE6-9A26-BFC75AF9E37E}" type="slidenum">
              <a:rPr lang="en-GB" altLang="en-US">
                <a:latin typeface="Calibri" pitchFamily="34" charset="0"/>
              </a:rPr>
              <a:pPr/>
              <a:t>9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28ABFA3-4CD8-4E8E-BB15-5E25C4915549}" type="slidenum">
              <a:rPr lang="en-GB" altLang="en-US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145EAA-37E9-4EE4-91AC-464CBC198A76}" type="slidenum">
              <a:rPr lang="en-GB" altLang="en-US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742950"/>
            <a:ext cx="537527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714875"/>
            <a:ext cx="5491162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3886200" y="942975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9" tIns="46085" rIns="92169" bIns="46085" anchor="b"/>
          <a:lstStyle>
            <a:lvl1pPr defTabSz="457200"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B744EC-E8E8-4F04-AA15-ADD5D10095AF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8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BA0170C-DE4D-4D6C-8BE0-602424BC3A27}" type="slidenum">
              <a:rPr lang="en-GB" altLang="nl-NL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spcBef>
                  <a:spcPct val="0"/>
                </a:spcBef>
              </a:pPr>
              <a:t>24</a:t>
            </a:fld>
            <a:endParaRPr lang="en-GB" altLang="nl-NL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4088" y="687388"/>
            <a:ext cx="4953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713" y="4346270"/>
            <a:ext cx="5493327" cy="41156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nl-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5D84F10-1746-468F-BBB5-D80BCEE0C6CA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3D290-6918-487B-9C67-83DC64EED2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0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61F47-E018-4657-9B9A-92033F16A3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534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595FC-F2F7-4399-9904-16DAC62123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741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E550E-F3D5-43A9-95AA-576F4355BA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060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3FE30-D2A4-4C0F-99CC-58F646A884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645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3498" y="1339850"/>
            <a:ext cx="1327679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460" y="1339850"/>
            <a:ext cx="3817938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63EA1-9C55-4B65-941A-590A6F7DA4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7512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60" y="1339850"/>
            <a:ext cx="5310717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7339" y="2492376"/>
            <a:ext cx="5303838" cy="352901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5696B-7734-4171-B286-F51E5F2553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3396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60" y="1339850"/>
            <a:ext cx="5310717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7339" y="2492376"/>
            <a:ext cx="2569369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3241808" y="2492376"/>
            <a:ext cx="2569369" cy="352901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1053-9C83-4625-A9A7-8E376BD314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91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896475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FFFFFF"/>
              </a:solidFill>
              <a:latin typeface="Verdana" pitchFamily="34" charset="0"/>
              <a:ea typeface="Microsoft YaHei" pitchFamily="34" charset="-122"/>
              <a:cs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60350"/>
            <a:ext cx="15557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618038" y="6659563"/>
            <a:ext cx="646112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fr-BE" sz="600">
                <a:solidFill>
                  <a:srgbClr val="FFFFFF"/>
                </a:solidFill>
              </a:rPr>
              <a:t>Transport</a:t>
            </a:r>
            <a:endParaRPr lang="en-GB" sz="6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38280" y="2565403"/>
            <a:ext cx="5267721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41720" y="3716341"/>
            <a:ext cx="526428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 b="1">
                <a:solidFill>
                  <a:srgbClr val="FFFFFF"/>
                </a:solidFill>
                <a:latin typeface="Verdana" pitchFamily="34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FFFFFF"/>
                </a:solidFill>
                <a:latin typeface="Verdana" pitchFamily="34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FFFFFF"/>
                </a:solidFill>
                <a:latin typeface="Verdana" pitchFamily="34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fld id="{97BF316D-5790-4D47-A285-886A8168F8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05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fld id="{FFB9A442-E64B-4C7D-B00C-BC2C0EB768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462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fld id="{A2F007B4-F001-4533-8F53-ED861BD2F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4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896475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60350"/>
            <a:ext cx="15557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618038" y="6659563"/>
            <a:ext cx="646112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fr-BE" sz="600">
                <a:solidFill>
                  <a:srgbClr val="FFFFFF"/>
                </a:solidFill>
              </a:rPr>
              <a:t>Transport</a:t>
            </a:r>
            <a:endParaRPr lang="en-GB" sz="6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38281" y="2565405"/>
            <a:ext cx="5267721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41721" y="3716343"/>
            <a:ext cx="526428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0A68207-C571-49AB-AEBF-C3FA1402C2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25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39" y="2492378"/>
            <a:ext cx="2569369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1809" y="2492378"/>
            <a:ext cx="2569369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fld id="{0AB3C68E-FEE2-406A-BFD0-987AD59A1E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42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fld id="{F44F7B72-D447-4402-9B65-07E3D074A0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78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fld id="{A9426DE5-2604-473D-86CD-92F10D3A21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48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fld id="{67E2B934-A2F4-4352-864A-12AB5BF8BA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22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fld id="{A0C3D0B1-1A1B-4EA7-87AF-E448100C57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59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fld id="{E6278941-4319-4220-8A7A-960C4FDB3D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7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fld id="{419CBDDD-F80A-47F8-B3F3-50FCDE6B2B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02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3499" y="1339850"/>
            <a:ext cx="1327679" cy="46815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460" y="1339850"/>
            <a:ext cx="3817938" cy="46815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fld id="{FE3DEC97-F52F-42A8-A117-CA9E121B15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868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61" y="1339850"/>
            <a:ext cx="5310717" cy="9366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7339" y="2492378"/>
            <a:ext cx="5303838" cy="3529013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fld id="{7712F426-5E57-4755-830B-F3F4EADD73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53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61" y="1339850"/>
            <a:ext cx="5310717" cy="9366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7339" y="2492378"/>
            <a:ext cx="2569369" cy="3529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3241809" y="2492378"/>
            <a:ext cx="2569369" cy="3529013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</a:t>
            </a:r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pitchFamily="34" charset="-122"/>
                <a:cs typeface="Arial" charset="0"/>
              </a:defRPr>
            </a:lvl1pPr>
          </a:lstStyle>
          <a:p>
            <a:pPr>
              <a:defRPr/>
            </a:pPr>
            <a:fld id="{8CD386FD-B117-4636-B633-BDB1D5F31B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65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61F47-E018-4657-9B9A-92033F16A3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951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896475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60350"/>
            <a:ext cx="15557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618038" y="6659563"/>
            <a:ext cx="646112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fr-BE" sz="600" dirty="0">
                <a:solidFill>
                  <a:srgbClr val="FFFFFF"/>
                </a:solidFill>
              </a:rPr>
              <a:t>Transport</a:t>
            </a:r>
            <a:endParaRPr lang="en-GB" sz="600" dirty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38279" y="2565401"/>
            <a:ext cx="5267721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41719" y="3716339"/>
            <a:ext cx="526428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A46580A-DC25-44FD-B312-E0F96E14C5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251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3D549-4EE7-43B6-8282-97B0876575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360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C16B-118C-4AF6-8A0A-FEE8BCFE7F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17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39" y="2492376"/>
            <a:ext cx="2569369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1808" y="2492376"/>
            <a:ext cx="2569369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C4565-B354-4A5C-BBAD-8D20B2CD41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844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7C102-F34E-48EE-812E-F470B5EB16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958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AE6CD-23E8-4694-9014-E4AE265B1B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644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1339850"/>
            <a:ext cx="53117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2492375"/>
            <a:ext cx="5303838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57D5272-0C5C-4EE8-914D-DB1BBCAEE0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906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8763"/>
            <a:ext cx="15557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627563" y="6659563"/>
            <a:ext cx="6477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fr-BE" sz="600">
                <a:solidFill>
                  <a:srgbClr val="FFFFFF"/>
                </a:solidFill>
              </a:rPr>
              <a:t>Transport</a:t>
            </a:r>
            <a:endParaRPr lang="en-GB" sz="6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616" r:id="rId2"/>
    <p:sldLayoutId id="2147484633" r:id="rId3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1339850"/>
            <a:ext cx="5311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2492375"/>
            <a:ext cx="53038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00DF6D-4C3E-49B8-A8F3-F6065CDD20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906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6" name="Picture 17" descr="LOGO CE_Vertical_EN_NEG_quadri_H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8763"/>
            <a:ext cx="15557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27563" y="6659563"/>
            <a:ext cx="6477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fr-BE" sz="600">
                <a:solidFill>
                  <a:srgbClr val="FFFFFF"/>
                </a:solidFill>
              </a:rPr>
              <a:t>Transport</a:t>
            </a:r>
            <a:endParaRPr lang="en-GB" sz="6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04" r:id="rId2"/>
    <p:sldLayoutId id="2147484605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  <p:sldLayoutId id="2147484614" r:id="rId12"/>
    <p:sldLayoutId id="2147484615" r:id="rId13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1339850"/>
            <a:ext cx="5311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2492375"/>
            <a:ext cx="53038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Arial" pitchFamily="34" charset="0"/>
                <a:ea typeface="Microsoft YaHei" pitchFamily="32" charset="-122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Arial" pitchFamily="34" charset="0"/>
                <a:ea typeface="Microsoft YaHei" pitchFamily="32" charset="-122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Arial" pitchFamily="34" charset="0"/>
                <a:ea typeface="Microsoft YaHei" pitchFamily="32" charset="-122"/>
                <a:cs typeface="+mn-cs"/>
              </a:defRPr>
            </a:lvl1pPr>
          </a:lstStyle>
          <a:p>
            <a:pPr>
              <a:defRPr/>
            </a:pPr>
            <a:fld id="{DC15F233-EE6A-41B6-A94C-2E78BD41C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906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80" name="Picture 17" descr="LOGO CE_Vertical_EN_NEG_quadri_H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8763"/>
            <a:ext cx="15557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27563" y="6659563"/>
            <a:ext cx="6477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fr-BE" sz="600">
                <a:solidFill>
                  <a:srgbClr val="FFFFFF"/>
                </a:solidFill>
              </a:rPr>
              <a:t>Transport</a:t>
            </a:r>
            <a:endParaRPr lang="en-GB" sz="6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631" r:id="rId12"/>
    <p:sldLayoutId id="2147484632" r:id="rId13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.europa.eu/eipp" TargetMode="Externa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transport/themes/infrastructure/ten-t-guidelines/index_en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inea.ec.europa.eu/en/cef/cef_transport/apply_for_funding/cef_transport_call_for_proposals_2014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88950" y="693738"/>
            <a:ext cx="9001125" cy="3240087"/>
          </a:xfrm>
        </p:spPr>
        <p:txBody>
          <a:bodyPr/>
          <a:lstStyle/>
          <a:p>
            <a:pPr indent="0" algn="ctr" eaLnBrk="1" hangingPunct="1"/>
            <a:r>
              <a:rPr lang="en-GB" altLang="en-US" sz="2800" b="0" smtClean="0">
                <a:solidFill>
                  <a:schemeClr val="bg1"/>
                </a:solidFill>
              </a:rPr>
              <a:t/>
            </a:r>
            <a:br>
              <a:rPr lang="en-GB" altLang="en-US" sz="2800" b="0" smtClean="0">
                <a:solidFill>
                  <a:schemeClr val="bg1"/>
                </a:solidFill>
              </a:rPr>
            </a:br>
            <a:r>
              <a:rPr lang="en-GB" altLang="en-US" sz="2400" b="0" smtClean="0">
                <a:solidFill>
                  <a:schemeClr val="bg1"/>
                </a:solidFill>
              </a:rPr>
              <a:t/>
            </a:r>
            <a:br>
              <a:rPr lang="en-GB" altLang="en-US" sz="2400" b="0" smtClean="0">
                <a:solidFill>
                  <a:schemeClr val="bg1"/>
                </a:solidFill>
              </a:rPr>
            </a:br>
            <a:endParaRPr lang="en-GB" altLang="en-US" sz="2400" smtClean="0"/>
          </a:p>
        </p:txBody>
      </p:sp>
      <p:sp>
        <p:nvSpPr>
          <p:cNvPr id="21507" name="Rectangle 5"/>
          <p:cNvSpPr txBox="1">
            <a:spLocks noChangeArrowheads="1"/>
          </p:cNvSpPr>
          <p:nvPr/>
        </p:nvSpPr>
        <p:spPr bwMode="auto">
          <a:xfrm>
            <a:off x="200472" y="1916832"/>
            <a:ext cx="9577063" cy="453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b="1" i="0" dirty="0" smtClean="0">
                <a:solidFill>
                  <a:srgbClr val="FFD624"/>
                </a:solidFill>
              </a:rPr>
              <a:t>EU support for the development of the </a:t>
            </a:r>
            <a:endParaRPr lang="en-GB" altLang="en-US" sz="2800" b="1" i="0" dirty="0" smtClean="0">
              <a:solidFill>
                <a:srgbClr val="FFD62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b="1" i="0" dirty="0" smtClean="0">
                <a:solidFill>
                  <a:srgbClr val="FFD624"/>
                </a:solidFill>
              </a:rPr>
              <a:t>Trans-European </a:t>
            </a:r>
            <a:r>
              <a:rPr lang="en-GB" altLang="en-US" sz="2800" b="1" i="0" dirty="0">
                <a:solidFill>
                  <a:srgbClr val="FFD624"/>
                </a:solidFill>
              </a:rPr>
              <a:t>Transport Network (TEN-T</a:t>
            </a:r>
            <a:r>
              <a:rPr lang="en-GB" altLang="en-US" sz="2800" b="1" i="0" dirty="0" smtClean="0">
                <a:solidFill>
                  <a:srgbClr val="FFD624"/>
                </a:solidFill>
              </a:rPr>
              <a:t>)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i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i="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en-US" sz="1800" b="1" i="0" dirty="0" smtClean="0">
                <a:solidFill>
                  <a:srgbClr val="FFFF66"/>
                </a:solidFill>
              </a:rPr>
              <a:t>Stéphane OUAKI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en-US" sz="1800" b="1" i="0" dirty="0" smtClean="0">
                <a:solidFill>
                  <a:srgbClr val="FFFF66"/>
                </a:solidFill>
              </a:rPr>
              <a:t>Head Of Unit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en-US" sz="1800" b="1" i="0" dirty="0" err="1" smtClean="0">
                <a:solidFill>
                  <a:srgbClr val="FFFF66"/>
                </a:solidFill>
              </a:rPr>
              <a:t>Connecting</a:t>
            </a:r>
            <a:r>
              <a:rPr lang="fr-BE" altLang="en-US" sz="1800" b="1" i="0" dirty="0" smtClean="0">
                <a:solidFill>
                  <a:srgbClr val="FFFF66"/>
                </a:solidFill>
              </a:rPr>
              <a:t> Europe – Infrastructure </a:t>
            </a:r>
            <a:r>
              <a:rPr lang="fr-BE" altLang="en-US" sz="1800" b="1" i="0" dirty="0" err="1" smtClean="0">
                <a:solidFill>
                  <a:srgbClr val="FFFF66"/>
                </a:solidFill>
              </a:rPr>
              <a:t>Investment</a:t>
            </a:r>
            <a:r>
              <a:rPr lang="fr-BE" altLang="en-US" sz="1800" b="1" i="0" dirty="0" smtClean="0">
                <a:solidFill>
                  <a:srgbClr val="FFFF66"/>
                </a:solidFill>
              </a:rPr>
              <a:t> </a:t>
            </a:r>
            <a:r>
              <a:rPr lang="fr-BE" altLang="en-US" sz="1800" b="1" i="0" dirty="0" err="1" smtClean="0">
                <a:solidFill>
                  <a:srgbClr val="FFFF66"/>
                </a:solidFill>
              </a:rPr>
              <a:t>Strategies</a:t>
            </a:r>
            <a:endParaRPr lang="fr-BE" altLang="en-US" sz="1800" b="1" i="0" dirty="0">
              <a:solidFill>
                <a:srgbClr val="FFFF66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None/>
            </a:pPr>
            <a:r>
              <a:rPr lang="fr-BE" altLang="en-US" sz="1800" b="1" i="0" dirty="0" smtClean="0">
                <a:solidFill>
                  <a:srgbClr val="FFFF66"/>
                </a:solidFill>
              </a:rPr>
              <a:t>DG MOVE, </a:t>
            </a:r>
            <a:r>
              <a:rPr lang="fr-BE" altLang="en-US" sz="1800" b="1" i="0" dirty="0" err="1" smtClean="0">
                <a:solidFill>
                  <a:srgbClr val="FFFF66"/>
                </a:solidFill>
              </a:rPr>
              <a:t>European</a:t>
            </a:r>
            <a:r>
              <a:rPr lang="fr-BE" altLang="en-US" sz="1800" b="1" i="0" dirty="0" smtClean="0">
                <a:solidFill>
                  <a:srgbClr val="FFFF66"/>
                </a:solidFill>
              </a:rPr>
              <a:t> Commission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None/>
            </a:pPr>
            <a:r>
              <a:rPr lang="fr-BE" altLang="en-US" sz="1800" b="1" i="0" dirty="0" smtClean="0">
                <a:solidFill>
                  <a:srgbClr val="FFFF66"/>
                </a:solidFill>
              </a:rPr>
              <a:t>3 March 2016</a:t>
            </a:r>
            <a:r>
              <a:rPr lang="fr-BE" altLang="en-US" sz="1800" b="1" i="0" dirty="0" smtClean="0">
                <a:solidFill>
                  <a:srgbClr val="FFFF66"/>
                </a:solidFill>
              </a:rPr>
              <a:t>, </a:t>
            </a:r>
            <a:r>
              <a:rPr lang="fr-BE" altLang="en-US" sz="1800" b="1" i="0" dirty="0" smtClean="0">
                <a:solidFill>
                  <a:srgbClr val="FFFF66"/>
                </a:solidFill>
              </a:rPr>
              <a:t>Brussels</a:t>
            </a:r>
            <a:endParaRPr lang="fr-BE" altLang="en-US" sz="1800" b="1" i="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00063" y="1339850"/>
            <a:ext cx="8977312" cy="433388"/>
          </a:xfrm>
        </p:spPr>
        <p:txBody>
          <a:bodyPr/>
          <a:lstStyle/>
          <a:p>
            <a:pPr algn="ctr">
              <a:defRPr/>
            </a:pPr>
            <a:r>
              <a:rPr lang="en-GB" altLang="en-US" kern="1200" dirty="0">
                <a:solidFill>
                  <a:srgbClr val="FF0000"/>
                </a:solidFill>
              </a:rPr>
              <a:t>Complementarity CEF – ESI </a:t>
            </a:r>
            <a:r>
              <a:rPr lang="en-GB" altLang="en-US" kern="1200" dirty="0" smtClean="0">
                <a:solidFill>
                  <a:srgbClr val="FF0000"/>
                </a:solidFill>
              </a:rPr>
              <a:t>Funds</a:t>
            </a:r>
            <a:endParaRPr lang="en-GB" altLang="en-US" kern="12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0838" y="1879600"/>
          <a:ext cx="9361487" cy="466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733"/>
                <a:gridCol w="5394754"/>
              </a:tblGrid>
              <a:tr h="457174">
                <a:tc>
                  <a:txBody>
                    <a:bodyPr/>
                    <a:lstStyle/>
                    <a:p>
                      <a:pPr algn="ctr"/>
                      <a:r>
                        <a:rPr lang="fr-BE" sz="2400" b="1" dirty="0" smtClean="0">
                          <a:solidFill>
                            <a:srgbClr val="0F5494"/>
                          </a:solidFill>
                        </a:rPr>
                        <a:t>CEF</a:t>
                      </a:r>
                      <a:endParaRPr lang="en-GB" sz="2400" b="1" dirty="0">
                        <a:solidFill>
                          <a:srgbClr val="0F5494"/>
                        </a:solidFill>
                      </a:endParaRPr>
                    </a:p>
                  </a:txBody>
                  <a:tcPr marL="99065" marR="99065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dirty="0" smtClean="0">
                          <a:solidFill>
                            <a:srgbClr val="0F5494"/>
                          </a:solidFill>
                        </a:rPr>
                        <a:t>ESI </a:t>
                      </a:r>
                      <a:r>
                        <a:rPr lang="fr-BE" sz="2400" b="1" dirty="0" err="1" smtClean="0">
                          <a:solidFill>
                            <a:srgbClr val="0F5494"/>
                          </a:solidFill>
                        </a:rPr>
                        <a:t>Funds</a:t>
                      </a:r>
                      <a:endParaRPr lang="en-GB" sz="2400" b="1" dirty="0">
                        <a:solidFill>
                          <a:srgbClr val="0F5494"/>
                        </a:solidFill>
                      </a:endParaRPr>
                    </a:p>
                  </a:txBody>
                  <a:tcPr marL="99065" marR="99065" marT="45707" marB="45707"/>
                </a:tc>
              </a:tr>
              <a:tr h="338280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High EU added-value, </a:t>
                      </a:r>
                      <a:r>
                        <a:rPr lang="en-GB" sz="1800" b="1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focus  on TEN-T Corridors and other sections of the core network</a:t>
                      </a:r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 (as pre-identified in Annex I of the CEF Regulation)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0" kern="1200" dirty="0" smtClean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More sustainable modes of transport: </a:t>
                      </a:r>
                      <a:r>
                        <a:rPr lang="en-GB" sz="1800" b="1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rail, IWW</a:t>
                      </a:r>
                      <a:endParaRPr lang="en-GB" sz="1800" b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5" marR="99065" marT="45707" marB="45707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High EU added-value projects to remove bottlenecks in transport networks, by supporting TEN-T infrastructure on both the core and comprehensive networks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0" kern="1200" dirty="0" smtClean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All modes of transport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BE" sz="1800" b="0" kern="1200" dirty="0" smtClean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BE" sz="1800" b="0" kern="1200" dirty="0" smtClean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Regional mobility,</a:t>
                      </a:r>
                      <a:r>
                        <a:rPr lang="en-GB" sz="1800" b="0" kern="1200" baseline="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 through </a:t>
                      </a:r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connecting secondary and tertiary nodes to TEN-T infrastructure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5" marR="99065" marT="45707" marB="45707"/>
                </a:tc>
              </a:tr>
              <a:tr h="828856">
                <a:tc gridSpan="2"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 smtClean="0">
                          <a:solidFill>
                            <a:srgbClr val="0F5494"/>
                          </a:solidFill>
                        </a:rPr>
                        <a:t>Network effect</a:t>
                      </a:r>
                      <a:r>
                        <a:rPr lang="en-GB" sz="1800" dirty="0" smtClean="0">
                          <a:solidFill>
                            <a:srgbClr val="0F5494"/>
                          </a:solidFill>
                        </a:rPr>
                        <a:t>: common project pipeline for Cohesion Fund/ERDF and CEF indicatively included in the Operational Programmes for ESI Funds </a:t>
                      </a:r>
                      <a:endParaRPr lang="en-GB" sz="1800" dirty="0">
                        <a:solidFill>
                          <a:srgbClr val="0F5494"/>
                        </a:solidFill>
                      </a:endParaRPr>
                    </a:p>
                  </a:txBody>
                  <a:tcPr marL="99065" marR="99065" marT="45707" marB="45707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0554EF-4D87-4D88-B6EC-D07A80A8F38E}" type="slidenum">
              <a:rPr lang="en-GB" altLang="en-US" sz="1400" i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 sz="1400" i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73050" y="1125538"/>
            <a:ext cx="9204325" cy="647700"/>
          </a:xfrm>
        </p:spPr>
        <p:txBody>
          <a:bodyPr/>
          <a:lstStyle/>
          <a:p>
            <a:pPr algn="ctr"/>
            <a:r>
              <a:rPr lang="en-GB" altLang="en-US" sz="3200" dirty="0">
                <a:solidFill>
                  <a:srgbClr val="FF0000"/>
                </a:solidFill>
                <a:cs typeface="Arial" pitchFamily="34" charset="0"/>
              </a:rPr>
              <a:t>CEF grants: direct </a:t>
            </a:r>
            <a:r>
              <a:rPr lang="en-GB" altLang="en-US" sz="3200" dirty="0" smtClean="0">
                <a:solidFill>
                  <a:srgbClr val="FF0000"/>
                </a:solidFill>
                <a:cs typeface="Arial" pitchFamily="34" charset="0"/>
              </a:rPr>
              <a:t>management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834217"/>
              </p:ext>
            </p:extLst>
          </p:nvPr>
        </p:nvGraphicFramePr>
        <p:xfrm>
          <a:off x="4" y="2204864"/>
          <a:ext cx="990599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557638" y="1916832"/>
            <a:ext cx="851217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Tx/>
            </a:pPr>
            <a:r>
              <a:rPr lang="en-GB" altLang="en-US" sz="2000" b="1" i="0" dirty="0">
                <a:latin typeface="+mn-lt"/>
              </a:rPr>
              <a:t>European Commission </a:t>
            </a:r>
            <a:r>
              <a:rPr lang="en-GB" altLang="en-US" sz="2000" b="1" i="0" dirty="0" smtClean="0">
                <a:latin typeface="+mn-lt"/>
              </a:rPr>
              <a:t>assisted </a:t>
            </a:r>
            <a:r>
              <a:rPr lang="en-GB" altLang="en-US" sz="2000" b="1" i="0" dirty="0">
                <a:latin typeface="+mn-lt"/>
              </a:rPr>
              <a:t>by Innovation and Networks Executive Agency (INEA)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Tx/>
            </a:pPr>
            <a:r>
              <a:rPr lang="en-GB" altLang="en-US" sz="2000" b="1" i="0" dirty="0" smtClean="0">
                <a:latin typeface="+mn-lt"/>
              </a:rPr>
              <a:t>Competitive </a:t>
            </a:r>
            <a:r>
              <a:rPr lang="en-GB" altLang="en-US" sz="2000" b="1" i="0" dirty="0">
                <a:latin typeface="+mn-lt"/>
              </a:rPr>
              <a:t>evaluation and selection of </a:t>
            </a:r>
            <a:r>
              <a:rPr lang="en-GB" altLang="en-US" sz="2000" b="1" i="0" dirty="0" smtClean="0">
                <a:latin typeface="+mn-lt"/>
              </a:rPr>
              <a:t>projects</a:t>
            </a:r>
            <a:endParaRPr lang="en-GB" altLang="en-US" sz="2000" b="1" i="0" dirty="0">
              <a:latin typeface="Arial" pitchFamily="34" charset="0"/>
            </a:endParaRPr>
          </a:p>
        </p:txBody>
      </p:sp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273050" y="5656263"/>
            <a:ext cx="27352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>
                <a:latin typeface="+mn-lt"/>
              </a:rPr>
              <a:t>AP &amp; MAP 2014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>
                <a:latin typeface="+mn-lt"/>
              </a:rPr>
              <a:t>MAP 2015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>
                <a:latin typeface="+mn-lt"/>
              </a:rPr>
              <a:t>Framework, priorities and available funding</a:t>
            </a:r>
          </a:p>
        </p:txBody>
      </p:sp>
      <p:sp>
        <p:nvSpPr>
          <p:cNvPr id="23558" name="Down Arrow 6"/>
          <p:cNvSpPr>
            <a:spLocks noChangeArrowheads="1"/>
          </p:cNvSpPr>
          <p:nvPr/>
        </p:nvSpPr>
        <p:spPr bwMode="auto">
          <a:xfrm>
            <a:off x="1352550" y="5514975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7600" b="1" i="0">
              <a:solidFill>
                <a:srgbClr val="FFD624"/>
              </a:solidFill>
            </a:endParaRPr>
          </a:p>
        </p:txBody>
      </p:sp>
      <p:sp>
        <p:nvSpPr>
          <p:cNvPr id="23559" name="Down Arrow 5"/>
          <p:cNvSpPr>
            <a:spLocks noChangeArrowheads="1"/>
          </p:cNvSpPr>
          <p:nvPr/>
        </p:nvSpPr>
        <p:spPr bwMode="auto">
          <a:xfrm>
            <a:off x="1281113" y="5373688"/>
            <a:ext cx="71437" cy="282575"/>
          </a:xfrm>
          <a:prstGeom prst="downArrow">
            <a:avLst>
              <a:gd name="adj1" fmla="val 50000"/>
              <a:gd name="adj2" fmla="val 502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7600" b="1" i="0">
              <a:solidFill>
                <a:srgbClr val="FFD624"/>
              </a:solidFill>
            </a:endParaRP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2865438" y="5681663"/>
            <a:ext cx="2990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dirty="0">
                <a:latin typeface="Arial" pitchFamily="34" charset="0"/>
              </a:rPr>
              <a:t>Oct 2014 – end Feb 2015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dirty="0">
                <a:latin typeface="Arial" pitchFamily="34" charset="0"/>
              </a:rPr>
              <a:t>Nov 2015 – mid Feb 2016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7977188" y="5681663"/>
            <a:ext cx="1728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dirty="0">
                <a:latin typeface="Arial" pitchFamily="34" charset="0"/>
              </a:rPr>
              <a:t>Nov/Dec 2015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dirty="0">
                <a:latin typeface="Arial" pitchFamily="34" charset="0"/>
              </a:rPr>
              <a:t>Nov/Dec 2016</a:t>
            </a: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5856288" y="5681663"/>
            <a:ext cx="1776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>
                <a:latin typeface="+mn-lt"/>
              </a:rPr>
              <a:t>Mar-Jun</a:t>
            </a:r>
            <a:r>
              <a:rPr lang="en-GB" altLang="en-US" sz="1800" b="1" i="0" dirty="0">
                <a:latin typeface="Arial" pitchFamily="34" charset="0"/>
              </a:rPr>
              <a:t> 2015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dirty="0">
                <a:latin typeface="Arial" pitchFamily="34" charset="0"/>
              </a:rPr>
              <a:t>Mar-Jun  2016</a:t>
            </a:r>
          </a:p>
        </p:txBody>
      </p:sp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3368675" y="6492875"/>
            <a:ext cx="3600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7600" b="1" i="0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258763" y="1157288"/>
            <a:ext cx="950118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2425" defTabSz="457200" eaLnBrk="0" hangingPunct="0">
              <a:spcBef>
                <a:spcPct val="20000"/>
              </a:spcBef>
              <a:buClr>
                <a:schemeClr val="bg1"/>
              </a:buClr>
              <a:buChar char="•"/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rgbClr val="009FBA"/>
              </a:buClr>
              <a:buChar char="•"/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US" altLang="en-US" sz="3000" b="1" i="0">
                <a:solidFill>
                  <a:srgbClr val="FF0000"/>
                </a:solidFill>
                <a:cs typeface="Arial" panose="020B0604020202020204" pitchFamily="34" charset="0"/>
              </a:rPr>
              <a:t>CEF grants: co-funding rates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58763" y="1682750"/>
          <a:ext cx="9375775" cy="5091115"/>
        </p:xfrm>
        <a:graphic>
          <a:graphicData uri="http://schemas.openxmlformats.org/drawingml/2006/table">
            <a:tbl>
              <a:tblPr firstRow="1" firstCol="1" bandRow="1"/>
              <a:tblGrid>
                <a:gridCol w="2790191"/>
                <a:gridCol w="3184568"/>
                <a:gridCol w="1688919"/>
                <a:gridCol w="1712097"/>
              </a:tblGrid>
              <a:tr h="7719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Types of Projects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CEF 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</a:rPr>
                        <a:t>General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Budget (all MS, neighbouring countries)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CEF Cohesion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Envelope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(Cohesion MS)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19796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(a) Studies (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</a:rPr>
                        <a:t>all modes)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85%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197962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(b</a:t>
                      </a: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) Works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on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796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Rail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Cross border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40%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1979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Bottleneck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1979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</a:rPr>
                        <a:t>Other projects of common interest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20%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19796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</a:rPr>
                        <a:t>Inland waterways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Cross border 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40%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1979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Bottleneck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40%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1979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Other projects of common interest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20%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1073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Inland transport connections to ports and airports (rail and road)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21073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Development of ports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1073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Development of multi-modal platforms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21073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Reduce rail freight noise by retrofitting of existing 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rolling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 stock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1073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Freight transport services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21073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Secure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</a:rPr>
                        <a:t>parkings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 on road core network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3729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Motorways of the sea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85%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196285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Traffic management systems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SESAR, </a:t>
                      </a:r>
                      <a:r>
                        <a:rPr lang="en-GB" sz="11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RIS </a:t>
                      </a:r>
                      <a:r>
                        <a:rPr lang="en-GB" sz="110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&amp; </a:t>
                      </a:r>
                      <a:r>
                        <a:rPr lang="en-GB" sz="11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VTMIS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50/20%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1979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ERTMS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50%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85%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1979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ITS for road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20%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9256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Cross border road sections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(core network)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24899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 dirty="0" smtClean="0">
                          <a:solidFill>
                            <a:schemeClr val="tx1"/>
                          </a:solidFill>
                          <a:effectLst/>
                        </a:rPr>
                        <a:t>New </a:t>
                      </a:r>
                      <a:r>
                        <a:rPr lang="en-GB" sz="1100" i="1" dirty="0">
                          <a:solidFill>
                            <a:schemeClr val="tx1"/>
                          </a:solidFill>
                          <a:effectLst/>
                        </a:rPr>
                        <a:t>technologies and innovation for all modes of transport</a:t>
                      </a:r>
                      <a:endParaRPr lang="en-GB" sz="11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85%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9" marR="503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3192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6496" y="1052736"/>
            <a:ext cx="8928992" cy="4464496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GB" sz="3600" dirty="0" smtClean="0"/>
              <a:t>CEF Grants – 2014 Call for proposal</a:t>
            </a:r>
            <a:endParaRPr lang="en-GB" sz="3600" dirty="0"/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2432720" y="3861048"/>
            <a:ext cx="5264282" cy="2160835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FFC000"/>
                </a:solidFill>
              </a:rPr>
              <a:t>Results</a:t>
            </a:r>
            <a:r>
              <a:rPr lang="en-GB" sz="3200" dirty="0">
                <a:solidFill>
                  <a:srgbClr val="FFC000"/>
                </a:solidFill>
              </a:rPr>
              <a:t/>
            </a:r>
            <a:br>
              <a:rPr lang="en-GB" sz="3200" dirty="0">
                <a:solidFill>
                  <a:srgbClr val="FFC000"/>
                </a:solidFill>
              </a:rPr>
            </a:br>
            <a:r>
              <a:rPr lang="en-GB" sz="3200" dirty="0">
                <a:solidFill>
                  <a:srgbClr val="FFC000"/>
                </a:solidFill>
              </a:rPr>
              <a:t/>
            </a:r>
            <a:br>
              <a:rPr lang="en-GB" sz="3200" dirty="0">
                <a:solidFill>
                  <a:srgbClr val="FFC000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92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3"/>
            <a:ext cx="9906000" cy="1080119"/>
          </a:xfrm>
        </p:spPr>
        <p:txBody>
          <a:bodyPr/>
          <a:lstStyle/>
          <a:p>
            <a:pPr algn="ctr"/>
            <a:r>
              <a:rPr lang="fr-BE" altLang="en-US" sz="2400" dirty="0" smtClean="0">
                <a:solidFill>
                  <a:srgbClr val="FF0000"/>
                </a:solidFill>
                <a:cs typeface="Arial" charset="0"/>
              </a:rPr>
              <a:t>2014 CEF Call </a:t>
            </a:r>
            <a:r>
              <a:rPr lang="fr-BE" altLang="en-US" sz="2000" dirty="0" smtClean="0">
                <a:solidFill>
                  <a:srgbClr val="FF0000"/>
                </a:solidFill>
                <a:cs typeface="Arial" charset="0"/>
              </a:rPr>
              <a:t>(1/3)</a:t>
            </a:r>
            <a:r>
              <a:rPr lang="fr-BE" altLang="en-US" sz="2400" dirty="0" smtClean="0">
                <a:solidFill>
                  <a:srgbClr val="FF0000"/>
                </a:solidFill>
                <a:cs typeface="Arial" charset="0"/>
              </a:rPr>
              <a:t/>
            </a:r>
            <a:br>
              <a:rPr lang="fr-BE" altLang="en-US" sz="2400" dirty="0" smtClean="0">
                <a:solidFill>
                  <a:srgbClr val="FF0000"/>
                </a:solidFill>
                <a:cs typeface="Arial" charset="0"/>
              </a:rPr>
            </a:br>
            <a:r>
              <a:rPr lang="fr-BE" altLang="en-US" sz="2400" dirty="0" smtClean="0">
                <a:solidFill>
                  <a:srgbClr val="FF0000"/>
                </a:solidFill>
                <a:cs typeface="Arial" charset="0"/>
              </a:rPr>
              <a:t> €13 </a:t>
            </a:r>
            <a:r>
              <a:rPr lang="fr-BE" altLang="en-US" sz="2400" dirty="0" err="1" smtClean="0">
                <a:solidFill>
                  <a:srgbClr val="FF0000"/>
                </a:solidFill>
                <a:cs typeface="Arial" charset="0"/>
              </a:rPr>
              <a:t>bn</a:t>
            </a:r>
            <a:r>
              <a:rPr lang="fr-BE" altLang="en-US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fr-BE" altLang="en-US" sz="2400" dirty="0" err="1" smtClean="0">
                <a:cs typeface="Arial" charset="0"/>
              </a:rPr>
              <a:t>investment</a:t>
            </a:r>
            <a:r>
              <a:rPr lang="fr-BE" altLang="en-US" sz="2400" dirty="0" smtClean="0">
                <a:cs typeface="Arial" charset="0"/>
              </a:rPr>
              <a:t> </a:t>
            </a:r>
            <a:r>
              <a:rPr lang="fr-BE" altLang="en-US" sz="2400" dirty="0" err="1" smtClean="0">
                <a:cs typeface="Arial" charset="0"/>
              </a:rPr>
              <a:t>in</a:t>
            </a:r>
            <a:r>
              <a:rPr lang="fr-BE" altLang="en-US" sz="2400" dirty="0" smtClean="0">
                <a:cs typeface="Arial" charset="0"/>
              </a:rPr>
              <a:t> </a:t>
            </a:r>
            <a:r>
              <a:rPr lang="fr-BE" altLang="en-US" sz="2400" dirty="0" smtClean="0">
                <a:solidFill>
                  <a:srgbClr val="FF0000"/>
                </a:solidFill>
                <a:cs typeface="Arial" charset="0"/>
              </a:rPr>
              <a:t>276</a:t>
            </a:r>
            <a:r>
              <a:rPr lang="fr-BE" altLang="en-US" sz="2400" dirty="0" smtClean="0">
                <a:cs typeface="Arial" charset="0"/>
              </a:rPr>
              <a:t> </a:t>
            </a:r>
            <a:r>
              <a:rPr lang="fr-BE" altLang="en-US" sz="2400" dirty="0" err="1" smtClean="0">
                <a:cs typeface="Arial" charset="0"/>
              </a:rPr>
              <a:t>projects</a:t>
            </a:r>
            <a:endParaRPr lang="en-US" altLang="en-US" sz="2400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977873"/>
              </p:ext>
            </p:extLst>
          </p:nvPr>
        </p:nvGraphicFramePr>
        <p:xfrm>
          <a:off x="128464" y="2348880"/>
          <a:ext cx="959506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18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9" y="1323975"/>
            <a:ext cx="8801894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2640" y="1235075"/>
            <a:ext cx="772358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fr-BE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2014 CEF Call </a:t>
            </a:r>
            <a:r>
              <a:rPr lang="fr-BE" altLang="en-US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(2/3)</a:t>
            </a:r>
            <a:endParaRPr lang="fr-BE" sz="2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fr-B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EU </a:t>
            </a:r>
            <a:r>
              <a:rPr lang="fr-BE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funding</a:t>
            </a:r>
            <a:r>
              <a:rPr lang="fr-BE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per transport </a:t>
            </a:r>
            <a:r>
              <a:rPr lang="fr-B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mode</a:t>
            </a:r>
            <a:endParaRPr lang="fr-BE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12820E72-3A90-44F3-9E65-131B3F9F35FF}" type="slidenum">
              <a:rPr lang="en-GB" altLang="en-US" sz="1400" smtClean="0">
                <a:solidFill>
                  <a:schemeClr val="tx1"/>
                </a:solidFill>
                <a:latin typeface="Arial" charset="0"/>
                <a:ea typeface="Microsoft YaHei" pitchFamily="34" charset="-122"/>
              </a:rPr>
              <a:pPr eaLnBrk="1" hangingPunct="1">
                <a:buFont typeface="Times New Roman" pitchFamily="18" charset="0"/>
                <a:buNone/>
              </a:pPr>
              <a:t>15</a:t>
            </a:fld>
            <a:endParaRPr lang="en-GB" altLang="en-US" sz="1400" smtClean="0">
              <a:solidFill>
                <a:schemeClr val="tx1"/>
              </a:solidFill>
              <a:latin typeface="Arial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0907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44488" y="1268760"/>
            <a:ext cx="9217024" cy="720081"/>
          </a:xfrm>
        </p:spPr>
        <p:txBody>
          <a:bodyPr/>
          <a:lstStyle/>
          <a:p>
            <a:pPr algn="ctr"/>
            <a:r>
              <a:rPr lang="fr-BE" altLang="en-US" sz="2400" dirty="0">
                <a:solidFill>
                  <a:srgbClr val="FF0000"/>
                </a:solidFill>
                <a:cs typeface="Arial" charset="0"/>
              </a:rPr>
              <a:t>2014 CEF Call </a:t>
            </a:r>
            <a:r>
              <a:rPr lang="fr-BE" altLang="en-US" sz="2000" dirty="0" smtClean="0">
                <a:solidFill>
                  <a:srgbClr val="FF0000"/>
                </a:solidFill>
                <a:cs typeface="Arial" charset="0"/>
              </a:rPr>
              <a:t>(3/3</a:t>
            </a:r>
            <a:r>
              <a:rPr lang="fr-BE" altLang="en-US" sz="2000" dirty="0">
                <a:solidFill>
                  <a:srgbClr val="FF0000"/>
                </a:solidFill>
                <a:cs typeface="Arial" charset="0"/>
              </a:rPr>
              <a:t>) </a:t>
            </a:r>
            <a:r>
              <a:rPr lang="fr-BE" altLang="en-US" sz="2400" dirty="0">
                <a:solidFill>
                  <a:srgbClr val="FF0000"/>
                </a:solidFill>
                <a:cs typeface="Arial" charset="0"/>
              </a:rPr>
              <a:t/>
            </a:r>
            <a:br>
              <a:rPr lang="fr-BE" altLang="en-US" sz="2400" dirty="0">
                <a:solidFill>
                  <a:srgbClr val="FF0000"/>
                </a:solidFill>
                <a:cs typeface="Arial" charset="0"/>
              </a:rPr>
            </a:br>
            <a:r>
              <a:rPr lang="en-GB" altLang="en-US" sz="2400" dirty="0" smtClean="0">
                <a:solidFill>
                  <a:srgbClr val="FF0000"/>
                </a:solidFill>
              </a:rPr>
              <a:t>Funding per Corridors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50489" y="2060848"/>
          <a:ext cx="928303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77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980728"/>
            <a:ext cx="8917433" cy="720998"/>
          </a:xfrm>
        </p:spPr>
        <p:txBody>
          <a:bodyPr/>
          <a:lstStyle/>
          <a:p>
            <a:pPr algn="ctr"/>
            <a:r>
              <a:rPr lang="fr-BE" altLang="en-US" sz="2400" dirty="0" err="1">
                <a:solidFill>
                  <a:srgbClr val="FF0000"/>
                </a:solidFill>
              </a:rPr>
              <a:t>Projects</a:t>
            </a:r>
            <a:r>
              <a:rPr lang="fr-BE" altLang="en-US" sz="2400" dirty="0">
                <a:solidFill>
                  <a:srgbClr val="FF0000"/>
                </a:solidFill>
              </a:rPr>
              <a:t> in </a:t>
            </a:r>
            <a:r>
              <a:rPr lang="fr-BE" altLang="en-US" sz="2400" dirty="0" err="1" smtClean="0">
                <a:solidFill>
                  <a:srgbClr val="FF0000"/>
                </a:solidFill>
              </a:rPr>
              <a:t>Slovenia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303239"/>
              </p:ext>
            </p:extLst>
          </p:nvPr>
        </p:nvGraphicFramePr>
        <p:xfrm>
          <a:off x="416496" y="2564904"/>
          <a:ext cx="8712969" cy="411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607"/>
                <a:gridCol w="3017361"/>
                <a:gridCol w="1826298"/>
                <a:gridCol w="1111660"/>
                <a:gridCol w="794043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Proposal Code</a:t>
                      </a:r>
                      <a:endParaRPr lang="en-GB" sz="1100" dirty="0">
                        <a:solidFill>
                          <a:srgbClr val="0F549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Funding Objective</a:t>
                      </a:r>
                      <a:endParaRPr lang="en-GB" sz="1100" dirty="0">
                        <a:solidFill>
                          <a:srgbClr val="0F549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Corridor Name</a:t>
                      </a:r>
                      <a:endParaRPr lang="en-GB" sz="1100" dirty="0">
                        <a:solidFill>
                          <a:srgbClr val="0F549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Proposal Type</a:t>
                      </a:r>
                      <a:endParaRPr lang="en-GB" sz="1100" dirty="0">
                        <a:solidFill>
                          <a:srgbClr val="0F549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F549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Transport Mode</a:t>
                      </a:r>
                      <a:endParaRPr lang="en-GB" sz="1100" dirty="0">
                        <a:solidFill>
                          <a:srgbClr val="0F549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2014-EU-TA-0582-S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(AP/F03) Telematic Application Systems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Comprehensive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ROAD</a:t>
                      </a: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2014-EU-TM-0032-S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(MAP/F03) Single European Sky - SESAR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Horizontal Priority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CT</a:t>
                      </a: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2014-EU-TM-0335-S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(MAP/F01) Rail interoperability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Baltic - Adriatic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CRAIL</a:t>
                      </a: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2014-EU-TM-0343-M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(MAP/F01) Pre-identified projects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Baltic - Adriatic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Study </a:t>
                      </a: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&amp; Work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PORT</a:t>
                      </a: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2014-EU-TM-0495-S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(MAP/F03) Single European Sky - SESAR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Horizontal Priority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AIRP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2014-EU-TM-0531-S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(MAP/F03) Motorways of the Sea (MoS)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 Sections on the Core Network*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MOS</a:t>
                      </a:r>
                    </a:p>
                  </a:txBody>
                  <a:tcPr marL="68580" marR="68580" marT="0" marB="0"/>
                </a:tc>
              </a:tr>
              <a:tr h="33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2014-EU-TM-0563-W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(MAP/F03) </a:t>
                      </a:r>
                      <a:r>
                        <a:rPr lang="en-GB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ITS </a:t>
                      </a: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 Road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Baltic - Adriatic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Work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ITS</a:t>
                      </a: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2014-EU-TM-0698-M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(MAP/F03) Motorways of the Sea (MoS)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Mediterranean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Study &amp; Work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MOS</a:t>
                      </a: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2014-SI-TA-0357-S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(AP/F01) Projects on Comprehensive Network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Comprehensive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ROAD</a:t>
                      </a:r>
                    </a:p>
                  </a:txBody>
                  <a:tcPr marL="68580" marR="68580" marT="0" marB="0"/>
                </a:tc>
              </a:tr>
              <a:tr h="33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2014-SI-TMC-0301-M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(MAPC/F04) Pre-identified projects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Mediterranean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Study &amp; Work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CRAIL</a:t>
                      </a:r>
                    </a:p>
                  </a:txBody>
                  <a:tcPr marL="68580" marR="68580" marT="0" marB="0"/>
                </a:tc>
              </a:tr>
              <a:tr h="227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2014-SI-TMC-0537-W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(MAPC/F04) Pre-identified projects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Mediterranean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Work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CRAIL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6496" y="1562370"/>
            <a:ext cx="9001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GB" b="1" dirty="0">
                <a:solidFill>
                  <a:srgbClr val="FF0000"/>
                </a:solidFill>
              </a:rPr>
              <a:t>€53.41 million</a:t>
            </a:r>
            <a:r>
              <a:rPr lang="en-GB" b="1" dirty="0"/>
              <a:t> </a:t>
            </a:r>
            <a:r>
              <a:rPr lang="en-GB" dirty="0">
                <a:solidFill>
                  <a:srgbClr val="0F5494"/>
                </a:solidFill>
              </a:rPr>
              <a:t>awarded funding (in total)</a:t>
            </a:r>
          </a:p>
          <a:p>
            <a:pPr lvl="1">
              <a:spcAft>
                <a:spcPts val="300"/>
              </a:spcAft>
              <a:defRPr/>
            </a:pPr>
            <a:r>
              <a:rPr lang="en-GB" sz="1600" b="1" dirty="0">
                <a:solidFill>
                  <a:srgbClr val="0F5494"/>
                </a:solidFill>
              </a:rPr>
              <a:t>€38.97 million cohesion </a:t>
            </a:r>
            <a:r>
              <a:rPr lang="en-GB" sz="1600" dirty="0">
                <a:solidFill>
                  <a:srgbClr val="0F5494"/>
                </a:solidFill>
              </a:rPr>
              <a:t>envelope (of total €</a:t>
            </a:r>
            <a:r>
              <a:rPr lang="fr-BE" sz="1600" dirty="0">
                <a:solidFill>
                  <a:srgbClr val="0F5494"/>
                </a:solidFill>
              </a:rPr>
              <a:t>160 million national allocation</a:t>
            </a:r>
            <a:r>
              <a:rPr lang="fr-BE" sz="1600" dirty="0" smtClean="0">
                <a:solidFill>
                  <a:srgbClr val="0F5494"/>
                </a:solidFill>
              </a:rPr>
              <a:t>)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</a:p>
          <a:p>
            <a:pPr lvl="1">
              <a:spcAft>
                <a:spcPts val="300"/>
              </a:spcAft>
              <a:defRPr/>
            </a:pPr>
            <a:r>
              <a:rPr lang="en-GB" sz="1600" b="1" dirty="0" smtClean="0">
                <a:solidFill>
                  <a:srgbClr val="0F5494"/>
                </a:solidFill>
              </a:rPr>
              <a:t>€</a:t>
            </a:r>
            <a:r>
              <a:rPr lang="en-GB" sz="1600" b="1" dirty="0">
                <a:solidFill>
                  <a:srgbClr val="0F5494"/>
                </a:solidFill>
              </a:rPr>
              <a:t>14.44 million general </a:t>
            </a:r>
            <a:r>
              <a:rPr lang="en-GB" sz="1600" dirty="0" smtClean="0">
                <a:solidFill>
                  <a:srgbClr val="0F5494"/>
                </a:solidFill>
              </a:rPr>
              <a:t>envelope</a:t>
            </a:r>
            <a:endParaRPr lang="en-GB" sz="16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77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6496" y="1052736"/>
            <a:ext cx="8928992" cy="4464496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GB" sz="3600" dirty="0" smtClean="0"/>
              <a:t>CEF Grants – 2015 Call for proposal</a:t>
            </a:r>
            <a:endParaRPr lang="en-GB" sz="3600" dirty="0"/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2432720" y="3861048"/>
            <a:ext cx="5264282" cy="2160835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FFC000"/>
                </a:solidFill>
              </a:rPr>
              <a:t>Application Results</a:t>
            </a:r>
            <a:r>
              <a:rPr lang="en-GB" sz="3200" dirty="0">
                <a:solidFill>
                  <a:srgbClr val="FFC000"/>
                </a:solidFill>
              </a:rPr>
              <a:t/>
            </a:r>
            <a:br>
              <a:rPr lang="en-GB" sz="3200" dirty="0">
                <a:solidFill>
                  <a:srgbClr val="FFC000"/>
                </a:solidFill>
              </a:rPr>
            </a:br>
            <a:r>
              <a:rPr lang="en-GB" sz="3200" dirty="0">
                <a:solidFill>
                  <a:srgbClr val="FFC000"/>
                </a:solidFill>
              </a:rPr>
              <a:t/>
            </a:r>
            <a:br>
              <a:rPr lang="en-GB" sz="3200" dirty="0">
                <a:solidFill>
                  <a:srgbClr val="FFC000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652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28625" y="1196975"/>
            <a:ext cx="9205913" cy="863600"/>
          </a:xfrm>
        </p:spPr>
        <p:txBody>
          <a:bodyPr/>
          <a:lstStyle/>
          <a:p>
            <a:pPr algn="ctr"/>
            <a:r>
              <a:rPr lang="en-GB" altLang="en-US" sz="2800" smtClean="0">
                <a:solidFill>
                  <a:srgbClr val="FF0000"/>
                </a:solidFill>
                <a:cs typeface="Arial" charset="0"/>
              </a:rPr>
              <a:t>2015 CEF Multi-annual Work Programme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193675" y="2060575"/>
            <a:ext cx="9512300" cy="4608513"/>
          </a:xfrm>
        </p:spPr>
        <p:txBody>
          <a:bodyPr/>
          <a:lstStyle/>
          <a:p>
            <a:pPr marL="57150" indent="0">
              <a:spcBef>
                <a:spcPts val="30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en-US" b="1" dirty="0" smtClean="0"/>
              <a:t>Calls for Proposals: Nov 2015 – Feb 2016</a:t>
            </a:r>
          </a:p>
          <a:p>
            <a:pPr marL="400050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b="1" i="0" dirty="0" smtClean="0"/>
              <a:t>€ 7.6 billion </a:t>
            </a:r>
            <a:r>
              <a:rPr lang="en-GB" altLang="en-US" i="0" dirty="0" smtClean="0"/>
              <a:t>(total budget)</a:t>
            </a:r>
            <a:r>
              <a:rPr lang="en-GB" altLang="en-US" b="1" i="0" dirty="0" smtClean="0"/>
              <a:t> </a:t>
            </a:r>
          </a:p>
          <a:p>
            <a:pPr marL="800100" lvl="1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b="1" i="0" dirty="0" smtClean="0"/>
              <a:t>€ 6.5 billion </a:t>
            </a:r>
            <a:r>
              <a:rPr lang="en-GB" altLang="en-US" i="0" dirty="0" smtClean="0"/>
              <a:t>for Cohesion Member States</a:t>
            </a:r>
          </a:p>
          <a:p>
            <a:pPr marL="800100" lvl="1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b="1" i="0" dirty="0" smtClean="0"/>
              <a:t>€ 1.1 billion </a:t>
            </a:r>
            <a:r>
              <a:rPr lang="en-GB" altLang="en-US" i="0" dirty="0" smtClean="0"/>
              <a:t>under the general envelope</a:t>
            </a:r>
          </a:p>
          <a:p>
            <a:pPr marL="57150" indent="0"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en-US" b="1" dirty="0" smtClean="0"/>
              <a:t>Focus </a:t>
            </a:r>
            <a:r>
              <a:rPr lang="en-GB" altLang="en-US" dirty="0"/>
              <a:t>(alignment with </a:t>
            </a:r>
            <a:r>
              <a:rPr lang="en-GB" altLang="en-US" b="1" dirty="0" err="1"/>
              <a:t>Juncker</a:t>
            </a:r>
            <a:r>
              <a:rPr lang="en-GB" altLang="en-US" b="1" dirty="0"/>
              <a:t> priorities</a:t>
            </a:r>
            <a:r>
              <a:rPr lang="en-GB" altLang="en-US" dirty="0"/>
              <a:t>)</a:t>
            </a:r>
            <a:r>
              <a:rPr lang="en-GB" altLang="en-US" b="1" dirty="0"/>
              <a:t>: </a:t>
            </a:r>
          </a:p>
          <a:p>
            <a:pPr marL="800100" lvl="1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Core Network 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Corridors (Jobs, growth and investment) </a:t>
            </a:r>
          </a:p>
          <a:p>
            <a:pPr marL="800100" lvl="1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Traffic management systems (Digital single market)</a:t>
            </a:r>
          </a:p>
          <a:p>
            <a:pPr marL="800100" lvl="1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and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technologies (Energy Union and climate)</a:t>
            </a:r>
          </a:p>
          <a:p>
            <a:pPr marL="800100" lvl="1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Rail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projects continuing 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068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339850"/>
            <a:ext cx="8977312" cy="576263"/>
          </a:xfrm>
        </p:spPr>
        <p:txBody>
          <a:bodyPr/>
          <a:lstStyle/>
          <a:p>
            <a:pPr algn="ctr"/>
            <a:r>
              <a:rPr lang="en-GB" altLang="en-US" dirty="0" smtClean="0">
                <a:solidFill>
                  <a:srgbClr val="FF0000"/>
                </a:solidFill>
              </a:rPr>
              <a:t>TEN-T framework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916832"/>
            <a:ext cx="9517062" cy="4680818"/>
          </a:xfrm>
        </p:spPr>
        <p:txBody>
          <a:bodyPr/>
          <a:lstStyle/>
          <a:p>
            <a:pPr>
              <a:spcBef>
                <a:spcPts val="1800"/>
              </a:spcBef>
              <a:buNone/>
            </a:pPr>
            <a:r>
              <a:rPr lang="en-US" altLang="en-US" dirty="0"/>
              <a:t>Strategic framework</a:t>
            </a:r>
          </a:p>
          <a:p>
            <a:pPr lvl="1"/>
            <a:r>
              <a:rPr lang="en-US" altLang="en-US" dirty="0" smtClean="0"/>
              <a:t>White Paper for Transport - goals for 2030 and 2050</a:t>
            </a:r>
          </a:p>
          <a:p>
            <a:pPr>
              <a:spcBef>
                <a:spcPts val="1800"/>
              </a:spcBef>
              <a:buNone/>
            </a:pPr>
            <a:r>
              <a:rPr lang="en-US" altLang="en-US" dirty="0"/>
              <a:t>Policy framework</a:t>
            </a:r>
          </a:p>
          <a:p>
            <a:pPr lvl="1"/>
            <a:r>
              <a:rPr lang="en-US" altLang="en-US" dirty="0" smtClean="0"/>
              <a:t>TEN-T Guidelines </a:t>
            </a:r>
            <a:r>
              <a:rPr lang="en-US" altLang="en-US" sz="1800" i="1" dirty="0" smtClean="0"/>
              <a:t>(Regulation No 1315/2013)</a:t>
            </a:r>
          </a:p>
          <a:p>
            <a:pPr>
              <a:spcBef>
                <a:spcPts val="1800"/>
              </a:spcBef>
              <a:buNone/>
            </a:pPr>
            <a:r>
              <a:rPr lang="en-US" altLang="en-US" dirty="0"/>
              <a:t>Funding framework</a:t>
            </a:r>
          </a:p>
          <a:p>
            <a:pPr lvl="1"/>
            <a:r>
              <a:rPr lang="en-US" altLang="en-US" dirty="0" smtClean="0"/>
              <a:t>Connecting Europe Facility </a:t>
            </a:r>
            <a:r>
              <a:rPr lang="en-US" altLang="en-US" sz="1800" i="1" dirty="0" smtClean="0"/>
              <a:t>(Regulation No 1316/2013)</a:t>
            </a:r>
          </a:p>
          <a:p>
            <a:pPr lvl="1"/>
            <a:r>
              <a:rPr lang="en-US" altLang="en-US" dirty="0" smtClean="0"/>
              <a:t>European Structural and Investment Funds</a:t>
            </a:r>
          </a:p>
          <a:p>
            <a:pPr lvl="1"/>
            <a:r>
              <a:rPr lang="en-US" altLang="en-US" dirty="0" smtClean="0"/>
              <a:t>European Fund for Strategic Investments (</a:t>
            </a:r>
            <a:r>
              <a:rPr lang="en-US" altLang="en-US" dirty="0" err="1" smtClean="0"/>
              <a:t>Juncker</a:t>
            </a:r>
            <a:r>
              <a:rPr lang="en-US" altLang="en-US" dirty="0" smtClean="0"/>
              <a:t> Plan)</a:t>
            </a:r>
          </a:p>
          <a:p>
            <a:pPr lvl="1"/>
            <a:r>
              <a:rPr lang="en-US" altLang="en-US" dirty="0" smtClean="0"/>
              <a:t>International Financial Institutions</a:t>
            </a:r>
          </a:p>
          <a:p>
            <a:pPr lvl="1"/>
            <a:r>
              <a:rPr lang="en-US" altLang="en-US" dirty="0" smtClean="0"/>
              <a:t>Instrument for Pre-accession Assistance 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55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234" y="6237312"/>
            <a:ext cx="2311400" cy="476250"/>
          </a:xfrm>
        </p:spPr>
        <p:txBody>
          <a:bodyPr/>
          <a:lstStyle/>
          <a:p>
            <a:fld id="{F3649A0F-F272-4D8B-8A00-9FEB1D8D47BD}" type="slidenum">
              <a:rPr lang="en-GB" smtClean="0">
                <a:solidFill>
                  <a:srgbClr val="000000"/>
                </a:solidFill>
              </a:rPr>
              <a:pPr/>
              <a:t>20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7086" y="1340768"/>
            <a:ext cx="928303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88900" indent="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BE" sz="2400" kern="0" dirty="0" smtClean="0">
                <a:solidFill>
                  <a:srgbClr val="FF0000"/>
                </a:solidFill>
              </a:rPr>
              <a:t>427 </a:t>
            </a:r>
            <a:r>
              <a:rPr lang="fr-BE" sz="2400" kern="0" dirty="0" err="1" smtClean="0">
                <a:solidFill>
                  <a:srgbClr val="FF0000"/>
                </a:solidFill>
              </a:rPr>
              <a:t>proposals</a:t>
            </a:r>
            <a:r>
              <a:rPr lang="fr-BE" sz="2400" kern="0" dirty="0" smtClean="0">
                <a:solidFill>
                  <a:srgbClr val="FF0000"/>
                </a:solidFill>
              </a:rPr>
              <a:t> </a:t>
            </a:r>
            <a:r>
              <a:rPr lang="fr-BE" sz="2400" kern="0" dirty="0" err="1" smtClean="0">
                <a:solidFill>
                  <a:srgbClr val="FF0000"/>
                </a:solidFill>
              </a:rPr>
              <a:t>submitted</a:t>
            </a:r>
            <a:r>
              <a:rPr lang="fr-BE" sz="2400" kern="0" dirty="0" smtClean="0">
                <a:solidFill>
                  <a:srgbClr val="FF0000"/>
                </a:solidFill>
              </a:rPr>
              <a:t> by the 16 </a:t>
            </a:r>
            <a:r>
              <a:rPr lang="fr-BE" sz="2400" kern="0" dirty="0" err="1">
                <a:solidFill>
                  <a:srgbClr val="FF0000"/>
                </a:solidFill>
              </a:rPr>
              <a:t>F</a:t>
            </a:r>
            <a:r>
              <a:rPr lang="fr-BE" sz="2400" kern="0" dirty="0" err="1" smtClean="0">
                <a:solidFill>
                  <a:srgbClr val="FF0000"/>
                </a:solidFill>
              </a:rPr>
              <a:t>ebruary</a:t>
            </a:r>
            <a:r>
              <a:rPr lang="fr-BE" sz="2400" kern="0" dirty="0" smtClean="0">
                <a:solidFill>
                  <a:srgbClr val="FF0000"/>
                </a:solidFill>
              </a:rPr>
              <a:t> 2016 deadline</a:t>
            </a:r>
          </a:p>
        </p:txBody>
      </p:sp>
      <p:pic>
        <p:nvPicPr>
          <p:cNvPr id="1026" name="Picture 2" descr="C:\Users\preslkr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2492896"/>
            <a:ext cx="892846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F0A9F-3997-4D87-9BBB-4D94DCDDB946}" type="slidenum">
              <a:rPr lang="en-GB" sz="1200" smtClean="0"/>
              <a:pPr>
                <a:defRPr/>
              </a:pPr>
              <a:t>21</a:t>
            </a:fld>
            <a:endParaRPr lang="en-GB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8666" y="1267842"/>
            <a:ext cx="8915400" cy="793006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fr-BE" dirty="0" err="1" smtClean="0">
                <a:solidFill>
                  <a:srgbClr val="FF0000"/>
                </a:solidFill>
              </a:rPr>
              <a:t>Submitted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proposals</a:t>
            </a:r>
            <a:r>
              <a:rPr lang="fr-BE" dirty="0" smtClean="0">
                <a:solidFill>
                  <a:srgbClr val="FF0000"/>
                </a:solidFill>
              </a:rPr>
              <a:t> per type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820461"/>
              </p:ext>
            </p:extLst>
          </p:nvPr>
        </p:nvGraphicFramePr>
        <p:xfrm>
          <a:off x="128464" y="2492896"/>
          <a:ext cx="5070000" cy="295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298414"/>
              </p:ext>
            </p:extLst>
          </p:nvPr>
        </p:nvGraphicFramePr>
        <p:xfrm>
          <a:off x="4953000" y="2492896"/>
          <a:ext cx="507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8544" y="5980989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EC Square Sans Pro Medium" panose="020B0500000000020004" pitchFamily="34" charset="0"/>
                <a:ea typeface="+mn-ea"/>
                <a:cs typeface="+mn-cs"/>
              </a:defRPr>
            </a:pPr>
            <a:r>
              <a:rPr lang="fr-BE" sz="1400" i="1" kern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fr-BE" sz="1400" i="1" kern="0" dirty="0" err="1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proposals</a:t>
            </a:r>
            <a:r>
              <a:rPr lang="fr-BE" sz="1400" i="1" kern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400" i="1" kern="0" dirty="0" err="1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</a:t>
            </a:r>
            <a:r>
              <a:rPr lang="fr-BE" sz="1400" i="1" kern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400" i="1" kern="0" dirty="0" err="1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advanced</a:t>
            </a:r>
            <a:r>
              <a:rPr lang="fr-BE" sz="1400" i="1" kern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stages of </a:t>
            </a:r>
            <a:r>
              <a:rPr lang="fr-BE" sz="1400" i="1" kern="0" dirty="0" err="1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fr-BE" sz="1400" i="1" kern="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400" i="1" kern="0" dirty="0" err="1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</a:t>
            </a:r>
            <a:endParaRPr lang="en-GB" sz="1400" i="1" kern="0" dirty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4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234" y="6237312"/>
            <a:ext cx="2311400" cy="476250"/>
          </a:xfrm>
        </p:spPr>
        <p:txBody>
          <a:bodyPr/>
          <a:lstStyle/>
          <a:p>
            <a:fld id="{F3649A0F-F272-4D8B-8A00-9FEB1D8D47BD}" type="slidenum">
              <a:rPr lang="en-GB" smtClean="0">
                <a:solidFill>
                  <a:srgbClr val="000000"/>
                </a:solidFill>
              </a:rPr>
              <a:pPr/>
              <a:t>22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0772" y="2060848"/>
            <a:ext cx="904900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fontAlgn="base">
              <a:spcBef>
                <a:spcPct val="20000"/>
              </a:spcBef>
              <a:spcAft>
                <a:spcPct val="0"/>
              </a:spcAft>
              <a:buClr>
                <a:srgbClr val="E7511E"/>
              </a:buClr>
              <a:buSzPct val="11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23900" indent="-36830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1800" i="0" dirty="0"/>
          </a:p>
          <a:p>
            <a:endParaRPr lang="en-GB" sz="1800" i="0" dirty="0" smtClean="0"/>
          </a:p>
          <a:p>
            <a:endParaRPr lang="en-GB" sz="1800" i="0" dirty="0"/>
          </a:p>
          <a:p>
            <a:endParaRPr lang="en-GB" sz="1800" i="0" dirty="0" smtClean="0"/>
          </a:p>
          <a:p>
            <a:endParaRPr lang="en-GB" sz="1800" i="0" dirty="0"/>
          </a:p>
          <a:p>
            <a:endParaRPr lang="en-GB" sz="1800" i="0" dirty="0" smtClean="0"/>
          </a:p>
          <a:p>
            <a:endParaRPr lang="en-GB" sz="1800" i="0" dirty="0"/>
          </a:p>
          <a:p>
            <a:endParaRPr lang="en-GB" sz="1800" i="0" dirty="0" smtClean="0"/>
          </a:p>
          <a:p>
            <a:endParaRPr lang="en-GB" sz="1800" i="0" dirty="0"/>
          </a:p>
          <a:p>
            <a:endParaRPr lang="en-GB" sz="1800" i="0" dirty="0" smtClean="0"/>
          </a:p>
          <a:p>
            <a:endParaRPr lang="en-GB" sz="1800" i="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0772" y="1268760"/>
            <a:ext cx="928303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88900" indent="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BE" kern="0" dirty="0"/>
              <a:t> </a:t>
            </a:r>
            <a:r>
              <a:rPr lang="en-GB" sz="3200" kern="0" dirty="0">
                <a:solidFill>
                  <a:srgbClr val="FF0000"/>
                </a:solidFill>
              </a:rPr>
              <a:t>€12.96 billion </a:t>
            </a:r>
            <a:r>
              <a:rPr lang="fr-BE" kern="0" dirty="0" err="1" smtClean="0">
                <a:solidFill>
                  <a:srgbClr val="FF0000"/>
                </a:solidFill>
              </a:rPr>
              <a:t>requested</a:t>
            </a:r>
            <a:r>
              <a:rPr lang="fr-BE" kern="0" dirty="0" smtClean="0">
                <a:solidFill>
                  <a:srgbClr val="FF0000"/>
                </a:solidFill>
              </a:rPr>
              <a:t> </a:t>
            </a:r>
            <a:r>
              <a:rPr lang="fr-BE" kern="0" dirty="0" err="1" smtClean="0">
                <a:solidFill>
                  <a:srgbClr val="FF0000"/>
                </a:solidFill>
              </a:rPr>
              <a:t>funding</a:t>
            </a:r>
            <a:endParaRPr lang="fr-BE" kern="0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8" y="3429000"/>
            <a:ext cx="8892840" cy="28438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0512" y="2060848"/>
            <a:ext cx="828092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b="1" dirty="0" err="1">
                <a:solidFill>
                  <a:srgbClr val="0F5494"/>
                </a:solidFill>
                <a:latin typeface="+mn-lt"/>
                <a:cs typeface="Arial" panose="020B0604020202020204" pitchFamily="34" charset="0"/>
              </a:rPr>
              <a:t>Almost</a:t>
            </a:r>
            <a:r>
              <a:rPr lang="fr-BE" b="1" dirty="0">
                <a:solidFill>
                  <a:srgbClr val="0F5494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0F5494"/>
                </a:solidFill>
                <a:latin typeface="+mn-lt"/>
                <a:cs typeface="Arial" panose="020B0604020202020204" pitchFamily="34" charset="0"/>
              </a:rPr>
              <a:t>twice</a:t>
            </a:r>
            <a:r>
              <a:rPr lang="fr-BE" b="1" dirty="0">
                <a:solidFill>
                  <a:srgbClr val="0F5494"/>
                </a:solidFill>
                <a:latin typeface="+mn-lt"/>
                <a:cs typeface="Arial" panose="020B0604020202020204" pitchFamily="34" charset="0"/>
              </a:rPr>
              <a:t> the </a:t>
            </a:r>
            <a:r>
              <a:rPr lang="fr-BE" b="1" dirty="0" err="1">
                <a:solidFill>
                  <a:srgbClr val="0F5494"/>
                </a:solidFill>
                <a:latin typeface="+mn-lt"/>
                <a:cs typeface="Arial" panose="020B0604020202020204" pitchFamily="34" charset="0"/>
              </a:rPr>
              <a:t>available</a:t>
            </a:r>
            <a:r>
              <a:rPr lang="fr-BE" b="1" dirty="0">
                <a:solidFill>
                  <a:srgbClr val="0F5494"/>
                </a:solidFill>
                <a:latin typeface="+mn-lt"/>
                <a:cs typeface="Arial" panose="020B0604020202020204" pitchFamily="34" charset="0"/>
              </a:rPr>
              <a:t> budget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0F5494"/>
                </a:solidFill>
                <a:latin typeface="+mn-lt"/>
                <a:cs typeface="Arial" panose="020B0604020202020204" pitchFamily="34" charset="0"/>
              </a:rPr>
              <a:t>€9.789 billion </a:t>
            </a:r>
            <a:r>
              <a:rPr lang="fr-BE" b="1" dirty="0" err="1">
                <a:solidFill>
                  <a:srgbClr val="0F5494"/>
                </a:solidFill>
                <a:latin typeface="+mn-lt"/>
                <a:cs typeface="Arial" panose="020B0604020202020204" pitchFamily="34" charset="0"/>
              </a:rPr>
              <a:t>requested</a:t>
            </a:r>
            <a:r>
              <a:rPr lang="fr-BE" b="1" dirty="0">
                <a:solidFill>
                  <a:srgbClr val="0F5494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0F5494"/>
                </a:solidFill>
                <a:latin typeface="+mn-lt"/>
                <a:cs typeface="Arial" panose="020B0604020202020204" pitchFamily="34" charset="0"/>
              </a:rPr>
              <a:t>from</a:t>
            </a:r>
            <a:r>
              <a:rPr lang="fr-BE" b="1" dirty="0">
                <a:solidFill>
                  <a:srgbClr val="0F5494"/>
                </a:solidFill>
                <a:latin typeface="+mn-lt"/>
                <a:cs typeface="Arial" panose="020B0604020202020204" pitchFamily="34" charset="0"/>
              </a:rPr>
              <a:t> the </a:t>
            </a:r>
            <a:r>
              <a:rPr lang="fr-BE" b="1" dirty="0" err="1">
                <a:solidFill>
                  <a:srgbClr val="0F5494"/>
                </a:solidFill>
                <a:latin typeface="+mn-lt"/>
                <a:cs typeface="Arial" panose="020B0604020202020204" pitchFamily="34" charset="0"/>
              </a:rPr>
              <a:t>cohesion</a:t>
            </a:r>
            <a:r>
              <a:rPr lang="fr-BE" b="1" dirty="0">
                <a:solidFill>
                  <a:srgbClr val="0F5494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0F5494"/>
                </a:solidFill>
                <a:latin typeface="+mn-lt"/>
                <a:cs typeface="Arial" panose="020B0604020202020204" pitchFamily="34" charset="0"/>
              </a:rPr>
              <a:t>envelope</a:t>
            </a:r>
            <a:endParaRPr lang="fr-BE" b="1" dirty="0">
              <a:solidFill>
                <a:srgbClr val="0F5494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F5494"/>
                </a:solidFill>
                <a:latin typeface="+mn-lt"/>
                <a:cs typeface="Arial" panose="020B0604020202020204" pitchFamily="34" charset="0"/>
              </a:rPr>
              <a:t>€3.168 billion requested from the general envelope</a:t>
            </a:r>
            <a:endParaRPr lang="fr-BE" b="1" dirty="0">
              <a:solidFill>
                <a:srgbClr val="0F5494"/>
              </a:solidFill>
              <a:latin typeface="+mn-lt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5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88504" y="1340768"/>
            <a:ext cx="8916987" cy="648990"/>
          </a:xfrm>
        </p:spPr>
        <p:txBody>
          <a:bodyPr/>
          <a:lstStyle/>
          <a:p>
            <a:pPr algn="ctr"/>
            <a:r>
              <a:rPr lang="fr-BE" altLang="en-US" dirty="0" err="1" smtClean="0">
                <a:solidFill>
                  <a:srgbClr val="FF0000"/>
                </a:solidFill>
              </a:rPr>
              <a:t>Projects</a:t>
            </a:r>
            <a:r>
              <a:rPr lang="fr-BE" altLang="en-US" dirty="0" smtClean="0">
                <a:solidFill>
                  <a:srgbClr val="FF0000"/>
                </a:solidFill>
              </a:rPr>
              <a:t> in </a:t>
            </a:r>
            <a:r>
              <a:rPr lang="fr-BE" altLang="en-US" dirty="0" err="1" smtClean="0">
                <a:solidFill>
                  <a:srgbClr val="FF0000"/>
                </a:solidFill>
              </a:rPr>
              <a:t>Slovenia</a:t>
            </a:r>
            <a:endParaRPr lang="en-GB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64" y="2348880"/>
            <a:ext cx="9577064" cy="3960862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GB" b="1" dirty="0" smtClean="0">
                <a:solidFill>
                  <a:srgbClr val="FF0000"/>
                </a:solidFill>
              </a:rPr>
              <a:t>16 proposals </a:t>
            </a:r>
            <a:r>
              <a:rPr lang="en-GB" dirty="0"/>
              <a:t>submitted (in </a:t>
            </a:r>
            <a:r>
              <a:rPr lang="en-GB" dirty="0" smtClean="0"/>
              <a:t>total):</a:t>
            </a:r>
          </a:p>
          <a:p>
            <a:pPr lvl="1">
              <a:spcAft>
                <a:spcPts val="600"/>
              </a:spcAft>
              <a:defRPr/>
            </a:pPr>
            <a:r>
              <a:rPr lang="en-GB" dirty="0" smtClean="0"/>
              <a:t>5 national proposals </a:t>
            </a:r>
          </a:p>
          <a:p>
            <a:pPr lvl="1">
              <a:spcAft>
                <a:spcPts val="600"/>
              </a:spcAft>
              <a:defRPr/>
            </a:pPr>
            <a:r>
              <a:rPr lang="en-GB" dirty="0" smtClean="0"/>
              <a:t>11 EU proposals with </a:t>
            </a:r>
            <a:r>
              <a:rPr lang="en-GB" dirty="0"/>
              <a:t>Slovenian participation</a:t>
            </a:r>
            <a:endParaRPr lang="en-GB" dirty="0" smtClean="0"/>
          </a:p>
          <a:p>
            <a:pPr>
              <a:spcAft>
                <a:spcPts val="600"/>
              </a:spcAft>
              <a:defRPr/>
            </a:pPr>
            <a:endParaRPr lang="en-GB" dirty="0" smtClean="0"/>
          </a:p>
          <a:p>
            <a:pPr>
              <a:spcAft>
                <a:spcPts val="600"/>
              </a:spcAft>
              <a:defRPr/>
            </a:pPr>
            <a:r>
              <a:rPr lang="en-GB" b="1" dirty="0" smtClean="0">
                <a:solidFill>
                  <a:srgbClr val="FF0000"/>
                </a:solidFill>
              </a:rPr>
              <a:t>€</a:t>
            </a:r>
            <a:r>
              <a:rPr lang="en-GB" b="1" dirty="0">
                <a:solidFill>
                  <a:srgbClr val="FF0000"/>
                </a:solidFill>
              </a:rPr>
              <a:t>135.66 </a:t>
            </a:r>
            <a:r>
              <a:rPr lang="en-GB" b="1" dirty="0" smtClean="0">
                <a:solidFill>
                  <a:srgbClr val="FF0000"/>
                </a:solidFill>
              </a:rPr>
              <a:t>million </a:t>
            </a:r>
            <a:r>
              <a:rPr lang="en-GB" dirty="0" smtClean="0"/>
              <a:t>requested EU (in total):</a:t>
            </a:r>
            <a:endParaRPr lang="en-GB" dirty="0"/>
          </a:p>
          <a:p>
            <a:pPr lvl="1">
              <a:spcAft>
                <a:spcPts val="600"/>
              </a:spcAft>
              <a:defRPr/>
            </a:pPr>
            <a:r>
              <a:rPr lang="en-GB" dirty="0" smtClean="0"/>
              <a:t>€</a:t>
            </a:r>
            <a:r>
              <a:rPr lang="en-GB" dirty="0"/>
              <a:t>126.63 million </a:t>
            </a:r>
            <a:r>
              <a:rPr lang="en-GB" dirty="0" smtClean="0"/>
              <a:t>from the </a:t>
            </a:r>
            <a:r>
              <a:rPr lang="en-GB" dirty="0"/>
              <a:t>CEF cohesion </a:t>
            </a:r>
            <a:r>
              <a:rPr lang="en-GB" dirty="0" smtClean="0"/>
              <a:t>envelope </a:t>
            </a:r>
          </a:p>
          <a:p>
            <a:pPr lvl="2">
              <a:spcAft>
                <a:spcPts val="600"/>
              </a:spcAft>
              <a:defRPr/>
            </a:pPr>
            <a:r>
              <a:rPr lang="en-GB" dirty="0" smtClean="0"/>
              <a:t>(remaining Slovenian allocation is €120.261 million)</a:t>
            </a:r>
          </a:p>
          <a:p>
            <a:pPr lvl="1">
              <a:spcAft>
                <a:spcPts val="600"/>
              </a:spcAft>
              <a:defRPr/>
            </a:pPr>
            <a:r>
              <a:rPr lang="en-GB" dirty="0" smtClean="0"/>
              <a:t>€9.03 million from the CEF general envelope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3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93675" y="1484313"/>
            <a:ext cx="9518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58775" indent="-355600">
              <a:spcBef>
                <a:spcPct val="20000"/>
              </a:spcBef>
              <a:buClr>
                <a:schemeClr val="bg1"/>
              </a:buClr>
              <a:buChar char="•"/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23900" indent="-368300">
              <a:spcBef>
                <a:spcPct val="20000"/>
              </a:spcBef>
              <a:buClr>
                <a:srgbClr val="009FBA"/>
              </a:buClr>
              <a:buChar char="•"/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257300" indent="-355600">
              <a:spcBef>
                <a:spcPct val="20000"/>
              </a:spcBef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8775" algn="l"/>
                <a:tab pos="815975" algn="l"/>
                <a:tab pos="1273175" algn="l"/>
                <a:tab pos="1730375" algn="l"/>
                <a:tab pos="2187575" algn="l"/>
                <a:tab pos="2644775" algn="l"/>
                <a:tab pos="3101975" algn="l"/>
                <a:tab pos="3559175" algn="l"/>
                <a:tab pos="4016375" algn="l"/>
                <a:tab pos="4473575" algn="l"/>
                <a:tab pos="4930775" algn="l"/>
                <a:tab pos="5387975" algn="l"/>
                <a:tab pos="5845175" algn="l"/>
                <a:tab pos="6302375" algn="l"/>
                <a:tab pos="6759575" algn="l"/>
                <a:tab pos="7216775" algn="l"/>
                <a:tab pos="7673975" algn="l"/>
                <a:tab pos="8131175" algn="l"/>
                <a:tab pos="8588375" algn="l"/>
                <a:tab pos="9045575" algn="l"/>
                <a:tab pos="95027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GB" altLang="nl-NL" b="1" i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Next steps for CEF 2015 calls (indicative)</a:t>
            </a:r>
          </a:p>
        </p:txBody>
      </p:sp>
      <p:graphicFrame>
        <p:nvGraphicFramePr>
          <p:cNvPr id="6963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70665"/>
              </p:ext>
            </p:extLst>
          </p:nvPr>
        </p:nvGraphicFramePr>
        <p:xfrm>
          <a:off x="508000" y="2565400"/>
          <a:ext cx="8890000" cy="2584971"/>
        </p:xfrm>
        <a:graphic>
          <a:graphicData uri="http://schemas.openxmlformats.org/drawingml/2006/table">
            <a:tbl>
              <a:tblPr/>
              <a:tblGrid>
                <a:gridCol w="4446303"/>
                <a:gridCol w="4443697"/>
              </a:tblGrid>
              <a:tr h="6621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2" charset="0"/>
                          <a:cs typeface="Arial" charset="0"/>
                        </a:rPr>
                        <a:t>External and Internal Evaluation</a:t>
                      </a:r>
                    </a:p>
                  </a:txBody>
                  <a:tcPr marL="99035" marR="99035" marT="45730" marB="45730" horzOverflow="overflow">
                    <a:lnL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2" charset="0"/>
                          <a:cs typeface="Arial" charset="0"/>
                        </a:rPr>
                        <a:t>March 2016 – June 2016</a:t>
                      </a:r>
                    </a:p>
                  </a:txBody>
                  <a:tcPr marL="99035" marR="99035" marT="45730" marB="45730" horzOverflow="overflow">
                    <a:lnL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220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2" charset="0"/>
                          <a:cs typeface="Arial" charset="0"/>
                        </a:rPr>
                        <a:t>Presentation to CEF Committee</a:t>
                      </a:r>
                    </a:p>
                  </a:txBody>
                  <a:tcPr marL="99035" marR="99035" marT="45730" marB="45730" horzOverflow="overflow">
                    <a:lnL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2" charset="0"/>
                          <a:cs typeface="Arial" charset="0"/>
                        </a:rPr>
                        <a:t>July 2016</a:t>
                      </a:r>
                    </a:p>
                  </a:txBody>
                  <a:tcPr marL="99035" marR="99035" marT="45730" marB="45730" horzOverflow="overflow">
                    <a:lnL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84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2" charset="0"/>
                          <a:cs typeface="Arial" charset="0"/>
                        </a:rPr>
                        <a:t>Adoption of Selection Decision</a:t>
                      </a:r>
                    </a:p>
                  </a:txBody>
                  <a:tcPr marL="99035" marR="99035" marT="45730" marB="45730" horzOverflow="overflow">
                    <a:lnL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2" charset="0"/>
                          <a:cs typeface="Arial" charset="0"/>
                        </a:rPr>
                        <a:t>July/September 2016</a:t>
                      </a:r>
                    </a:p>
                  </a:txBody>
                  <a:tcPr marL="99035" marR="99035" marT="45730" marB="45730" horzOverflow="overflow">
                    <a:lnL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220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2" charset="0"/>
                          <a:cs typeface="Arial" charset="0"/>
                        </a:rPr>
                        <a:t>Signature of Grant Agreements</a:t>
                      </a:r>
                    </a:p>
                  </a:txBody>
                  <a:tcPr marL="99035" marR="99035" marT="45730" marB="45730" horzOverflow="overflow">
                    <a:lnL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2" charset="0"/>
                          <a:cs typeface="Arial" charset="0"/>
                        </a:rPr>
                        <a:t>October 2016- December 2016</a:t>
                      </a:r>
                    </a:p>
                  </a:txBody>
                  <a:tcPr marL="99035" marR="99035" marT="45730" marB="45730" horzOverflow="overflow">
                    <a:lnL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274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1268413"/>
            <a:ext cx="9518650" cy="1368425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</a:pPr>
            <a:r>
              <a:rPr lang="en-GB" altLang="en-US" sz="2400" smtClean="0">
                <a:solidFill>
                  <a:srgbClr val="FF0000"/>
                </a:solidFill>
              </a:rPr>
              <a:t>CEF 2016 call under Cohesion envelope</a:t>
            </a:r>
            <a:br>
              <a:rPr lang="en-GB" altLang="en-US" sz="2400" smtClean="0">
                <a:solidFill>
                  <a:srgbClr val="FF0000"/>
                </a:solidFill>
              </a:rPr>
            </a:br>
            <a:r>
              <a:rPr lang="en-GB" altLang="en-US" sz="2400" smtClean="0">
                <a:solidFill>
                  <a:srgbClr val="FF0000"/>
                </a:solidFill>
              </a:rPr>
              <a:t/>
            </a:r>
            <a:br>
              <a:rPr lang="en-GB" altLang="en-US" sz="2400" smtClean="0">
                <a:solidFill>
                  <a:srgbClr val="FF0000"/>
                </a:solidFill>
              </a:rPr>
            </a:br>
            <a:r>
              <a:rPr lang="en-GB" altLang="en-US" sz="1600" smtClean="0"/>
              <a:t>The Commission reserves the possibility to launch a call in 2016 in case the total Cohesion envelope has not been fully used under the 2015 call</a:t>
            </a:r>
            <a:endParaRPr lang="en-GB" altLang="en-US" sz="1600" smtClean="0">
              <a:solidFill>
                <a:srgbClr val="FF0000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71463" y="2924175"/>
          <a:ext cx="9363075" cy="3005139"/>
        </p:xfrm>
        <a:graphic>
          <a:graphicData uri="http://schemas.openxmlformats.org/drawingml/2006/table">
            <a:tbl>
              <a:tblPr/>
              <a:tblGrid>
                <a:gridCol w="4681537"/>
                <a:gridCol w="4681538"/>
              </a:tblGrid>
              <a:tr h="3603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Indicative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timetable</a:t>
                      </a: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064" marR="99064" marT="45734" marB="45734" horzOverflow="overflow">
                    <a:lnL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Publication of Call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064" marR="99064" marT="45734" marB="45734" horzOverflow="overflow">
                    <a:lnL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 October 2016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064" marR="99064" marT="45734" marB="45734" horzOverflow="overflow">
                    <a:lnL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Call deadline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064" marR="99064" marT="45734" marB="45734" horzOverflow="overflow">
                    <a:lnL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31 January 2017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064" marR="99064" marT="45734" marB="45734" horzOverflow="overflow">
                    <a:lnL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Evaluation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064" marR="99064" marT="45734" marB="45734" horzOverflow="overflow">
                    <a:lnL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March 2017 – April 2017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064" marR="99064" marT="45734" marB="45734" horzOverflow="overflow">
                    <a:lnL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Approval Selection decision by CEF Committee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064" marR="99064" marT="45734" marB="45734" horzOverflow="overflow">
                    <a:lnL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May 2017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064" marR="99064" marT="45734" marB="45734" horzOverflow="overflow">
                    <a:lnL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EC adoption of Selection Decision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064" marR="99064" marT="45734" marB="45734" horzOverflow="overflow">
                    <a:lnL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July 2017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064" marR="99064" marT="45734" marB="45734" horzOverflow="overflow">
                    <a:lnL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Preparation and Signature of Grant Agreements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064" marR="99064" marT="45734" marB="45734" horzOverflow="overflow">
                    <a:lnL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September 2017- December 2017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9064" marR="99064" marT="45734" marB="45734" horzOverflow="overflow">
                    <a:lnL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69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7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6496" y="1124744"/>
            <a:ext cx="8928992" cy="3816424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The Investment Plan for Europe </a:t>
            </a:r>
            <a:endParaRPr lang="en-GB"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55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4337" y="1196976"/>
            <a:ext cx="9361174" cy="936625"/>
          </a:xfrm>
        </p:spPr>
        <p:txBody>
          <a:bodyPr/>
          <a:lstStyle/>
          <a:p>
            <a:pPr algn="ctr" eaLnBrk="1" hangingPunct="1"/>
            <a:r>
              <a:rPr lang="en-GB" altLang="fr-FR" sz="2800" dirty="0" smtClean="0">
                <a:solidFill>
                  <a:srgbClr val="FF0000"/>
                </a:solidFill>
              </a:rPr>
              <a:t>A focus on financial instruments….</a:t>
            </a:r>
          </a:p>
        </p:txBody>
      </p:sp>
      <p:sp>
        <p:nvSpPr>
          <p:cNvPr id="30723" name="Espace réservé du contenu 5"/>
          <p:cNvSpPr>
            <a:spLocks noGrp="1"/>
          </p:cNvSpPr>
          <p:nvPr>
            <p:ph idx="1"/>
          </p:nvPr>
        </p:nvSpPr>
        <p:spPr>
          <a:xfrm>
            <a:off x="507339" y="1989138"/>
            <a:ext cx="8915400" cy="4391025"/>
          </a:xfrm>
        </p:spPr>
        <p:txBody>
          <a:bodyPr/>
          <a:lstStyle/>
          <a:p>
            <a:pPr algn="just" eaLnBrk="1" hangingPunct="1">
              <a:buClr>
                <a:srgbClr val="0F5494"/>
              </a:buClr>
            </a:pPr>
            <a:r>
              <a:rPr lang="en-US" altLang="fr-FR" dirty="0" smtClean="0"/>
              <a:t>Private investors looking for investment opportunities</a:t>
            </a:r>
          </a:p>
          <a:p>
            <a:pPr lvl="1" algn="just" eaLnBrk="1" hangingPunct="1">
              <a:buClr>
                <a:srgbClr val="0F5494"/>
              </a:buClr>
            </a:pPr>
            <a:r>
              <a:rPr lang="en-US" altLang="fr-FR" dirty="0" smtClean="0"/>
              <a:t>High levels of liquidity on capital markets</a:t>
            </a:r>
          </a:p>
          <a:p>
            <a:pPr lvl="1" algn="just" eaLnBrk="1" hangingPunct="1">
              <a:buClr>
                <a:srgbClr val="0F5494"/>
              </a:buClr>
            </a:pPr>
            <a:r>
              <a:rPr lang="en-US" altLang="fr-FR" dirty="0" smtClean="0"/>
              <a:t>Very low interest rates on sovereign bonds</a:t>
            </a:r>
          </a:p>
          <a:p>
            <a:pPr lvl="1" algn="just" eaLnBrk="1" hangingPunct="1">
              <a:buClr>
                <a:srgbClr val="0F5494"/>
              </a:buClr>
            </a:pPr>
            <a:r>
              <a:rPr lang="en-US" altLang="fr-FR" dirty="0" smtClean="0"/>
              <a:t>Interest in infrastructure investments</a:t>
            </a:r>
          </a:p>
          <a:p>
            <a:pPr lvl="1" algn="just" eaLnBrk="1" hangingPunct="1">
              <a:buClr>
                <a:srgbClr val="0F5494"/>
              </a:buClr>
            </a:pPr>
            <a:r>
              <a:rPr lang="en-US" altLang="fr-FR" dirty="0" smtClean="0"/>
              <a:t>But </a:t>
            </a:r>
            <a:r>
              <a:rPr lang="en-US" altLang="fr-FR" u="sng" dirty="0" smtClean="0"/>
              <a:t>risks &amp; uncertainties</a:t>
            </a:r>
          </a:p>
          <a:p>
            <a:pPr marL="1200150" lvl="2" indent="-285750" algn="just" eaLnBrk="1" hangingPunct="1">
              <a:buClr>
                <a:srgbClr val="0F5494"/>
              </a:buClr>
              <a:buFont typeface="Arial" panose="020B0604020202020204" pitchFamily="34" charset="0"/>
              <a:buChar char="•"/>
            </a:pPr>
            <a:endParaRPr lang="en-US" altLang="fr-FR" dirty="0" smtClean="0"/>
          </a:p>
          <a:p>
            <a:pPr algn="just" eaLnBrk="1" hangingPunct="1">
              <a:buClr>
                <a:srgbClr val="0F5494"/>
              </a:buClr>
            </a:pPr>
            <a:r>
              <a:rPr lang="en-US" altLang="fr-FR" dirty="0" smtClean="0"/>
              <a:t>European Commission &amp; EIB want to square the circle</a:t>
            </a:r>
          </a:p>
          <a:p>
            <a:pPr lvl="1" algn="just" eaLnBrk="1" hangingPunct="1">
              <a:buClr>
                <a:srgbClr val="0F5494"/>
              </a:buClr>
            </a:pPr>
            <a:r>
              <a:rPr lang="en-US" altLang="fr-FR" dirty="0" smtClean="0"/>
              <a:t>Provide additional support to projects and companies by increasing the use of instruments with </a:t>
            </a:r>
            <a:r>
              <a:rPr lang="en-US" altLang="fr-FR" u="sng" dirty="0" smtClean="0"/>
              <a:t>more risk bearing capacity</a:t>
            </a:r>
          </a:p>
          <a:p>
            <a:pPr eaLnBrk="1" hangingPunct="1"/>
            <a:endParaRPr lang="en-GB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7232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16463" y="1196753"/>
            <a:ext cx="9601550" cy="936625"/>
          </a:xfrm>
        </p:spPr>
        <p:txBody>
          <a:bodyPr/>
          <a:lstStyle/>
          <a:p>
            <a:pPr algn="ctr" eaLnBrk="1" hangingPunct="1"/>
            <a:r>
              <a:rPr lang="en-GB" altLang="fr-FR" sz="2800" dirty="0" smtClean="0">
                <a:solidFill>
                  <a:srgbClr val="FF0000"/>
                </a:solidFill>
              </a:rPr>
              <a:t>…. to magnify the impact of EU funding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67"/>
          <a:stretch>
            <a:fillRect/>
          </a:stretch>
        </p:blipFill>
        <p:spPr bwMode="auto">
          <a:xfrm>
            <a:off x="1676636" y="2060848"/>
            <a:ext cx="65420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2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4634" y="1412777"/>
            <a:ext cx="8860726" cy="52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fr-BE" sz="2800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Key </a:t>
            </a:r>
            <a:r>
              <a:rPr lang="fr-BE" sz="2800" b="1" kern="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features</a:t>
            </a:r>
            <a:r>
              <a:rPr lang="fr-BE" sz="2800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 of EFSI</a:t>
            </a:r>
            <a:endParaRPr lang="en-GB" alt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60562" y="430272"/>
            <a:ext cx="161924" cy="3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147" tIns="40074" rIns="80147" bIns="4007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37437" y="2132856"/>
            <a:ext cx="9138688" cy="41846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marL="342900" indent="-342900">
              <a:spcBef>
                <a:spcPts val="526"/>
              </a:spcBef>
              <a:spcAft>
                <a:spcPts val="526"/>
              </a:spcAft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fr-BE" sz="2000" dirty="0">
                <a:solidFill>
                  <a:srgbClr val="163E71"/>
                </a:solidFill>
              </a:rPr>
              <a:t>Focus on </a:t>
            </a:r>
            <a:r>
              <a:rPr lang="fr-BE" sz="2000" dirty="0" err="1">
                <a:solidFill>
                  <a:srgbClr val="163E71"/>
                </a:solidFill>
              </a:rPr>
              <a:t>investments</a:t>
            </a:r>
            <a:r>
              <a:rPr lang="fr-BE" sz="2000" dirty="0">
                <a:solidFill>
                  <a:srgbClr val="163E71"/>
                </a:solidFill>
              </a:rPr>
              <a:t> in </a:t>
            </a:r>
            <a:r>
              <a:rPr lang="fr-BE" sz="2000" b="1" dirty="0">
                <a:solidFill>
                  <a:srgbClr val="163E71"/>
                </a:solidFill>
              </a:rPr>
              <a:t>real </a:t>
            </a:r>
            <a:r>
              <a:rPr lang="fr-BE" sz="2000" b="1" dirty="0" err="1" smtClean="0">
                <a:solidFill>
                  <a:srgbClr val="163E71"/>
                </a:solidFill>
              </a:rPr>
              <a:t>economy</a:t>
            </a:r>
            <a:endParaRPr lang="fr-BE" sz="2000" b="1" dirty="0" smtClean="0">
              <a:solidFill>
                <a:srgbClr val="163E71"/>
              </a:solidFill>
            </a:endParaRPr>
          </a:p>
          <a:p>
            <a:pPr marL="799294" lvl="1" indent="-342900">
              <a:spcBef>
                <a:spcPts val="526"/>
              </a:spcBef>
              <a:spcAft>
                <a:spcPts val="526"/>
              </a:spcAft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fr-BE" sz="1800" dirty="0" err="1" smtClean="0">
                <a:solidFill>
                  <a:srgbClr val="163E71"/>
                </a:solidFill>
              </a:rPr>
              <a:t>Results</a:t>
            </a:r>
            <a:r>
              <a:rPr lang="fr-BE" sz="1800" dirty="0" smtClean="0">
                <a:solidFill>
                  <a:srgbClr val="163E71"/>
                </a:solidFill>
              </a:rPr>
              <a:t> on </a:t>
            </a:r>
            <a:r>
              <a:rPr lang="fr-BE" sz="1800" dirty="0" err="1" smtClean="0">
                <a:solidFill>
                  <a:srgbClr val="163E71"/>
                </a:solidFill>
              </a:rPr>
              <a:t>growth</a:t>
            </a:r>
            <a:r>
              <a:rPr lang="fr-BE" sz="1800" dirty="0" smtClean="0">
                <a:solidFill>
                  <a:srgbClr val="163E71"/>
                </a:solidFill>
              </a:rPr>
              <a:t> and jobs</a:t>
            </a:r>
          </a:p>
          <a:p>
            <a:pPr marL="799293" lvl="1" indent="-342900">
              <a:spcBef>
                <a:spcPts val="526"/>
              </a:spcBef>
              <a:spcAft>
                <a:spcPts val="600"/>
              </a:spcAft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fr-BE" sz="1800" dirty="0" err="1">
                <a:solidFill>
                  <a:srgbClr val="163E71"/>
                </a:solidFill>
              </a:rPr>
              <a:t>Market-driven</a:t>
            </a:r>
            <a:r>
              <a:rPr lang="fr-BE" sz="1800" dirty="0">
                <a:solidFill>
                  <a:srgbClr val="163E71"/>
                </a:solidFill>
              </a:rPr>
              <a:t>, no </a:t>
            </a:r>
            <a:r>
              <a:rPr lang="fr-BE" sz="1800" dirty="0" err="1">
                <a:solidFill>
                  <a:srgbClr val="163E71"/>
                </a:solidFill>
              </a:rPr>
              <a:t>political</a:t>
            </a:r>
            <a:r>
              <a:rPr lang="fr-BE" sz="1800" dirty="0">
                <a:solidFill>
                  <a:srgbClr val="163E71"/>
                </a:solidFill>
              </a:rPr>
              <a:t> </a:t>
            </a:r>
            <a:r>
              <a:rPr lang="fr-BE" sz="1800" dirty="0" err="1">
                <a:solidFill>
                  <a:srgbClr val="163E71"/>
                </a:solidFill>
              </a:rPr>
              <a:t>interference</a:t>
            </a:r>
            <a:endParaRPr lang="fr-BE" sz="1800" dirty="0">
              <a:solidFill>
                <a:srgbClr val="163E71"/>
              </a:solidFill>
            </a:endParaRPr>
          </a:p>
          <a:p>
            <a:pPr marL="799293" lvl="1" indent="-342900">
              <a:spcBef>
                <a:spcPts val="526"/>
              </a:spcBef>
              <a:spcAft>
                <a:spcPts val="600"/>
              </a:spcAft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fr-BE" sz="1800" dirty="0">
                <a:solidFill>
                  <a:srgbClr val="163E71"/>
                </a:solidFill>
              </a:rPr>
              <a:t>No </a:t>
            </a:r>
            <a:r>
              <a:rPr lang="fr-BE" sz="1800" dirty="0" err="1">
                <a:solidFill>
                  <a:srgbClr val="163E71"/>
                </a:solidFill>
              </a:rPr>
              <a:t>geographic</a:t>
            </a:r>
            <a:r>
              <a:rPr lang="fr-BE" sz="1800" dirty="0">
                <a:solidFill>
                  <a:srgbClr val="163E71"/>
                </a:solidFill>
              </a:rPr>
              <a:t> or </a:t>
            </a:r>
            <a:r>
              <a:rPr lang="fr-BE" sz="1800" dirty="0" err="1">
                <a:solidFill>
                  <a:srgbClr val="163E71"/>
                </a:solidFill>
              </a:rPr>
              <a:t>sector</a:t>
            </a:r>
            <a:r>
              <a:rPr lang="fr-BE" sz="1800" dirty="0">
                <a:solidFill>
                  <a:srgbClr val="163E71"/>
                </a:solidFill>
              </a:rPr>
              <a:t> </a:t>
            </a:r>
            <a:r>
              <a:rPr lang="fr-BE" sz="1800" dirty="0" err="1">
                <a:solidFill>
                  <a:srgbClr val="163E71"/>
                </a:solidFill>
              </a:rPr>
              <a:t>pre</a:t>
            </a:r>
            <a:r>
              <a:rPr lang="fr-BE" sz="1800" dirty="0">
                <a:solidFill>
                  <a:srgbClr val="163E71"/>
                </a:solidFill>
              </a:rPr>
              <a:t>-allocation</a:t>
            </a:r>
            <a:endParaRPr lang="fr-BE" sz="1600" dirty="0">
              <a:solidFill>
                <a:srgbClr val="163E71"/>
              </a:solidFill>
            </a:endParaRPr>
          </a:p>
          <a:p>
            <a:pPr marL="342900" indent="-342900">
              <a:spcBef>
                <a:spcPts val="526"/>
              </a:spcBef>
              <a:spcAft>
                <a:spcPts val="526"/>
              </a:spcAft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fr-BE" sz="2000" dirty="0" err="1" smtClean="0">
                <a:solidFill>
                  <a:srgbClr val="163E71"/>
                </a:solidFill>
              </a:rPr>
              <a:t>Consistency</a:t>
            </a:r>
            <a:r>
              <a:rPr lang="fr-BE" sz="2000" dirty="0" smtClean="0">
                <a:solidFill>
                  <a:srgbClr val="163E71"/>
                </a:solidFill>
              </a:rPr>
              <a:t> </a:t>
            </a:r>
            <a:r>
              <a:rPr lang="fr-BE" sz="2000" dirty="0" err="1" smtClean="0">
                <a:solidFill>
                  <a:srgbClr val="163E71"/>
                </a:solidFill>
              </a:rPr>
              <a:t>with</a:t>
            </a:r>
            <a:r>
              <a:rPr lang="fr-BE" sz="2000" dirty="0" smtClean="0">
                <a:solidFill>
                  <a:srgbClr val="163E71"/>
                </a:solidFill>
              </a:rPr>
              <a:t> </a:t>
            </a:r>
            <a:r>
              <a:rPr lang="fr-BE" sz="2000" b="1" dirty="0" smtClean="0">
                <a:solidFill>
                  <a:srgbClr val="163E71"/>
                </a:solidFill>
              </a:rPr>
              <a:t>EU </a:t>
            </a:r>
            <a:r>
              <a:rPr lang="fr-BE" sz="2000" b="1" dirty="0" err="1" smtClean="0">
                <a:solidFill>
                  <a:srgbClr val="163E71"/>
                </a:solidFill>
              </a:rPr>
              <a:t>policies</a:t>
            </a:r>
            <a:endParaRPr lang="fr-BE" sz="2000" b="1" dirty="0" smtClean="0">
              <a:solidFill>
                <a:srgbClr val="163E71"/>
              </a:solidFill>
            </a:endParaRPr>
          </a:p>
          <a:p>
            <a:pPr marL="342900" indent="-342900">
              <a:spcBef>
                <a:spcPts val="526"/>
              </a:spcBef>
              <a:spcAft>
                <a:spcPts val="526"/>
              </a:spcAft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fr-BE" sz="2000" dirty="0" err="1" smtClean="0">
                <a:solidFill>
                  <a:srgbClr val="163E71"/>
                </a:solidFill>
              </a:rPr>
              <a:t>Leverage</a:t>
            </a:r>
            <a:r>
              <a:rPr lang="fr-BE" sz="2000" dirty="0" smtClean="0">
                <a:solidFill>
                  <a:srgbClr val="163E71"/>
                </a:solidFill>
              </a:rPr>
              <a:t> </a:t>
            </a:r>
            <a:r>
              <a:rPr lang="fr-BE" sz="2000" dirty="0">
                <a:solidFill>
                  <a:srgbClr val="163E71"/>
                </a:solidFill>
              </a:rPr>
              <a:t>/ </a:t>
            </a:r>
            <a:r>
              <a:rPr lang="fr-BE" sz="2000" dirty="0" err="1">
                <a:solidFill>
                  <a:srgbClr val="163E71"/>
                </a:solidFill>
              </a:rPr>
              <a:t>crowd</a:t>
            </a:r>
            <a:r>
              <a:rPr lang="fr-BE" sz="2000" dirty="0">
                <a:solidFill>
                  <a:srgbClr val="163E71"/>
                </a:solidFill>
              </a:rPr>
              <a:t>-in </a:t>
            </a:r>
            <a:r>
              <a:rPr lang="fr-BE" sz="2000" b="1" dirty="0" err="1">
                <a:solidFill>
                  <a:srgbClr val="163E71"/>
                </a:solidFill>
              </a:rPr>
              <a:t>private</a:t>
            </a:r>
            <a:r>
              <a:rPr lang="fr-BE" sz="2000" b="1" dirty="0">
                <a:solidFill>
                  <a:srgbClr val="163E71"/>
                </a:solidFill>
              </a:rPr>
              <a:t> </a:t>
            </a:r>
            <a:r>
              <a:rPr lang="fr-BE" sz="2000" b="1" dirty="0" err="1">
                <a:solidFill>
                  <a:srgbClr val="163E71"/>
                </a:solidFill>
              </a:rPr>
              <a:t>sector</a:t>
            </a:r>
            <a:r>
              <a:rPr lang="fr-BE" sz="2000" b="1" dirty="0">
                <a:solidFill>
                  <a:srgbClr val="163E71"/>
                </a:solidFill>
              </a:rPr>
              <a:t> </a:t>
            </a:r>
            <a:r>
              <a:rPr lang="fr-BE" sz="2000" dirty="0">
                <a:solidFill>
                  <a:srgbClr val="163E71"/>
                </a:solidFill>
              </a:rPr>
              <a:t>and </a:t>
            </a:r>
            <a:r>
              <a:rPr lang="fr-BE" sz="2000" dirty="0" err="1">
                <a:solidFill>
                  <a:srgbClr val="163E71"/>
                </a:solidFill>
              </a:rPr>
              <a:t>third</a:t>
            </a:r>
            <a:r>
              <a:rPr lang="fr-BE" sz="2000" dirty="0">
                <a:solidFill>
                  <a:srgbClr val="163E71"/>
                </a:solidFill>
              </a:rPr>
              <a:t> parties</a:t>
            </a:r>
          </a:p>
          <a:p>
            <a:pPr marL="342900" indent="-342900">
              <a:spcBef>
                <a:spcPts val="526"/>
              </a:spcBef>
              <a:spcAft>
                <a:spcPts val="526"/>
              </a:spcAft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fr-BE" sz="2000" dirty="0" err="1" smtClean="0">
                <a:solidFill>
                  <a:srgbClr val="163E71"/>
                </a:solidFill>
              </a:rPr>
              <a:t>Economic</a:t>
            </a:r>
            <a:r>
              <a:rPr lang="fr-BE" sz="2000" dirty="0" smtClean="0">
                <a:solidFill>
                  <a:srgbClr val="163E71"/>
                </a:solidFill>
              </a:rPr>
              <a:t> and </a:t>
            </a:r>
            <a:r>
              <a:rPr lang="fr-BE" sz="2000" dirty="0" err="1" smtClean="0">
                <a:solidFill>
                  <a:srgbClr val="163E71"/>
                </a:solidFill>
              </a:rPr>
              <a:t>technical</a:t>
            </a:r>
            <a:r>
              <a:rPr lang="fr-BE" sz="2000" dirty="0" smtClean="0">
                <a:solidFill>
                  <a:srgbClr val="163E71"/>
                </a:solidFill>
              </a:rPr>
              <a:t> </a:t>
            </a:r>
            <a:r>
              <a:rPr lang="fr-BE" sz="2000" b="1" dirty="0" err="1" smtClean="0">
                <a:solidFill>
                  <a:srgbClr val="163E71"/>
                </a:solidFill>
              </a:rPr>
              <a:t>viability</a:t>
            </a:r>
            <a:endParaRPr lang="fr-BE" sz="2000" b="1" dirty="0">
              <a:solidFill>
                <a:srgbClr val="163E71"/>
              </a:solidFill>
            </a:endParaRPr>
          </a:p>
          <a:p>
            <a:pPr marL="342900" indent="-342900">
              <a:spcBef>
                <a:spcPts val="526"/>
              </a:spcBef>
              <a:spcAft>
                <a:spcPts val="526"/>
              </a:spcAft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fr-BE" sz="2000" b="1" dirty="0" err="1">
                <a:solidFill>
                  <a:srgbClr val="163E71"/>
                </a:solidFill>
              </a:rPr>
              <a:t>Additionality</a:t>
            </a:r>
            <a:r>
              <a:rPr lang="fr-BE" sz="2000" dirty="0">
                <a:solidFill>
                  <a:srgbClr val="163E71"/>
                </a:solidFill>
              </a:rPr>
              <a:t> vs </a:t>
            </a:r>
            <a:r>
              <a:rPr lang="fr-BE" sz="2000" dirty="0" err="1">
                <a:solidFill>
                  <a:srgbClr val="163E71"/>
                </a:solidFill>
              </a:rPr>
              <a:t>existing</a:t>
            </a:r>
            <a:r>
              <a:rPr lang="fr-BE" sz="2000" dirty="0">
                <a:solidFill>
                  <a:srgbClr val="163E71"/>
                </a:solidFill>
              </a:rPr>
              <a:t> instruments</a:t>
            </a:r>
          </a:p>
          <a:p>
            <a:pPr marL="799294" lvl="1" indent="-342900">
              <a:spcBef>
                <a:spcPts val="526"/>
              </a:spcBef>
              <a:spcAft>
                <a:spcPts val="526"/>
              </a:spcAft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fr-BE" sz="1800" dirty="0" err="1" smtClean="0">
                <a:solidFill>
                  <a:srgbClr val="163E71"/>
                </a:solidFill>
              </a:rPr>
              <a:t>Market</a:t>
            </a:r>
            <a:r>
              <a:rPr lang="fr-BE" sz="1800" dirty="0" smtClean="0">
                <a:solidFill>
                  <a:srgbClr val="163E71"/>
                </a:solidFill>
              </a:rPr>
              <a:t> </a:t>
            </a:r>
            <a:r>
              <a:rPr lang="fr-BE" sz="1800" dirty="0" err="1" smtClean="0">
                <a:solidFill>
                  <a:srgbClr val="163E71"/>
                </a:solidFill>
              </a:rPr>
              <a:t>failures</a:t>
            </a:r>
            <a:r>
              <a:rPr lang="fr-BE" sz="1800" dirty="0" smtClean="0">
                <a:solidFill>
                  <a:srgbClr val="163E71"/>
                </a:solidFill>
              </a:rPr>
              <a:t> and </a:t>
            </a:r>
            <a:r>
              <a:rPr lang="fr-BE" sz="1800" dirty="0" err="1" smtClean="0">
                <a:solidFill>
                  <a:srgbClr val="163E71"/>
                </a:solidFill>
              </a:rPr>
              <a:t>sub</a:t>
            </a:r>
            <a:r>
              <a:rPr lang="fr-BE" sz="1800" dirty="0" smtClean="0">
                <a:solidFill>
                  <a:srgbClr val="163E71"/>
                </a:solidFill>
              </a:rPr>
              <a:t>-optimal </a:t>
            </a:r>
            <a:r>
              <a:rPr lang="fr-BE" sz="1800" dirty="0" err="1" smtClean="0">
                <a:solidFill>
                  <a:srgbClr val="163E71"/>
                </a:solidFill>
              </a:rPr>
              <a:t>investment</a:t>
            </a:r>
            <a:endParaRPr lang="fr-BE" sz="1800" dirty="0" smtClean="0">
              <a:solidFill>
                <a:srgbClr val="163E71"/>
              </a:solidFill>
            </a:endParaRPr>
          </a:p>
          <a:p>
            <a:pPr marL="799294" lvl="1" indent="-342900">
              <a:spcBef>
                <a:spcPts val="526"/>
              </a:spcBef>
              <a:spcAft>
                <a:spcPts val="526"/>
              </a:spcAft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fr-BE" sz="1800" dirty="0" err="1" smtClean="0">
                <a:solidFill>
                  <a:srgbClr val="163E71"/>
                </a:solidFill>
              </a:rPr>
              <a:t>Higher</a:t>
            </a:r>
            <a:r>
              <a:rPr lang="fr-BE" sz="1800" dirty="0" smtClean="0">
                <a:solidFill>
                  <a:srgbClr val="163E71"/>
                </a:solidFill>
              </a:rPr>
              <a:t> </a:t>
            </a:r>
            <a:r>
              <a:rPr lang="fr-BE" sz="1800" dirty="0" err="1">
                <a:solidFill>
                  <a:srgbClr val="163E71"/>
                </a:solidFill>
              </a:rPr>
              <a:t>risk-taking</a:t>
            </a:r>
            <a:r>
              <a:rPr lang="fr-BE" sz="1800" dirty="0">
                <a:solidFill>
                  <a:srgbClr val="163E71"/>
                </a:solidFill>
              </a:rPr>
              <a:t> </a:t>
            </a:r>
            <a:r>
              <a:rPr lang="fr-BE" sz="1800" dirty="0" err="1">
                <a:solidFill>
                  <a:srgbClr val="163E71"/>
                </a:solidFill>
              </a:rPr>
              <a:t>than</a:t>
            </a:r>
            <a:r>
              <a:rPr lang="fr-BE" sz="1800" dirty="0">
                <a:solidFill>
                  <a:srgbClr val="163E71"/>
                </a:solidFill>
              </a:rPr>
              <a:t> EIB normal </a:t>
            </a:r>
            <a:r>
              <a:rPr lang="fr-BE" sz="1800" dirty="0" err="1" smtClean="0">
                <a:solidFill>
                  <a:srgbClr val="163E71"/>
                </a:solidFill>
              </a:rPr>
              <a:t>activity</a:t>
            </a:r>
            <a:r>
              <a:rPr lang="fr-BE" sz="1800" dirty="0" smtClean="0">
                <a:solidFill>
                  <a:srgbClr val="163E71"/>
                </a:solidFill>
              </a:rPr>
              <a:t> in EFSI </a:t>
            </a:r>
            <a:r>
              <a:rPr lang="fr-BE" sz="1800" dirty="0" err="1" smtClean="0">
                <a:solidFill>
                  <a:srgbClr val="163E71"/>
                </a:solidFill>
              </a:rPr>
              <a:t>timeframe</a:t>
            </a:r>
            <a:endParaRPr lang="fr-BE" sz="1800" dirty="0">
              <a:solidFill>
                <a:srgbClr val="163E7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569E-5E86-488D-9B85-C4EAF8110098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37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948338"/>
            <a:ext cx="7684825" cy="585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9073" y="476672"/>
            <a:ext cx="3888432" cy="576982"/>
          </a:xfrm>
        </p:spPr>
        <p:txBody>
          <a:bodyPr/>
          <a:lstStyle/>
          <a:p>
            <a:pPr algn="ctr"/>
            <a:r>
              <a:rPr lang="en-GB" altLang="en-US" dirty="0" smtClean="0">
                <a:solidFill>
                  <a:srgbClr val="FF0000"/>
                </a:solidFill>
              </a:rPr>
              <a:t>TEN-T Guidelines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94" y="3717032"/>
            <a:ext cx="2805506" cy="2674786"/>
          </a:xfrm>
        </p:spPr>
        <p:txBody>
          <a:bodyPr/>
          <a:lstStyle/>
          <a:p>
            <a:pPr lvl="1">
              <a:spcBef>
                <a:spcPct val="50000"/>
              </a:spcBef>
              <a:buClrTx/>
            </a:pPr>
            <a:r>
              <a:rPr lang="en-GB" altLang="en-US" sz="1400" dirty="0" smtClean="0"/>
              <a:t>by </a:t>
            </a:r>
            <a:r>
              <a:rPr lang="en-GB" altLang="en-US" sz="1400" u="sng" dirty="0"/>
              <a:t>2030</a:t>
            </a:r>
            <a:r>
              <a:rPr lang="en-GB" altLang="en-US" sz="1400" dirty="0"/>
              <a:t>: </a:t>
            </a:r>
            <a:br>
              <a:rPr lang="en-GB" altLang="en-US" sz="1400" dirty="0"/>
            </a:br>
            <a:r>
              <a:rPr lang="en-GB" altLang="en-US" sz="1400" dirty="0"/>
              <a:t>a single European TEN-T core network</a:t>
            </a:r>
          </a:p>
          <a:p>
            <a:pPr lvl="1">
              <a:spcBef>
                <a:spcPct val="50000"/>
              </a:spcBef>
              <a:buClrTx/>
            </a:pPr>
            <a:r>
              <a:rPr lang="en-GB" altLang="en-US" sz="1400" dirty="0"/>
              <a:t>by </a:t>
            </a:r>
            <a:r>
              <a:rPr lang="en-GB" altLang="en-US" sz="1400" u="sng" dirty="0"/>
              <a:t>2050</a:t>
            </a:r>
            <a:r>
              <a:rPr lang="en-GB" altLang="en-US" sz="1400" dirty="0"/>
              <a:t>: </a:t>
            </a:r>
            <a:br>
              <a:rPr lang="en-GB" altLang="en-US" sz="1400" dirty="0"/>
            </a:br>
            <a:r>
              <a:rPr lang="en-GB" altLang="en-US" sz="1400" dirty="0" smtClean="0"/>
              <a:t>accessibility </a:t>
            </a:r>
            <a:r>
              <a:rPr lang="en-GB" altLang="en-US" sz="1400" dirty="0"/>
              <a:t>of all regions through a TEN-T comprehensive network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endParaRPr lang="en-GB" altLang="en-US" sz="4000" b="1" dirty="0">
              <a:solidFill>
                <a:srgbClr val="FF3300"/>
              </a:solidFill>
              <a:cs typeface="Arial" charset="0"/>
            </a:endParaRPr>
          </a:p>
          <a:p>
            <a:pPr>
              <a:spcBef>
                <a:spcPts val="1800"/>
              </a:spcBef>
              <a:buNone/>
            </a:pPr>
            <a:endParaRPr lang="en-GB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545288" y="1617747"/>
            <a:ext cx="225228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rgbClr val="FF0000"/>
                </a:solidFill>
              </a:rPr>
              <a:t>Maps </a:t>
            </a:r>
            <a:endParaRPr lang="en-GB" altLang="en-US" sz="2400" b="1" dirty="0" smtClean="0">
              <a:solidFill>
                <a:srgbClr val="FF0000"/>
              </a:solidFill>
            </a:endParaRP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1400" b="1" dirty="0" smtClean="0">
                <a:solidFill>
                  <a:srgbClr val="0F5494"/>
                </a:solidFill>
                <a:latin typeface="+mn-lt"/>
              </a:rPr>
              <a:t>(Rail</a:t>
            </a:r>
            <a:r>
              <a:rPr lang="en-GB" altLang="en-US" sz="1400" b="1" dirty="0">
                <a:solidFill>
                  <a:srgbClr val="0F5494"/>
                </a:solidFill>
                <a:latin typeface="+mn-lt"/>
              </a:rPr>
              <a:t>, road, IWW, ports, airports, </a:t>
            </a:r>
            <a:r>
              <a:rPr lang="en-GB" altLang="en-US" sz="1400" b="1" dirty="0" smtClean="0">
                <a:solidFill>
                  <a:srgbClr val="0F5494"/>
                </a:solidFill>
                <a:latin typeface="+mn-lt"/>
              </a:rPr>
              <a:t>RRT)</a:t>
            </a:r>
            <a:endParaRPr lang="en-GB" altLang="en-US" sz="1400" b="1" dirty="0">
              <a:solidFill>
                <a:srgbClr val="0F5494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rgbClr val="FF0000"/>
                </a:solidFill>
              </a:rPr>
              <a:t>Standards </a:t>
            </a:r>
          </a:p>
          <a:p>
            <a:pPr marL="285750" indent="-28575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rgbClr val="FF0000"/>
                </a:solidFill>
              </a:rPr>
              <a:t>Deadlines</a:t>
            </a:r>
            <a:endParaRPr lang="en-GB" altLang="en-US" sz="2400" b="1" u="sng" dirty="0">
              <a:solidFill>
                <a:srgbClr val="000000"/>
              </a:solidFill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2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94472" y="1196976"/>
            <a:ext cx="9517327" cy="936625"/>
          </a:xfrm>
        </p:spPr>
        <p:txBody>
          <a:bodyPr/>
          <a:lstStyle/>
          <a:p>
            <a:pPr algn="ctr" eaLnBrk="1" hangingPunct="1"/>
            <a:r>
              <a:rPr lang="en-GB" altLang="fr-FR" sz="2600" dirty="0" smtClean="0">
                <a:solidFill>
                  <a:srgbClr val="FF0000"/>
                </a:solidFill>
              </a:rPr>
              <a:t>EFSI progress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1902250"/>
            <a:ext cx="7545288" cy="44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428873"/>
            <a:ext cx="9338805" cy="51181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GB" altLang="fr-FR" sz="2800" b="1" dirty="0">
                <a:solidFill>
                  <a:srgbClr val="FF0000"/>
                </a:solidFill>
                <a:latin typeface="+mn-lt"/>
              </a:rPr>
              <a:t>EFSI transport projects </a:t>
            </a:r>
            <a:endParaRPr lang="en-GB" sz="2800" b="1" dirty="0">
              <a:solidFill>
                <a:srgbClr val="163E71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37" y="1844156"/>
            <a:ext cx="2730303" cy="484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31" y="2060848"/>
            <a:ext cx="3188494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34" y="3252614"/>
            <a:ext cx="35702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7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28464" y="1125539"/>
            <a:ext cx="9705528" cy="936625"/>
          </a:xfrm>
        </p:spPr>
        <p:txBody>
          <a:bodyPr/>
          <a:lstStyle/>
          <a:p>
            <a:pPr eaLnBrk="1" hangingPunct="1"/>
            <a:r>
              <a:rPr lang="en-GB" altLang="fr-FR" sz="2800" kern="1200" dirty="0">
                <a:solidFill>
                  <a:srgbClr val="FF0000"/>
                </a:solidFill>
                <a:latin typeface="Verdana" pitchFamily="34" charset="0"/>
                <a:ea typeface="+mn-ea"/>
                <a:cs typeface="Arial" panose="020B0604020202020204" pitchFamily="34" charset="0"/>
              </a:rPr>
              <a:t>EFSI </a:t>
            </a:r>
            <a:r>
              <a:rPr lang="en-GB" altLang="fr-FR" sz="2800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Arial" panose="020B0604020202020204" pitchFamily="34" charset="0"/>
              </a:rPr>
              <a:t>in combination with other EU funds (</a:t>
            </a:r>
            <a:r>
              <a:rPr lang="en-GB" altLang="fr-FR" sz="2800" kern="1200" dirty="0">
                <a:solidFill>
                  <a:srgbClr val="FF0000"/>
                </a:solidFill>
                <a:latin typeface="Verdana" pitchFamily="34" charset="0"/>
                <a:ea typeface="+mn-ea"/>
                <a:cs typeface="Arial" panose="020B0604020202020204" pitchFamily="34" charset="0"/>
              </a:rPr>
              <a:t>CEF)</a:t>
            </a:r>
          </a:p>
        </p:txBody>
      </p:sp>
      <p:sp>
        <p:nvSpPr>
          <p:cNvPr id="75779" name="Espace réservé du contenu 6"/>
          <p:cNvSpPr>
            <a:spLocks noGrp="1"/>
          </p:cNvSpPr>
          <p:nvPr>
            <p:ph idx="1"/>
          </p:nvPr>
        </p:nvSpPr>
        <p:spPr>
          <a:xfrm>
            <a:off x="0" y="1844676"/>
            <a:ext cx="9634273" cy="4537075"/>
          </a:xfrm>
        </p:spPr>
        <p:txBody>
          <a:bodyPr/>
          <a:lstStyle/>
          <a:p>
            <a:pPr eaLnBrk="1" hangingPunct="1"/>
            <a:endParaRPr lang="en-US" altLang="fr-FR" dirty="0" smtClean="0"/>
          </a:p>
          <a:p>
            <a:pPr lvl="0" eaLnBrk="1" hangingPunct="1">
              <a:buClr>
                <a:srgbClr val="FFFFFF"/>
              </a:buClr>
            </a:pPr>
            <a:r>
              <a:rPr lang="en-US" altLang="fr-FR" b="1" dirty="0"/>
              <a:t>Blending</a:t>
            </a:r>
            <a:r>
              <a:rPr lang="en-US" altLang="fr-FR" dirty="0"/>
              <a:t> : </a:t>
            </a:r>
            <a:r>
              <a:rPr lang="en-US" altLang="fr-FR" dirty="0" smtClean="0"/>
              <a:t>Standard </a:t>
            </a:r>
            <a:r>
              <a:rPr lang="en-US" altLang="fr-FR" dirty="0"/>
              <a:t>EIB lending </a:t>
            </a:r>
            <a:r>
              <a:rPr lang="en-US" altLang="fr-FR" dirty="0" smtClean="0"/>
              <a:t>/ </a:t>
            </a:r>
            <a:r>
              <a:rPr lang="en-US" altLang="fr-FR" dirty="0"/>
              <a:t>ESI </a:t>
            </a:r>
            <a:r>
              <a:rPr lang="en-US" altLang="fr-FR" dirty="0" smtClean="0"/>
              <a:t>Funds / CEF</a:t>
            </a:r>
          </a:p>
          <a:p>
            <a:pPr lvl="0" eaLnBrk="1" hangingPunct="1">
              <a:buClr>
                <a:srgbClr val="FFFFFF"/>
              </a:buClr>
            </a:pPr>
            <a:endParaRPr lang="en-US" altLang="fr-FR" dirty="0" smtClean="0"/>
          </a:p>
          <a:p>
            <a:pPr lvl="0" eaLnBrk="1" hangingPunct="1">
              <a:buClr>
                <a:srgbClr val="FFFFFF"/>
              </a:buClr>
            </a:pPr>
            <a:r>
              <a:rPr lang="en-US" altLang="fr-FR" dirty="0" smtClean="0"/>
              <a:t>Connecting </a:t>
            </a:r>
            <a:r>
              <a:rPr lang="en-US" altLang="fr-FR" dirty="0"/>
              <a:t>Europe Facility: </a:t>
            </a:r>
            <a:r>
              <a:rPr lang="en-US" altLang="fr-FR" u="sng" dirty="0" smtClean="0"/>
              <a:t>Grants</a:t>
            </a:r>
            <a:endParaRPr lang="en-US" altLang="fr-FR" u="sng" dirty="0"/>
          </a:p>
          <a:p>
            <a:pPr lvl="1" eaLnBrk="1" hangingPunct="1"/>
            <a:r>
              <a:rPr lang="en-US" altLang="fr-FR" sz="1800" dirty="0"/>
              <a:t>Budget of €22.5bn for 2014 -2020, with 11.3bn reserved for Cohesion MS</a:t>
            </a:r>
          </a:p>
          <a:p>
            <a:pPr lvl="2" eaLnBrk="1" hangingPunct="1"/>
            <a:r>
              <a:rPr lang="en-US" altLang="fr-FR" dirty="0"/>
              <a:t>		</a:t>
            </a:r>
            <a:r>
              <a:rPr lang="en-US" altLang="fr-FR" dirty="0">
                <a:solidFill>
                  <a:srgbClr val="FF0000"/>
                </a:solidFill>
              </a:rPr>
              <a:t> </a:t>
            </a:r>
            <a:r>
              <a:rPr lang="en-US" altLang="fr-FR" dirty="0"/>
              <a:t>1st call in 2014 (€</a:t>
            </a:r>
            <a:r>
              <a:rPr lang="en-US" altLang="fr-FR" dirty="0" smtClean="0"/>
              <a:t>13bn), </a:t>
            </a:r>
            <a:r>
              <a:rPr lang="en-US" altLang="fr-FR" dirty="0"/>
              <a:t>2nd call in November 2015 (€7.5bn) </a:t>
            </a:r>
          </a:p>
          <a:p>
            <a:pPr lvl="2" eaLnBrk="1" hangingPunct="1"/>
            <a:r>
              <a:rPr lang="en-US" altLang="fr-FR" dirty="0"/>
              <a:t>			</a:t>
            </a:r>
            <a:endParaRPr lang="en-US" altLang="fr-FR" dirty="0" smtClean="0"/>
          </a:p>
          <a:p>
            <a:pPr lvl="0" eaLnBrk="1" hangingPunct="1">
              <a:buClr>
                <a:srgbClr val="FFFFFF"/>
              </a:buClr>
            </a:pPr>
            <a:r>
              <a:rPr lang="en-US" altLang="fr-FR" dirty="0" smtClean="0"/>
              <a:t>Connecting Europe Facility: </a:t>
            </a:r>
            <a:r>
              <a:rPr lang="en-US" altLang="fr-FR" u="sng" dirty="0" smtClean="0"/>
              <a:t>Financial instruments </a:t>
            </a:r>
          </a:p>
          <a:p>
            <a:pPr lvl="1" eaLnBrk="1" hangingPunct="1"/>
            <a:r>
              <a:rPr lang="en-US" altLang="fr-FR" dirty="0" smtClean="0"/>
              <a:t>Up </a:t>
            </a:r>
            <a:r>
              <a:rPr lang="en-US" altLang="fr-FR" dirty="0"/>
              <a:t>to €1.5bn available for a wide array of instruments</a:t>
            </a:r>
          </a:p>
          <a:p>
            <a:pPr lvl="2" eaLnBrk="1" hangingPunct="1"/>
            <a:r>
              <a:rPr lang="en-US" altLang="fr-FR" dirty="0"/>
              <a:t>Project Bonds, LGTT, possibility of other Debt or Equity instruments, dedicated investment funds for specific policies </a:t>
            </a:r>
          </a:p>
          <a:p>
            <a:pPr lvl="2" eaLnBrk="1" hangingPunct="1"/>
            <a:endParaRPr lang="en-US" altLang="fr-FR" dirty="0"/>
          </a:p>
          <a:p>
            <a:pPr lvl="2" eaLnBrk="1" hangingPunct="1"/>
            <a:endParaRPr lang="en-US" altLang="fr-FR" dirty="0" smtClean="0"/>
          </a:p>
          <a:p>
            <a:pPr lvl="2" eaLnBrk="1" hangingPunct="1"/>
            <a:endParaRPr lang="en-US" altLang="fr-FR" dirty="0" smtClean="0"/>
          </a:p>
          <a:p>
            <a:pPr eaLnBrk="1" hangingPunct="1"/>
            <a:endParaRPr lang="en-GB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4971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60562" y="430272"/>
            <a:ext cx="161924" cy="3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147" tIns="40074" rIns="80147" bIns="4007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3"/>
          <p:cNvSpPr/>
          <p:nvPr/>
        </p:nvSpPr>
        <p:spPr>
          <a:xfrm>
            <a:off x="682252" y="5936740"/>
            <a:ext cx="8859264" cy="388707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>
              <a:spcBef>
                <a:spcPts val="526"/>
              </a:spcBef>
            </a:pPr>
            <a:r>
              <a:rPr lang="fr-BE" sz="1000" dirty="0" smtClean="0">
                <a:solidFill>
                  <a:srgbClr val="000000"/>
                </a:solidFill>
              </a:rPr>
              <a:t>http</a:t>
            </a:r>
            <a:r>
              <a:rPr lang="fr-BE" sz="1000" dirty="0">
                <a:solidFill>
                  <a:srgbClr val="000000"/>
                </a:solidFill>
              </a:rPr>
              <a:t>://ec.europa.eu/regional_policy/en/newsroom/news/2016/02/22-02-2016-investment-plan-for-europe-new-guidelines-on-combining-european-structural-and-investment-funds-with-the-efsi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569E-5E86-488D-9B85-C4EAF8110098}" type="slidenum">
              <a:rPr lang="en-GB" altLang="en-US" smtClean="0">
                <a:solidFill>
                  <a:srgbClr val="000000"/>
                </a:solidFill>
              </a:rPr>
              <a:pPr/>
              <a:t>33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6983" y="2421076"/>
            <a:ext cx="4476497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9929" indent="-400736">
              <a:spcBef>
                <a:spcPts val="526"/>
              </a:spcBef>
              <a:buClr>
                <a:srgbClr val="163E71"/>
              </a:buClr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0F5494"/>
                </a:solidFill>
                <a:latin typeface="+mn-lt"/>
              </a:rPr>
              <a:t>ESI </a:t>
            </a:r>
            <a:r>
              <a:rPr lang="fr-BE" dirty="0" err="1" smtClean="0">
                <a:solidFill>
                  <a:srgbClr val="0F5494"/>
                </a:solidFill>
                <a:latin typeface="+mn-lt"/>
              </a:rPr>
              <a:t>Funds</a:t>
            </a:r>
            <a:r>
              <a:rPr lang="fr-BE" dirty="0" smtClean="0">
                <a:solidFill>
                  <a:srgbClr val="0F5494"/>
                </a:solidFill>
                <a:latin typeface="+mn-lt"/>
              </a:rPr>
              <a:t>: € 70 billion for transport (2014-2020)</a:t>
            </a:r>
            <a:endParaRPr lang="en-GB" dirty="0" smtClean="0">
              <a:solidFill>
                <a:srgbClr val="0F5494"/>
              </a:solidFill>
              <a:latin typeface="+mn-lt"/>
            </a:endParaRPr>
          </a:p>
          <a:p>
            <a:pPr marL="399929" indent="-400736">
              <a:spcBef>
                <a:spcPts val="526"/>
              </a:spcBef>
              <a:buClr>
                <a:srgbClr val="163E7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F5494"/>
                </a:solidFill>
                <a:latin typeface="+mn-lt"/>
              </a:rPr>
              <a:t>Combination </a:t>
            </a:r>
            <a:r>
              <a:rPr lang="en-GB" dirty="0">
                <a:solidFill>
                  <a:srgbClr val="0F5494"/>
                </a:solidFill>
                <a:latin typeface="+mn-lt"/>
              </a:rPr>
              <a:t>of ESI Funds and EFSI is possible either at individual project or at </a:t>
            </a:r>
            <a:r>
              <a:rPr lang="en-GB" dirty="0" smtClean="0">
                <a:solidFill>
                  <a:srgbClr val="0F5494"/>
                </a:solidFill>
                <a:latin typeface="+mn-lt"/>
              </a:rPr>
              <a:t>financial instrument </a:t>
            </a:r>
            <a:r>
              <a:rPr lang="en-GB" dirty="0">
                <a:solidFill>
                  <a:srgbClr val="0F5494"/>
                </a:solidFill>
                <a:latin typeface="+mn-lt"/>
              </a:rPr>
              <a:t>level (e.g. in an investment platform</a:t>
            </a:r>
            <a:r>
              <a:rPr lang="en-GB" dirty="0" smtClean="0">
                <a:solidFill>
                  <a:srgbClr val="0F5494"/>
                </a:solidFill>
                <a:latin typeface="+mn-lt"/>
              </a:rPr>
              <a:t>)</a:t>
            </a:r>
          </a:p>
          <a:p>
            <a:pPr marL="399929" indent="-400736">
              <a:spcBef>
                <a:spcPts val="526"/>
              </a:spcBef>
              <a:buClr>
                <a:srgbClr val="163E7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F5494"/>
                </a:solidFill>
                <a:latin typeface="+mn-lt"/>
              </a:rPr>
              <a:t>New Guidelines </a:t>
            </a:r>
            <a:r>
              <a:rPr lang="en-GB" dirty="0">
                <a:solidFill>
                  <a:srgbClr val="0F5494"/>
                </a:solidFill>
                <a:latin typeface="+mn-lt"/>
              </a:rPr>
              <a:t>on combining European Structural and Investment Funds with the </a:t>
            </a:r>
            <a:r>
              <a:rPr lang="en-GB" dirty="0" smtClean="0">
                <a:solidFill>
                  <a:srgbClr val="0F5494"/>
                </a:solidFill>
                <a:latin typeface="+mn-lt"/>
              </a:rPr>
              <a:t>EFSI published on 22.2.2016</a:t>
            </a:r>
            <a:endParaRPr lang="fr-BE" dirty="0" smtClean="0">
              <a:solidFill>
                <a:srgbClr val="0F5494"/>
              </a:solidFill>
              <a:latin typeface="+mn-lt"/>
            </a:endParaRPr>
          </a:p>
          <a:p>
            <a:pPr marL="399929" indent="-400736">
              <a:spcBef>
                <a:spcPts val="526"/>
              </a:spcBef>
              <a:buClr>
                <a:srgbClr val="163E71"/>
              </a:buClr>
              <a:buFont typeface="Wingdings" panose="05000000000000000000" pitchFamily="2" charset="2"/>
              <a:buChar char="§"/>
            </a:pPr>
            <a:endParaRPr lang="fr-BE" sz="1600" dirty="0" smtClean="0">
              <a:solidFill>
                <a:srgbClr val="163E71"/>
              </a:solidFill>
            </a:endParaRPr>
          </a:p>
          <a:p>
            <a:pPr marL="857129" lvl="1" indent="-400736">
              <a:spcBef>
                <a:spcPts val="526"/>
              </a:spcBef>
              <a:buClr>
                <a:srgbClr val="163E71"/>
              </a:buClr>
              <a:buFont typeface="Wingdings" panose="05000000000000000000" pitchFamily="2" charset="2"/>
              <a:buChar char="§"/>
            </a:pPr>
            <a:endParaRPr lang="fr-BE" sz="1600" dirty="0">
              <a:solidFill>
                <a:srgbClr val="163E7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2342022"/>
            <a:ext cx="2539039" cy="331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464" y="1268760"/>
            <a:ext cx="9865096" cy="936625"/>
          </a:xfrm>
        </p:spPr>
        <p:txBody>
          <a:bodyPr/>
          <a:lstStyle/>
          <a:p>
            <a:pPr eaLnBrk="1" hangingPunct="1"/>
            <a:r>
              <a:rPr lang="en-GB" altLang="fr-FR" sz="2800" kern="1200" dirty="0">
                <a:solidFill>
                  <a:srgbClr val="FF0000"/>
                </a:solidFill>
                <a:latin typeface="Verdana" pitchFamily="34" charset="0"/>
                <a:ea typeface="+mn-ea"/>
                <a:cs typeface="Arial" panose="020B0604020202020204" pitchFamily="34" charset="0"/>
              </a:rPr>
              <a:t>EFSI </a:t>
            </a:r>
            <a:r>
              <a:rPr lang="en-GB" altLang="fr-FR" sz="2800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Arial" panose="020B0604020202020204" pitchFamily="34" charset="0"/>
              </a:rPr>
              <a:t>in combination with other EU funds (ESIF)</a:t>
            </a:r>
            <a:endParaRPr lang="en-GB" altLang="fr-FR" sz="2800" kern="1200" dirty="0">
              <a:solidFill>
                <a:srgbClr val="FF0000"/>
              </a:solidFill>
              <a:latin typeface="Verdana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 txBox="1">
            <a:spLocks noGrp="1"/>
          </p:cNvSpPr>
          <p:nvPr/>
        </p:nvSpPr>
        <p:spPr bwMode="auto">
          <a:xfrm>
            <a:off x="8420100" y="6524626"/>
            <a:ext cx="10731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 eaLnBrk="1" hangingPunct="1">
              <a:spcBef>
                <a:spcPct val="20000"/>
              </a:spcBef>
              <a:defRPr/>
            </a:pPr>
            <a:fld id="{0FC64702-31E4-4332-B17B-C3C39F5F5F4C}" type="slidenum">
              <a:rPr lang="en-US" sz="1000">
                <a:solidFill>
                  <a:srgbClr val="FFFFFF"/>
                </a:solidFill>
                <a:latin typeface="Arial" charset="0"/>
                <a:ea typeface="+mn-ea"/>
              </a:rPr>
              <a:pPr algn="r" defTabSz="914400" eaLnBrk="1" hangingPunct="1">
                <a:spcBef>
                  <a:spcPct val="20000"/>
                </a:spcBef>
                <a:defRPr/>
              </a:pPr>
              <a:t>34</a:t>
            </a:fld>
            <a:endParaRPr lang="en-US" sz="1000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286404" y="2421236"/>
            <a:ext cx="1692275" cy="2873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fr-CH" sz="1200" b="1" dirty="0">
                <a:solidFill>
                  <a:srgbClr val="000000"/>
                </a:solidFill>
                <a:latin typeface="Arial" charset="0"/>
                <a:ea typeface="+mn-ea"/>
              </a:rPr>
              <a:t>Project </a:t>
            </a:r>
            <a:r>
              <a:rPr lang="fr-CH" sz="1200" b="1" dirty="0" err="1">
                <a:solidFill>
                  <a:srgbClr val="000000"/>
                </a:solidFill>
                <a:latin typeface="Arial" charset="0"/>
                <a:ea typeface="+mn-ea"/>
              </a:rPr>
              <a:t>promoters</a:t>
            </a:r>
            <a:endParaRPr lang="fr-CH" sz="1200" b="1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152379" y="2421236"/>
            <a:ext cx="1693994" cy="2873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fr-CH" sz="1200" b="1" dirty="0">
                <a:solidFill>
                  <a:srgbClr val="000000"/>
                </a:solidFill>
                <a:latin typeface="Arial" charset="0"/>
                <a:ea typeface="+mn-ea"/>
              </a:rPr>
              <a:t>Public </a:t>
            </a:r>
            <a:r>
              <a:rPr lang="fr-CH" sz="1200" b="1" dirty="0" err="1">
                <a:solidFill>
                  <a:srgbClr val="000000"/>
                </a:solidFill>
                <a:latin typeface="Arial" charset="0"/>
                <a:ea typeface="+mn-ea"/>
              </a:rPr>
              <a:t>authorities</a:t>
            </a:r>
            <a:endParaRPr lang="fr-CH" sz="1200" b="1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004594" y="2421236"/>
            <a:ext cx="1692275" cy="2873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fr-CH" sz="1200" b="1" dirty="0" err="1">
                <a:solidFill>
                  <a:srgbClr val="000000"/>
                </a:solidFill>
                <a:latin typeface="Arial" charset="0"/>
                <a:ea typeface="+mn-ea"/>
              </a:rPr>
              <a:t>Member</a:t>
            </a:r>
            <a:r>
              <a:rPr lang="fr-CH" sz="1200" b="1" dirty="0">
                <a:solidFill>
                  <a:srgbClr val="000000"/>
                </a:solidFill>
                <a:latin typeface="Arial" charset="0"/>
                <a:ea typeface="+mn-ea"/>
              </a:rPr>
              <a:t> States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863690" y="2421236"/>
            <a:ext cx="1693994" cy="2873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fr-CH" sz="1200" b="1" dirty="0" err="1">
                <a:solidFill>
                  <a:srgbClr val="000000"/>
                </a:solidFill>
                <a:latin typeface="Arial" charset="0"/>
                <a:ea typeface="+mn-ea"/>
              </a:rPr>
              <a:t>Private</a:t>
            </a:r>
            <a:r>
              <a:rPr lang="fr-CH" sz="1200" b="1" dirty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fr-CH" sz="1200" b="1" dirty="0" err="1">
                <a:solidFill>
                  <a:srgbClr val="000000"/>
                </a:solidFill>
                <a:latin typeface="Arial" charset="0"/>
                <a:ea typeface="+mn-ea"/>
              </a:rPr>
              <a:t>sector</a:t>
            </a:r>
            <a:endParaRPr lang="fr-CH" sz="1200" b="1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129904" y="2240261"/>
            <a:ext cx="7723584" cy="649288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914400"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GB" sz="2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210050" y="2168825"/>
            <a:ext cx="1537494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1" hangingPunct="1">
              <a:spcBef>
                <a:spcPct val="20000"/>
              </a:spcBef>
              <a:defRPr/>
            </a:pPr>
            <a:endParaRPr lang="fr-CH" sz="1300" b="1" u="sng" dirty="0">
              <a:solidFill>
                <a:srgbClr val="FF0000"/>
              </a:solidFill>
              <a:latin typeface="Arial" charset="0"/>
              <a:ea typeface="+mn-ea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4082786" y="2924474"/>
            <a:ext cx="1716352" cy="215900"/>
          </a:xfrm>
          <a:prstGeom prst="downArrow">
            <a:avLst>
              <a:gd name="adj1" fmla="val 47936"/>
              <a:gd name="adj2" fmla="val 10270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 defTabSz="914400"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GB" sz="2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50838" y="5121575"/>
            <a:ext cx="9283435" cy="97172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914400"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GB" sz="2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45175" y="5193011"/>
            <a:ext cx="1989798" cy="6477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/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latin typeface="Arial" charset="0"/>
                <a:ea typeface="+mn-ea"/>
              </a:rPr>
              <a:t>EIB’s existing advisory </a:t>
            </a:r>
            <a:r>
              <a:rPr lang="en-US" sz="1200" b="1" dirty="0" err="1">
                <a:solidFill>
                  <a:srgbClr val="FFFFFF"/>
                </a:solidFill>
                <a:latin typeface="Arial" charset="0"/>
                <a:ea typeface="+mn-ea"/>
              </a:rPr>
              <a:t>programmes</a:t>
            </a:r>
            <a:r>
              <a:rPr lang="en-US" sz="1200" b="1" dirty="0">
                <a:solidFill>
                  <a:srgbClr val="FFFFFF"/>
                </a:solidFill>
                <a:latin typeface="Arial" charset="0"/>
                <a:ea typeface="+mn-ea"/>
              </a:rPr>
              <a:t> and activities</a:t>
            </a:r>
            <a:endParaRPr lang="en-GB" sz="12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540933" y="3272136"/>
            <a:ext cx="6879167" cy="1597025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fr-CH" sz="1900" b="1" dirty="0" err="1">
                <a:solidFill>
                  <a:srgbClr val="015CAB"/>
                </a:solidFill>
                <a:latin typeface="Arial" charset="0"/>
                <a:ea typeface="+mn-ea"/>
              </a:rPr>
              <a:t>European</a:t>
            </a:r>
            <a:r>
              <a:rPr lang="fr-CH" sz="1900" b="1" dirty="0">
                <a:solidFill>
                  <a:srgbClr val="015CAB"/>
                </a:solidFill>
                <a:latin typeface="Arial" charset="0"/>
                <a:ea typeface="+mn-ea"/>
              </a:rPr>
              <a:t> Investment </a:t>
            </a:r>
            <a:r>
              <a:rPr lang="fr-CH" sz="1900" b="1" dirty="0" err="1">
                <a:solidFill>
                  <a:srgbClr val="015CAB"/>
                </a:solidFill>
                <a:latin typeface="Arial" charset="0"/>
                <a:ea typeface="+mn-ea"/>
              </a:rPr>
              <a:t>Advisory</a:t>
            </a:r>
            <a:r>
              <a:rPr lang="fr-CH" sz="1900" b="1" dirty="0">
                <a:solidFill>
                  <a:srgbClr val="015CAB"/>
                </a:solidFill>
                <a:latin typeface="Arial" charset="0"/>
                <a:ea typeface="+mn-ea"/>
              </a:rPr>
              <a:t> Hub (EIAH)</a:t>
            </a:r>
            <a:endParaRPr lang="en-GB" sz="1900" b="1" dirty="0">
              <a:solidFill>
                <a:srgbClr val="015CAB"/>
              </a:solidFill>
              <a:latin typeface="Arial" charset="0"/>
              <a:ea typeface="+mn-ea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575448" y="5193011"/>
            <a:ext cx="1989798" cy="647700"/>
          </a:xfrm>
          <a:prstGeom prst="roundRect">
            <a:avLst/>
          </a:prstGeom>
          <a:solidFill>
            <a:srgbClr val="6699FF"/>
          </a:solidFill>
          <a:ln>
            <a:noFill/>
          </a:ln>
          <a:effectLst/>
          <a:extLst/>
        </p:spPr>
        <p:txBody>
          <a:bodyPr/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latin typeface="Arial" charset="0"/>
                <a:ea typeface="+mn-ea"/>
              </a:rPr>
              <a:t>Additional advisory and technical assistance</a:t>
            </a:r>
            <a:endParaRPr lang="en-GB" sz="12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6607439" y="5193011"/>
            <a:ext cx="1989800" cy="647700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/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latin typeface="Arial" charset="0"/>
                <a:ea typeface="+mn-ea"/>
              </a:rPr>
              <a:t>EIAH’s partner institutions’ expertise</a:t>
            </a:r>
            <a:endParaRPr lang="en-GB" sz="12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63" name="Down Arrow 62"/>
          <p:cNvSpPr/>
          <p:nvPr/>
        </p:nvSpPr>
        <p:spPr bwMode="auto">
          <a:xfrm rot="10800000">
            <a:off x="4082786" y="4869161"/>
            <a:ext cx="1716352" cy="215900"/>
          </a:xfrm>
          <a:prstGeom prst="downArrow">
            <a:avLst>
              <a:gd name="adj1" fmla="val 47936"/>
              <a:gd name="adj2" fmla="val 10270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 defTabSz="914400"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GB" sz="2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1" name="Left-Right Arrow 20"/>
          <p:cNvSpPr/>
          <p:nvPr/>
        </p:nvSpPr>
        <p:spPr bwMode="auto">
          <a:xfrm>
            <a:off x="2928806" y="3105449"/>
            <a:ext cx="4072467" cy="468312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ctr" defTabSz="9144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CH" sz="1200" dirty="0">
                <a:solidFill>
                  <a:srgbClr val="015CAB"/>
                </a:solidFill>
                <a:latin typeface="Arial" charset="0"/>
                <a:ea typeface="+mn-ea"/>
              </a:rPr>
              <a:t>Web content + Web portal + Help Desk team</a:t>
            </a:r>
            <a:endParaRPr lang="en-GB" sz="1200" dirty="0">
              <a:solidFill>
                <a:srgbClr val="015CAB"/>
              </a:solidFill>
              <a:latin typeface="Arial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204" y="4184950"/>
            <a:ext cx="3355313" cy="492125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600" b="1" dirty="0">
                <a:solidFill>
                  <a:srgbClr val="FF0000"/>
                </a:solidFill>
                <a:latin typeface="Arial" charset="0"/>
                <a:ea typeface="+mn-ea"/>
              </a:rPr>
              <a:t>www.eib.org/eiah/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94338" y="1125539"/>
            <a:ext cx="9517327" cy="936625"/>
          </a:xfrm>
        </p:spPr>
        <p:txBody>
          <a:bodyPr/>
          <a:lstStyle/>
          <a:p>
            <a:pPr algn="ctr" eaLnBrk="1" hangingPunct="1"/>
            <a:r>
              <a:rPr lang="en-GB" altLang="fr-FR" sz="2800" dirty="0" smtClean="0">
                <a:solidFill>
                  <a:srgbClr val="FF0000"/>
                </a:solidFill>
              </a:rPr>
              <a:t>European Investment Advisory Hub</a:t>
            </a:r>
          </a:p>
        </p:txBody>
      </p:sp>
    </p:spTree>
    <p:extLst>
      <p:ext uri="{BB962C8B-B14F-4D97-AF65-F5344CB8AC3E}">
        <p14:creationId xmlns:p14="http://schemas.microsoft.com/office/powerpoint/2010/main" val="40622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1339850"/>
            <a:ext cx="9061449" cy="936625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European Investment Project Portal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000" u="sng" dirty="0">
                <a:hlinkClick r:id="rId2"/>
              </a:rPr>
              <a:t>www.ec.europa.eu/eipp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348881"/>
            <a:ext cx="8915400" cy="4104455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 smtClean="0"/>
              <a:t>What </a:t>
            </a:r>
            <a:r>
              <a:rPr lang="en-GB" sz="1400" b="1" dirty="0"/>
              <a:t>can the European Investment Project </a:t>
            </a:r>
            <a:r>
              <a:rPr lang="en-GB" sz="1400" b="1" dirty="0" smtClean="0"/>
              <a:t>Portal (EIPP) </a:t>
            </a:r>
            <a:r>
              <a:rPr lang="en-GB" sz="1400" b="1" dirty="0"/>
              <a:t>do for you</a:t>
            </a:r>
            <a:r>
              <a:rPr lang="en-GB" sz="1400" b="1" dirty="0" smtClean="0"/>
              <a:t>?</a:t>
            </a:r>
          </a:p>
          <a:p>
            <a:pPr marL="0" indent="0">
              <a:buNone/>
            </a:pPr>
            <a:endParaRPr lang="en-GB" sz="1400" b="1" dirty="0"/>
          </a:p>
          <a:p>
            <a:pPr marL="400736" lvl="1" indent="-400736">
              <a:spcBef>
                <a:spcPct val="0"/>
              </a:spcBef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en-GB" sz="1400" b="0" kern="1200" dirty="0">
                <a:solidFill>
                  <a:srgbClr val="163E71"/>
                </a:solidFill>
                <a:latin typeface="Verdana" pitchFamily="34" charset="0"/>
                <a:ea typeface="+mn-ea"/>
                <a:cs typeface="+mn-cs"/>
              </a:rPr>
              <a:t>Registration on the EIPP will boost the visibility of your project </a:t>
            </a:r>
          </a:p>
          <a:p>
            <a:pPr marL="400736" lvl="1" indent="-400736">
              <a:spcBef>
                <a:spcPct val="0"/>
              </a:spcBef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en-GB" sz="1400" b="0" kern="1200" dirty="0">
                <a:solidFill>
                  <a:srgbClr val="163E71"/>
                </a:solidFill>
                <a:latin typeface="Verdana" pitchFamily="34" charset="0"/>
                <a:ea typeface="+mn-ea"/>
                <a:cs typeface="+mn-cs"/>
              </a:rPr>
              <a:t>Opportunity to find investors from all over the world looking for investment opportunities in Europe</a:t>
            </a:r>
          </a:p>
          <a:p>
            <a:pPr marL="400736" lvl="1" indent="-400736">
              <a:spcBef>
                <a:spcPct val="0"/>
              </a:spcBef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en-GB" sz="1400" b="0" kern="1200" dirty="0">
                <a:solidFill>
                  <a:srgbClr val="163E71"/>
                </a:solidFill>
                <a:latin typeface="Verdana" pitchFamily="34" charset="0"/>
                <a:ea typeface="+mn-ea"/>
                <a:cs typeface="+mn-cs"/>
              </a:rPr>
              <a:t>Access </a:t>
            </a:r>
            <a:r>
              <a:rPr lang="en-GB" sz="1400" b="0" dirty="0">
                <a:solidFill>
                  <a:srgbClr val="163E71"/>
                </a:solidFill>
                <a:ea typeface="+mn-ea"/>
                <a:cs typeface="+mn-cs"/>
              </a:rPr>
              <a:t>to a large network of investors, consultants and advisory services that can help you to structure it and finance </a:t>
            </a:r>
            <a:r>
              <a:rPr lang="en-GB" sz="1400" b="0" dirty="0" smtClean="0">
                <a:solidFill>
                  <a:srgbClr val="163E71"/>
                </a:solidFill>
                <a:ea typeface="+mn-ea"/>
                <a:cs typeface="+mn-cs"/>
              </a:rPr>
              <a:t>it</a:t>
            </a:r>
            <a:endParaRPr lang="en-GB" sz="1400" b="0" dirty="0">
              <a:solidFill>
                <a:srgbClr val="163E71"/>
              </a:solidFill>
              <a:ea typeface="+mn-ea"/>
              <a:cs typeface="+mn-cs"/>
            </a:endParaRPr>
          </a:p>
          <a:p>
            <a:pPr lvl="0"/>
            <a:endParaRPr lang="en-GB" sz="1400" dirty="0"/>
          </a:p>
          <a:p>
            <a:pPr marL="0" indent="0">
              <a:buNone/>
            </a:pPr>
            <a:r>
              <a:rPr lang="en-GB" sz="1400" b="1" dirty="0"/>
              <a:t>Is my project eligible for the European Investment Project Portal?</a:t>
            </a:r>
          </a:p>
          <a:p>
            <a:pPr marL="0" indent="0">
              <a:buNone/>
            </a:pPr>
            <a:endParaRPr lang="en-GB" sz="1400" i="0" dirty="0" smtClean="0"/>
          </a:p>
          <a:p>
            <a:pPr marL="0" indent="0">
              <a:buNone/>
            </a:pPr>
            <a:r>
              <a:rPr lang="en-GB" sz="1400" i="0" dirty="0" smtClean="0">
                <a:solidFill>
                  <a:srgbClr val="163E71"/>
                </a:solidFill>
              </a:rPr>
              <a:t>In </a:t>
            </a:r>
            <a:r>
              <a:rPr lang="en-GB" sz="1400" i="0" dirty="0">
                <a:solidFill>
                  <a:srgbClr val="163E71"/>
                </a:solidFill>
              </a:rPr>
              <a:t>order to qualify, projects must be</a:t>
            </a:r>
            <a:r>
              <a:rPr lang="en-GB" sz="1400" i="0" dirty="0" smtClean="0">
                <a:solidFill>
                  <a:srgbClr val="163E71"/>
                </a:solidFill>
              </a:rPr>
              <a:t>:</a:t>
            </a:r>
          </a:p>
          <a:p>
            <a:pPr marL="0" indent="0">
              <a:buNone/>
            </a:pPr>
            <a:endParaRPr lang="en-GB" sz="1400" i="0" dirty="0">
              <a:solidFill>
                <a:srgbClr val="163E71"/>
              </a:solidFill>
            </a:endParaRPr>
          </a:p>
          <a:p>
            <a:pPr marL="400736" lvl="1" indent="-400736">
              <a:spcBef>
                <a:spcPct val="0"/>
              </a:spcBef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en-GB" sz="1400" b="0" kern="1200" dirty="0">
                <a:solidFill>
                  <a:srgbClr val="163E71"/>
                </a:solidFill>
                <a:latin typeface="Verdana" pitchFamily="34" charset="0"/>
                <a:ea typeface="+mn-ea"/>
                <a:cs typeface="+mn-cs"/>
              </a:rPr>
              <a:t>Worth at least </a:t>
            </a:r>
            <a:r>
              <a:rPr lang="en-GB" sz="1400" b="0" kern="1200" dirty="0" smtClean="0">
                <a:solidFill>
                  <a:srgbClr val="163E71"/>
                </a:solidFill>
                <a:latin typeface="Verdana" pitchFamily="34" charset="0"/>
                <a:ea typeface="+mn-ea"/>
                <a:cs typeface="+mn-cs"/>
              </a:rPr>
              <a:t>€ 10 </a:t>
            </a:r>
            <a:r>
              <a:rPr lang="en-GB" sz="1400" b="0" kern="1200" dirty="0">
                <a:solidFill>
                  <a:srgbClr val="163E71"/>
                </a:solidFill>
                <a:latin typeface="Verdana" pitchFamily="34" charset="0"/>
                <a:ea typeface="+mn-ea"/>
                <a:cs typeface="+mn-cs"/>
              </a:rPr>
              <a:t>million</a:t>
            </a:r>
          </a:p>
          <a:p>
            <a:pPr marL="400736" lvl="1" indent="-400736">
              <a:spcBef>
                <a:spcPct val="0"/>
              </a:spcBef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en-GB" sz="1400" b="0" kern="1200" dirty="0">
                <a:solidFill>
                  <a:srgbClr val="163E71"/>
                </a:solidFill>
                <a:latin typeface="Verdana" pitchFamily="34" charset="0"/>
                <a:ea typeface="+mn-ea"/>
                <a:cs typeface="+mn-cs"/>
              </a:rPr>
              <a:t>Expected to start within three years of their submission to EIPP</a:t>
            </a:r>
          </a:p>
          <a:p>
            <a:pPr marL="400736" lvl="1" indent="-400736">
              <a:spcBef>
                <a:spcPct val="0"/>
              </a:spcBef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en-GB" sz="1400" b="0" kern="1200" dirty="0">
                <a:solidFill>
                  <a:srgbClr val="163E71"/>
                </a:solidFill>
                <a:latin typeface="Verdana" pitchFamily="34" charset="0"/>
                <a:ea typeface="+mn-ea"/>
                <a:cs typeface="+mn-cs"/>
              </a:rPr>
              <a:t>Promoted by a public or private legal entity established in an EU Member State</a:t>
            </a:r>
          </a:p>
          <a:p>
            <a:pPr marL="400736" lvl="1" indent="-400736">
              <a:spcBef>
                <a:spcPct val="0"/>
              </a:spcBef>
              <a:buClr>
                <a:srgbClr val="163E71"/>
              </a:buClr>
              <a:buFont typeface="Wingdings" panose="05000000000000000000" pitchFamily="2" charset="2"/>
              <a:buChar char="§"/>
            </a:pPr>
            <a:r>
              <a:rPr lang="en-GB" sz="1400" b="0" kern="1200" dirty="0">
                <a:solidFill>
                  <a:srgbClr val="163E71"/>
                </a:solidFill>
                <a:latin typeface="Verdana" pitchFamily="34" charset="0"/>
                <a:ea typeface="+mn-ea"/>
                <a:cs typeface="+mn-cs"/>
              </a:rPr>
              <a:t>Compatible </a:t>
            </a:r>
            <a:r>
              <a:rPr lang="en-GB" sz="1400" b="0" dirty="0">
                <a:solidFill>
                  <a:srgbClr val="163E71"/>
                </a:solidFill>
                <a:ea typeface="+mn-ea"/>
                <a:cs typeface="+mn-cs"/>
              </a:rPr>
              <a:t>with </a:t>
            </a:r>
            <a:r>
              <a:rPr lang="en-GB" sz="1400" b="0" dirty="0" smtClean="0">
                <a:solidFill>
                  <a:srgbClr val="163E71"/>
                </a:solidFill>
                <a:ea typeface="+mn-ea"/>
                <a:cs typeface="+mn-cs"/>
              </a:rPr>
              <a:t>applicable </a:t>
            </a:r>
            <a:r>
              <a:rPr lang="en-GB" sz="1400" b="0" dirty="0">
                <a:solidFill>
                  <a:srgbClr val="163E71"/>
                </a:solidFill>
                <a:ea typeface="+mn-ea"/>
                <a:cs typeface="+mn-cs"/>
              </a:rPr>
              <a:t>EU and national </a:t>
            </a:r>
            <a:r>
              <a:rPr lang="en-GB" sz="1400" b="0" dirty="0" smtClean="0">
                <a:solidFill>
                  <a:srgbClr val="163E71"/>
                </a:solidFill>
                <a:ea typeface="+mn-ea"/>
                <a:cs typeface="+mn-cs"/>
              </a:rPr>
              <a:t>laws</a:t>
            </a:r>
          </a:p>
          <a:p>
            <a:pPr marL="400736" lvl="1" indent="-400736">
              <a:spcBef>
                <a:spcPct val="0"/>
              </a:spcBef>
              <a:buClr>
                <a:srgbClr val="163E71"/>
              </a:buClr>
              <a:buFont typeface="Wingdings" panose="05000000000000000000" pitchFamily="2" charset="2"/>
              <a:buChar char="§"/>
            </a:pPr>
            <a:endParaRPr lang="en-GB" sz="1400" b="0" dirty="0">
              <a:solidFill>
                <a:srgbClr val="163E71"/>
              </a:solidFill>
              <a:ea typeface="+mn-ea"/>
              <a:cs typeface="+mn-cs"/>
            </a:endParaRPr>
          </a:p>
          <a:p>
            <a:pPr marL="0" lvl="1" indent="0">
              <a:spcBef>
                <a:spcPct val="0"/>
              </a:spcBef>
              <a:buClr>
                <a:srgbClr val="163E71"/>
              </a:buClr>
              <a:buNone/>
            </a:pPr>
            <a:r>
              <a:rPr lang="en-GB" sz="1400" b="0" dirty="0" smtClean="0">
                <a:solidFill>
                  <a:srgbClr val="163E71"/>
                </a:solidFill>
                <a:ea typeface="+mn-ea"/>
                <a:cs typeface="+mn-cs"/>
              </a:rPr>
              <a:t>Publication </a:t>
            </a:r>
            <a:r>
              <a:rPr lang="en-GB" sz="1400" b="0" dirty="0">
                <a:solidFill>
                  <a:srgbClr val="163E71"/>
                </a:solidFill>
                <a:ea typeface="+mn-ea"/>
                <a:cs typeface="+mn-cs"/>
              </a:rPr>
              <a:t>of a project can be denied on legal, reputational or other grounds</a:t>
            </a:r>
            <a:r>
              <a:rPr lang="en-GB" sz="1400" b="0" dirty="0" smtClean="0">
                <a:solidFill>
                  <a:srgbClr val="163E71"/>
                </a:solidFill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569E-5E86-488D-9B85-C4EAF8110098}" type="slidenum">
              <a:rPr lang="en-GB" altLang="en-US" smtClean="0">
                <a:solidFill>
                  <a:srgbClr val="000000"/>
                </a:solidFill>
              </a:rPr>
              <a:pPr/>
              <a:t>35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42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88504" y="1412776"/>
            <a:ext cx="8784976" cy="4752528"/>
          </a:xfrm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000" dirty="0" smtClean="0">
                <a:solidFill>
                  <a:srgbClr val="FF0000"/>
                </a:solidFill>
              </a:rPr>
              <a:t>Thank you for your attention!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fr-BE" sz="2200" i="1" dirty="0" smtClean="0">
                <a:ea typeface="+mn-ea"/>
                <a:cs typeface="+mn-cs"/>
              </a:rPr>
              <a:t>European </a:t>
            </a:r>
            <a:r>
              <a:rPr lang="fr-BE" sz="2200" i="1" dirty="0">
                <a:ea typeface="+mn-ea"/>
                <a:cs typeface="+mn-cs"/>
              </a:rPr>
              <a:t>Commission – </a:t>
            </a:r>
            <a:r>
              <a:rPr lang="fr-BE" sz="2200" i="1" dirty="0" err="1">
                <a:ea typeface="+mn-ea"/>
                <a:cs typeface="+mn-cs"/>
              </a:rPr>
              <a:t>Mobility</a:t>
            </a:r>
            <a:r>
              <a:rPr lang="fr-BE" sz="2200" i="1" dirty="0">
                <a:ea typeface="+mn-ea"/>
                <a:cs typeface="+mn-cs"/>
              </a:rPr>
              <a:t> and Transport</a:t>
            </a:r>
            <a:br>
              <a:rPr lang="fr-BE" sz="2200" i="1" dirty="0">
                <a:ea typeface="+mn-ea"/>
                <a:cs typeface="+mn-cs"/>
              </a:rPr>
            </a:br>
            <a:r>
              <a:rPr lang="fr-BE" sz="2000" b="0" i="1" dirty="0">
                <a:ea typeface="+mn-ea"/>
                <a:cs typeface="+mn-cs"/>
                <a:hlinkClick r:id="rId3"/>
              </a:rPr>
              <a:t>http://ec.europa.eu/transport/themes/infrastructure/ten-t-guidelines/index_en.htm</a:t>
            </a:r>
            <a:r>
              <a:rPr lang="fr-BE" sz="2000" b="0" i="1" dirty="0">
                <a:ea typeface="+mn-ea"/>
                <a:cs typeface="+mn-cs"/>
              </a:rPr>
              <a:t/>
            </a:r>
            <a:br>
              <a:rPr lang="fr-BE" sz="2000" b="0" i="1" dirty="0">
                <a:ea typeface="+mn-ea"/>
                <a:cs typeface="+mn-cs"/>
              </a:rPr>
            </a:br>
            <a:r>
              <a:rPr lang="fr-BE" sz="2000" b="0" i="1" dirty="0">
                <a:ea typeface="+mn-ea"/>
                <a:cs typeface="+mn-cs"/>
              </a:rPr>
              <a:t/>
            </a:r>
            <a:br>
              <a:rPr lang="fr-BE" sz="2000" b="0" i="1" dirty="0">
                <a:ea typeface="+mn-ea"/>
                <a:cs typeface="+mn-cs"/>
              </a:rPr>
            </a:br>
            <a:r>
              <a:rPr lang="fr-BE" sz="2000" b="0" i="1" dirty="0">
                <a:ea typeface="+mn-ea"/>
                <a:cs typeface="+mn-cs"/>
              </a:rPr>
              <a:t/>
            </a:r>
            <a:br>
              <a:rPr lang="fr-BE" sz="2000" b="0" i="1" dirty="0">
                <a:ea typeface="+mn-ea"/>
                <a:cs typeface="+mn-cs"/>
              </a:rPr>
            </a:br>
            <a:r>
              <a:rPr lang="fr-BE" sz="2200" i="1" dirty="0">
                <a:ea typeface="+mn-ea"/>
                <a:cs typeface="+mn-cs"/>
              </a:rPr>
              <a:t>INEA - Calls for </a:t>
            </a:r>
            <a:r>
              <a:rPr lang="fr-BE" sz="2200" i="1" dirty="0" err="1">
                <a:ea typeface="+mn-ea"/>
                <a:cs typeface="+mn-cs"/>
              </a:rPr>
              <a:t>proposals</a:t>
            </a:r>
            <a:r>
              <a:rPr lang="en-GB" sz="2200" i="1" dirty="0">
                <a:ea typeface="+mn-ea"/>
                <a:cs typeface="+mn-cs"/>
              </a:rPr>
              <a:t/>
            </a:r>
            <a:br>
              <a:rPr lang="en-GB" sz="2200" i="1" dirty="0">
                <a:ea typeface="+mn-ea"/>
                <a:cs typeface="+mn-cs"/>
              </a:rPr>
            </a:br>
            <a:r>
              <a:rPr lang="en-GB" sz="2000" b="0" i="1" dirty="0">
                <a:ea typeface="+mn-ea"/>
                <a:cs typeface="+mn-cs"/>
                <a:hlinkClick r:id="rId4"/>
              </a:rPr>
              <a:t>http://inea.ec.europa.eu/en/cef/cef_transport/apply_for_funding/cef_transport_call_for_proposals_2014.htm</a:t>
            </a:r>
            <a:r>
              <a:rPr lang="en-GB" sz="2000" b="0" i="1" dirty="0">
                <a:ea typeface="+mn-ea"/>
                <a:cs typeface="+mn-cs"/>
              </a:rPr>
              <a:t/>
            </a:r>
            <a:br>
              <a:rPr lang="en-GB" sz="2000" b="0" i="1" dirty="0">
                <a:ea typeface="+mn-ea"/>
                <a:cs typeface="+mn-cs"/>
              </a:rPr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endParaRPr lang="en-US" altLang="en-US" sz="4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963548"/>
            <a:ext cx="4169844" cy="589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7483" y="1196752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BE" altLang="en-US" sz="2800" b="1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TEN-T </a:t>
            </a:r>
            <a:r>
              <a:rPr lang="fr-BE" altLang="en-US" sz="2800" b="1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Core</a:t>
            </a:r>
            <a:r>
              <a:rPr lang="fr-BE" altLang="en-US" sz="2800" b="1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Network Corridors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91013" y="2348880"/>
            <a:ext cx="547260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4975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F5494"/>
                </a:solidFill>
              </a:rPr>
              <a:t>An </a:t>
            </a:r>
            <a:r>
              <a:rPr lang="en-GB" sz="2400" b="1" dirty="0">
                <a:solidFill>
                  <a:srgbClr val="0F5494"/>
                </a:solidFill>
              </a:rPr>
              <a:t>implementation instrument </a:t>
            </a:r>
          </a:p>
          <a:p>
            <a:pPr marL="1006475" lvl="1" indent="-4572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0F5494"/>
                </a:solidFill>
              </a:rPr>
              <a:t>facilitate coordinated and resource-efficient realisation of projects of common interest </a:t>
            </a:r>
          </a:p>
          <a:p>
            <a:pPr marL="892175" lvl="1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b="1" dirty="0">
                <a:solidFill>
                  <a:srgbClr val="0F5494"/>
                </a:solidFill>
              </a:rPr>
              <a:t>European Coordinators</a:t>
            </a:r>
            <a:r>
              <a:rPr lang="en-GB" dirty="0">
                <a:solidFill>
                  <a:srgbClr val="0F5494"/>
                </a:solidFill>
              </a:rPr>
              <a:t> </a:t>
            </a:r>
          </a:p>
          <a:p>
            <a:pPr marL="1006475" lvl="1" indent="-4572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b="1" dirty="0">
                <a:solidFill>
                  <a:srgbClr val="0F5494"/>
                </a:solidFill>
              </a:rPr>
              <a:t>Corridor platforms</a:t>
            </a:r>
            <a:r>
              <a:rPr lang="en-GB" dirty="0">
                <a:solidFill>
                  <a:srgbClr val="0F5494"/>
                </a:solidFill>
              </a:rPr>
              <a:t> (bring together relevant stakeholders) </a:t>
            </a:r>
          </a:p>
          <a:p>
            <a:pPr marL="1006475" lvl="1" indent="-4572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b="1" dirty="0">
                <a:solidFill>
                  <a:srgbClr val="0F5494"/>
                </a:solidFill>
              </a:rPr>
              <a:t>Work Plans </a:t>
            </a:r>
            <a:r>
              <a:rPr lang="en-GB" dirty="0">
                <a:solidFill>
                  <a:srgbClr val="0F5494"/>
                </a:solidFill>
              </a:rPr>
              <a:t>(submitted by Coordinators in December 2014 and approved by the Member States)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9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6496" y="1412776"/>
            <a:ext cx="8928992" cy="4176464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The Connecting Europe Facility  </a:t>
            </a:r>
            <a:br>
              <a:rPr lang="en-GB" sz="36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0712" y="3789040"/>
            <a:ext cx="5264282" cy="2448867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FFC000"/>
                </a:solidFill>
              </a:rPr>
              <a:t>budget</a:t>
            </a:r>
            <a:br>
              <a:rPr lang="en-GB" sz="3200" dirty="0">
                <a:solidFill>
                  <a:srgbClr val="FFC000"/>
                </a:solidFill>
              </a:rPr>
            </a:br>
            <a:r>
              <a:rPr lang="en-GB" sz="1050" dirty="0">
                <a:solidFill>
                  <a:srgbClr val="FFC000"/>
                </a:solidFill>
              </a:rPr>
              <a:t>*</a:t>
            </a:r>
            <a:r>
              <a:rPr lang="en-GB" sz="3200" dirty="0">
                <a:solidFill>
                  <a:srgbClr val="FFC000"/>
                </a:solidFill>
              </a:rPr>
              <a:t/>
            </a:r>
            <a:br>
              <a:rPr lang="en-GB" sz="3200" dirty="0">
                <a:solidFill>
                  <a:srgbClr val="FFC000"/>
                </a:solidFill>
              </a:rPr>
            </a:br>
            <a:r>
              <a:rPr lang="en-GB" sz="3200" dirty="0">
                <a:solidFill>
                  <a:srgbClr val="FFC000"/>
                </a:solidFill>
              </a:rPr>
              <a:t>priorities</a:t>
            </a:r>
            <a:br>
              <a:rPr lang="en-GB" sz="3200" dirty="0">
                <a:solidFill>
                  <a:srgbClr val="FFC000"/>
                </a:solidFill>
              </a:rPr>
            </a:br>
            <a:r>
              <a:rPr lang="en-GB" sz="1050" dirty="0">
                <a:solidFill>
                  <a:srgbClr val="FFC000"/>
                </a:solidFill>
              </a:rPr>
              <a:t>*</a:t>
            </a:r>
            <a:r>
              <a:rPr lang="en-GB" sz="3200" dirty="0">
                <a:solidFill>
                  <a:srgbClr val="FFC000"/>
                </a:solidFill>
              </a:rPr>
              <a:t/>
            </a:r>
            <a:br>
              <a:rPr lang="en-GB" sz="3200" dirty="0">
                <a:solidFill>
                  <a:srgbClr val="FFC000"/>
                </a:solidFill>
              </a:rPr>
            </a:br>
            <a:r>
              <a:rPr lang="en-GB" sz="3200" dirty="0" smtClean="0">
                <a:solidFill>
                  <a:srgbClr val="FFC000"/>
                </a:solidFill>
              </a:rPr>
              <a:t>implementation</a:t>
            </a:r>
            <a:endParaRPr lang="en-GB" sz="4000" dirty="0">
              <a:solidFill>
                <a:srgbClr val="FFC000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3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28625" y="1196975"/>
            <a:ext cx="9205913" cy="863600"/>
          </a:xfrm>
        </p:spPr>
        <p:txBody>
          <a:bodyPr/>
          <a:lstStyle/>
          <a:p>
            <a:pPr algn="ctr"/>
            <a:r>
              <a:rPr lang="en-GB" altLang="en-US" sz="2800" dirty="0" smtClean="0">
                <a:solidFill>
                  <a:srgbClr val="FF0000"/>
                </a:solidFill>
              </a:rPr>
              <a:t>The Connecting Europe Facility  </a:t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r>
              <a:rPr lang="en-GB" altLang="en-US" sz="2800" dirty="0" smtClean="0">
                <a:solidFill>
                  <a:srgbClr val="FF0000"/>
                </a:solidFill>
              </a:rPr>
              <a:t>(transport sector)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193675" y="2060575"/>
            <a:ext cx="9512300" cy="4608513"/>
          </a:xfrm>
        </p:spPr>
        <p:txBody>
          <a:bodyPr/>
          <a:lstStyle/>
          <a:p>
            <a:pPr marL="57150" indent="0"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GB" altLang="en-US" b="1" dirty="0" smtClean="0"/>
              <a:t>Regulation (EU) 1316/2013</a:t>
            </a:r>
          </a:p>
          <a:p>
            <a:pPr marL="57150" indent="0"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GB" altLang="en-US" b="1" dirty="0" smtClean="0"/>
              <a:t>Budget: </a:t>
            </a:r>
            <a:r>
              <a:rPr lang="en-GB" altLang="en-US" b="1" dirty="0" smtClean="0">
                <a:solidFill>
                  <a:srgbClr val="FF0000"/>
                </a:solidFill>
              </a:rPr>
              <a:t>€24.02bn </a:t>
            </a:r>
            <a:r>
              <a:rPr lang="en-GB" altLang="en-US" b="1" dirty="0" smtClean="0"/>
              <a:t>(2014-2020)</a:t>
            </a:r>
          </a:p>
          <a:p>
            <a:pPr marL="800100" lvl="1">
              <a:spcBef>
                <a:spcPts val="300"/>
              </a:spcBef>
              <a:spcAft>
                <a:spcPts val="600"/>
              </a:spcAft>
            </a:pPr>
            <a:r>
              <a:rPr lang="en-GB" altLang="en-US" dirty="0" smtClean="0"/>
              <a:t>Including €11.3 </a:t>
            </a:r>
            <a:r>
              <a:rPr lang="en-GB" altLang="en-US" dirty="0" err="1" smtClean="0"/>
              <a:t>bn</a:t>
            </a:r>
            <a:r>
              <a:rPr lang="en-GB" altLang="en-US" dirty="0" smtClean="0"/>
              <a:t> transferred from the Cohesion Fund </a:t>
            </a:r>
          </a:p>
          <a:p>
            <a:pPr marL="800100" lvl="1"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GB" altLang="en-US" sz="2400" dirty="0" smtClean="0">
                <a:solidFill>
                  <a:srgbClr val="FF0000"/>
                </a:solidFill>
              </a:rPr>
              <a:t>Grants</a:t>
            </a:r>
            <a:r>
              <a:rPr lang="en-GB" altLang="en-US" sz="2400" dirty="0" smtClean="0"/>
              <a:t> </a:t>
            </a:r>
            <a:r>
              <a:rPr lang="en-GB" altLang="en-US" sz="2400" dirty="0" smtClean="0">
                <a:sym typeface="Wingdings" pitchFamily="2" charset="2"/>
              </a:rPr>
              <a:t> </a:t>
            </a:r>
            <a:r>
              <a:rPr lang="en-GB" altLang="en-US" sz="2400" dirty="0" smtClean="0"/>
              <a:t>Priorities (</a:t>
            </a:r>
            <a:r>
              <a:rPr lang="en-GB" altLang="en-US" dirty="0"/>
              <a:t>Communication of </a:t>
            </a:r>
            <a:r>
              <a:rPr lang="en-GB" altLang="en-US" dirty="0" smtClean="0"/>
              <a:t>7/1/2014):</a:t>
            </a:r>
          </a:p>
          <a:p>
            <a:pPr marL="800100" lvl="1">
              <a:spcBef>
                <a:spcPts val="300"/>
              </a:spcBef>
              <a:spcAft>
                <a:spcPts val="600"/>
              </a:spcAft>
            </a:pPr>
            <a:r>
              <a:rPr lang="en-GB" altLang="en-US" dirty="0" smtClean="0"/>
              <a:t>TEN-T Corridors and core network: </a:t>
            </a:r>
          </a:p>
          <a:p>
            <a:pPr marL="1200150" lvl="2">
              <a:spcBef>
                <a:spcPts val="300"/>
              </a:spcBef>
              <a:spcAft>
                <a:spcPts val="600"/>
              </a:spcAft>
            </a:pPr>
            <a:r>
              <a:rPr lang="en-GB" altLang="en-US" b="1" dirty="0" smtClean="0"/>
              <a:t> cross-border, missing links, bottlenecks </a:t>
            </a:r>
          </a:p>
          <a:p>
            <a:pPr marL="1200150" lvl="2">
              <a:spcBef>
                <a:spcPts val="300"/>
              </a:spcBef>
              <a:spcAft>
                <a:spcPts val="600"/>
              </a:spcAft>
            </a:pPr>
            <a:r>
              <a:rPr lang="en-GB" altLang="en-US" b="1" dirty="0" smtClean="0"/>
              <a:t> pre-identified projects </a:t>
            </a:r>
          </a:p>
          <a:p>
            <a:pPr marL="800100" lvl="1">
              <a:spcBef>
                <a:spcPts val="300"/>
              </a:spcBef>
              <a:spcAft>
                <a:spcPts val="600"/>
              </a:spcAft>
            </a:pPr>
            <a:r>
              <a:rPr lang="en-GB" altLang="en-US" dirty="0" smtClean="0"/>
              <a:t> Horizontal priorities: </a:t>
            </a:r>
          </a:p>
          <a:p>
            <a:pPr marL="1200150" lvl="2">
              <a:spcBef>
                <a:spcPts val="300"/>
              </a:spcBef>
              <a:spcAft>
                <a:spcPts val="600"/>
              </a:spcAft>
            </a:pPr>
            <a:r>
              <a:rPr lang="en-GB" altLang="en-US" b="1" dirty="0" smtClean="0"/>
              <a:t> interoperability, innovation, ERTMS…</a:t>
            </a:r>
          </a:p>
          <a:p>
            <a:pPr marL="800100" lvl="1">
              <a:spcBef>
                <a:spcPts val="300"/>
              </a:spcBef>
              <a:spcAft>
                <a:spcPts val="600"/>
              </a:spcAft>
            </a:pPr>
            <a:r>
              <a:rPr lang="en-GB" altLang="en-US" dirty="0" smtClean="0"/>
              <a:t> Sustainable modes of transport</a:t>
            </a:r>
          </a:p>
          <a:p>
            <a:pPr marL="57150" indent="0">
              <a:spcBef>
                <a:spcPts val="300"/>
              </a:spcBef>
              <a:spcAft>
                <a:spcPts val="600"/>
              </a:spcAft>
            </a:pPr>
            <a:r>
              <a:rPr lang="en-GB" altLang="en-US" b="1" i="0" dirty="0" smtClean="0"/>
              <a:t> Innovative </a:t>
            </a:r>
            <a:r>
              <a:rPr lang="en-GB" altLang="en-US" b="1" i="0" dirty="0" smtClean="0">
                <a:solidFill>
                  <a:srgbClr val="FF0000"/>
                </a:solidFill>
              </a:rPr>
              <a:t>financial instruments </a:t>
            </a:r>
            <a:r>
              <a:rPr lang="en-GB" altLang="en-US" sz="1800" b="1" i="0" dirty="0" smtClean="0"/>
              <a:t>(10% of total budget)</a:t>
            </a:r>
            <a:endParaRPr lang="en-GB" altLang="en-US" sz="1800" i="0" dirty="0" smtClean="0"/>
          </a:p>
        </p:txBody>
      </p:sp>
    </p:spTree>
    <p:extLst>
      <p:ext uri="{BB962C8B-B14F-4D97-AF65-F5344CB8AC3E}">
        <p14:creationId xmlns:p14="http://schemas.microsoft.com/office/powerpoint/2010/main" val="14615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4"/>
          <p:cNvSpPr>
            <a:spLocks noGrp="1"/>
          </p:cNvSpPr>
          <p:nvPr>
            <p:ph idx="4294967295"/>
          </p:nvPr>
        </p:nvSpPr>
        <p:spPr>
          <a:xfrm>
            <a:off x="194338" y="2132856"/>
            <a:ext cx="9283435" cy="453623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BE" altLang="en-US" sz="1800" b="1" dirty="0" smtClean="0"/>
              <a:t>80 – 85 % of </a:t>
            </a:r>
            <a:r>
              <a:rPr lang="fr-BE" altLang="en-US" sz="1800" b="1" dirty="0" err="1" smtClean="0"/>
              <a:t>available</a:t>
            </a:r>
            <a:r>
              <a:rPr lang="fr-BE" altLang="en-US" sz="1800" b="1" dirty="0" smtClean="0"/>
              <a:t> budget (</a:t>
            </a:r>
            <a:r>
              <a:rPr lang="fr-BE" altLang="en-US" sz="1800" b="1" dirty="0" smtClean="0">
                <a:solidFill>
                  <a:srgbClr val="FF0000"/>
                </a:solidFill>
              </a:rPr>
              <a:t>~€20.5bn</a:t>
            </a:r>
            <a:r>
              <a:rPr lang="fr-BE" altLang="en-US" sz="1800" b="1" dirty="0" smtClean="0"/>
              <a:t>) for </a:t>
            </a:r>
            <a:r>
              <a:rPr lang="en-US" altLang="en-US" sz="1800" b="1" dirty="0" smtClean="0"/>
              <a:t>pre-identified projects listed in Annex I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 b="1" dirty="0" smtClean="0"/>
          </a:p>
          <a:p>
            <a:pPr marL="804863" lvl="1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fr-BE" altLang="en-US" sz="1800" b="0" dirty="0" smtClean="0"/>
              <a:t>9 </a:t>
            </a:r>
            <a:r>
              <a:rPr lang="fr-BE" altLang="en-US" sz="1800" b="0" dirty="0" err="1" smtClean="0"/>
              <a:t>core</a:t>
            </a:r>
            <a:r>
              <a:rPr lang="fr-BE" altLang="en-US" sz="1800" b="0" dirty="0" smtClean="0"/>
              <a:t> network corridors and important cross-border sections, </a:t>
            </a:r>
            <a:r>
              <a:rPr lang="fr-BE" altLang="en-US" sz="1800" b="0" dirty="0" err="1" smtClean="0"/>
              <a:t>bottlenecks</a:t>
            </a:r>
            <a:r>
              <a:rPr lang="fr-BE" altLang="en-US" sz="1800" b="0" dirty="0" smtClean="0"/>
              <a:t> and </a:t>
            </a:r>
            <a:r>
              <a:rPr lang="fr-BE" altLang="en-US" sz="1800" b="0" dirty="0" err="1" smtClean="0"/>
              <a:t>missing</a:t>
            </a:r>
            <a:r>
              <a:rPr lang="fr-BE" altLang="en-US" sz="1800" b="0" dirty="0" smtClean="0"/>
              <a:t> links</a:t>
            </a:r>
          </a:p>
          <a:p>
            <a:pPr marL="804863" lvl="1" algn="just" eaLnBrk="1" hangingPunct="1">
              <a:spcBef>
                <a:spcPts val="600"/>
              </a:spcBef>
              <a:spcAft>
                <a:spcPts val="1800"/>
              </a:spcAft>
            </a:pPr>
            <a:r>
              <a:rPr lang="fr-BE" altLang="en-US" sz="1800" b="0" dirty="0" smtClean="0"/>
              <a:t>Horizontal </a:t>
            </a:r>
            <a:r>
              <a:rPr lang="fr-BE" altLang="en-US" sz="1800" b="0" dirty="0" err="1" smtClean="0"/>
              <a:t>priorities</a:t>
            </a:r>
            <a:endParaRPr lang="fr-BE" altLang="en-US" sz="1800" b="0" dirty="0" smtClean="0"/>
          </a:p>
          <a:p>
            <a:pPr eaLnBrk="1" hangingPunct="1">
              <a:lnSpc>
                <a:spcPct val="80000"/>
              </a:lnSpc>
            </a:pPr>
            <a:r>
              <a:rPr lang="fr-BE" altLang="en-US" sz="1800" b="1" dirty="0" smtClean="0"/>
              <a:t>15 – 20 % (</a:t>
            </a:r>
            <a:r>
              <a:rPr lang="fr-BE" altLang="en-US" sz="1800" b="1" dirty="0" smtClean="0">
                <a:solidFill>
                  <a:srgbClr val="FF0000"/>
                </a:solidFill>
              </a:rPr>
              <a:t>~€3.5bn</a:t>
            </a:r>
            <a:r>
              <a:rPr lang="fr-BE" altLang="en-US" sz="1800" b="1" dirty="0" smtClean="0"/>
              <a:t>) for</a:t>
            </a:r>
          </a:p>
          <a:p>
            <a:pPr eaLnBrk="1" hangingPunct="1">
              <a:lnSpc>
                <a:spcPct val="80000"/>
              </a:lnSpc>
            </a:pPr>
            <a:endParaRPr lang="fr-BE" altLang="en-US" sz="1000" b="1" dirty="0" smtClean="0"/>
          </a:p>
          <a:p>
            <a:pPr marL="804863" lvl="1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altLang="en-US" sz="1800" b="0" dirty="0" err="1" smtClean="0"/>
              <a:t>Other</a:t>
            </a:r>
            <a:r>
              <a:rPr lang="fr-BE" altLang="en-US" sz="1800" b="0" dirty="0" smtClean="0"/>
              <a:t> </a:t>
            </a:r>
            <a:r>
              <a:rPr lang="fr-BE" altLang="en-US" sz="1800" b="0" dirty="0" err="1" smtClean="0"/>
              <a:t>projects</a:t>
            </a:r>
            <a:r>
              <a:rPr lang="fr-BE" altLang="en-US" sz="1800" b="0" dirty="0" smtClean="0"/>
              <a:t> on the </a:t>
            </a:r>
            <a:r>
              <a:rPr lang="fr-BE" altLang="en-US" sz="1800" b="0" dirty="0" err="1" smtClean="0"/>
              <a:t>core</a:t>
            </a:r>
            <a:r>
              <a:rPr lang="fr-BE" altLang="en-US" sz="1800" b="0" dirty="0" smtClean="0"/>
              <a:t> network</a:t>
            </a:r>
          </a:p>
          <a:p>
            <a:pPr marL="804863" lvl="1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altLang="en-US" sz="1800" b="0" dirty="0" err="1" smtClean="0"/>
              <a:t>Projects</a:t>
            </a:r>
            <a:r>
              <a:rPr lang="fr-BE" altLang="en-US" sz="1800" b="0" dirty="0" smtClean="0"/>
              <a:t> on the </a:t>
            </a:r>
            <a:r>
              <a:rPr lang="fr-BE" altLang="en-US" sz="1800" b="0" dirty="0" err="1" smtClean="0"/>
              <a:t>comprehensive</a:t>
            </a:r>
            <a:r>
              <a:rPr lang="fr-BE" altLang="en-US" sz="1800" b="0" dirty="0" smtClean="0"/>
              <a:t> network (max 5%)</a:t>
            </a:r>
          </a:p>
          <a:p>
            <a:pPr marL="804863" lvl="1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altLang="en-US" sz="1800" b="0" dirty="0" smtClean="0"/>
              <a:t>Financial instruments (10%)</a:t>
            </a:r>
          </a:p>
        </p:txBody>
      </p:sp>
      <p:sp>
        <p:nvSpPr>
          <p:cNvPr id="13316" name="Rectangle 2"/>
          <p:cNvSpPr>
            <a:spLocks/>
          </p:cNvSpPr>
          <p:nvPr/>
        </p:nvSpPr>
        <p:spPr bwMode="gray">
          <a:xfrm>
            <a:off x="144447" y="1412776"/>
            <a:ext cx="9672108" cy="61198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175"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CEF Transport – Budget allocation</a:t>
            </a:r>
            <a:endParaRPr lang="en-US" sz="2400" b="1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  <a:p>
            <a:pPr marL="3175" algn="ctr">
              <a:lnSpc>
                <a:spcPct val="90000"/>
              </a:lnSpc>
              <a:defRPr/>
            </a:pPr>
            <a:endParaRPr lang="en-US" sz="1200" b="1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89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28229" y="1125539"/>
            <a:ext cx="8915400" cy="719137"/>
          </a:xfrm>
        </p:spPr>
        <p:txBody>
          <a:bodyPr/>
          <a:lstStyle/>
          <a:p>
            <a:pPr algn="ctr"/>
            <a:r>
              <a:rPr lang="en-GB" altLang="en-US" sz="2800" dirty="0" smtClean="0">
                <a:solidFill>
                  <a:srgbClr val="FF0000"/>
                </a:solidFill>
              </a:rPr>
              <a:t>CEF Annex I : pre-identified projects in Slovenia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550334" y="1793876"/>
            <a:ext cx="30428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7511E"/>
              </a:buClr>
              <a:buSzPct val="11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 i="0" dirty="0" smtClean="0"/>
              <a:t>Baltic – Adriatic Corridor</a:t>
            </a:r>
            <a:endParaRPr lang="en-GB" altLang="en-US" sz="1600" b="1" i="0" dirty="0"/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550334" y="2924944"/>
            <a:ext cx="28921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7511E"/>
              </a:buClr>
              <a:buSzPct val="11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 i="0" dirty="0"/>
              <a:t>Mediterranean Corridor</a:t>
            </a:r>
          </a:p>
        </p:txBody>
      </p: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573896" y="5635551"/>
            <a:ext cx="3414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7511E"/>
              </a:buClr>
              <a:buSzPct val="11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 i="0" dirty="0"/>
              <a:t>Other Core Network Section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40144"/>
              </p:ext>
            </p:extLst>
          </p:nvPr>
        </p:nvGraphicFramePr>
        <p:xfrm>
          <a:off x="488504" y="2221273"/>
          <a:ext cx="9243881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5715489"/>
              </a:tblGrid>
              <a:tr h="370078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Graz - Maribor –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Pragersko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 </a:t>
                      </a:r>
                      <a:endParaRPr lang="en-GB" sz="1200" dirty="0"/>
                    </a:p>
                  </a:txBody>
                  <a:tcPr marL="99051" marR="99051" marT="45626" marB="45626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Rail – studies and works for second track</a:t>
                      </a:r>
                    </a:p>
                  </a:txBody>
                  <a:tcPr marL="99051" marR="99051" marT="45626" marB="45626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</a:tr>
              <a:tr h="277994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Koper </a:t>
                      </a:r>
                    </a:p>
                  </a:txBody>
                  <a:tcPr marL="99051" marR="99051" marT="45626" marB="45626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Port interconnections, (further) development of multimodal platforms</a:t>
                      </a:r>
                    </a:p>
                  </a:txBody>
                  <a:tcPr marL="99051" marR="99051" marT="45626" marB="45626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320514"/>
              </p:ext>
            </p:extLst>
          </p:nvPr>
        </p:nvGraphicFramePr>
        <p:xfrm>
          <a:off x="488504" y="3263498"/>
          <a:ext cx="9243880" cy="227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823"/>
                <a:gridCol w="5742057"/>
              </a:tblGrid>
              <a:tr h="457258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Trieste –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Divača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 </a:t>
                      </a:r>
                      <a:endParaRPr lang="en-GB" sz="1200" dirty="0"/>
                    </a:p>
                  </a:txBody>
                  <a:tcPr marL="99051" marR="99051" marT="45726" marB="45726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Rail – studies and partial upgrading, cross-border section to be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realised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 after 2020</a:t>
                      </a:r>
                    </a:p>
                  </a:txBody>
                  <a:tcPr marL="99051" marR="99051" marT="45726" marB="45726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</a:tr>
              <a:tr h="370887"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Koper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 –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Divača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 – Ljubljana -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Pragersko</a:t>
                      </a:r>
                      <a:endParaRPr lang="en-GB" sz="1200" dirty="0"/>
                    </a:p>
                  </a:txBody>
                  <a:tcPr marL="99051" marR="99051" marT="45726" marB="45726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Rail – s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tudies and upgrading/partially new line</a:t>
                      </a:r>
                    </a:p>
                  </a:txBody>
                  <a:tcPr marL="99051" marR="99051" marT="45726" marB="45726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</a:tr>
              <a:tr h="37088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Ljubljana – Zagreb </a:t>
                      </a:r>
                      <a:endParaRPr lang="en-GB" sz="1200" dirty="0"/>
                    </a:p>
                  </a:txBody>
                  <a:tcPr marL="99051" marR="99051" marT="45726" marB="45726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Rail –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studies and works</a:t>
                      </a:r>
                    </a:p>
                  </a:txBody>
                  <a:tcPr marL="99051" marR="99051" marT="45726" marB="45726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</a:tr>
              <a:tr h="4066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 Unicode MS" charset="0"/>
                        </a:rPr>
                        <a:t>Ljubljana node </a:t>
                      </a:r>
                      <a:endParaRPr lang="en-GB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 Unicode MS" charset="0"/>
                      </a:endParaRPr>
                    </a:p>
                  </a:txBody>
                  <a:tcPr marL="99051" marR="99051" marT="45726" marB="45726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Rail node including multi-modal platform;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rail airport interconnection</a:t>
                      </a:r>
                      <a:endParaRPr lang="en-GB" sz="1200" dirty="0"/>
                    </a:p>
                  </a:txBody>
                  <a:tcPr marL="99051" marR="99051" marT="45726" marB="45726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</a:tr>
              <a:tr h="381420"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Pragersko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 –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Zalalövö</a:t>
                      </a:r>
                      <a:endParaRPr lang="en-GB" sz="1200" dirty="0"/>
                    </a:p>
                  </a:txBody>
                  <a:tcPr marL="99051" marR="99051" marT="45726" marB="45726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Rail cross-border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 – section, studies , works to start before 2020</a:t>
                      </a:r>
                    </a:p>
                  </a:txBody>
                  <a:tcPr marL="99051" marR="99051" marT="45726" marB="45726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</a:tr>
              <a:tr h="284202"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Lendava</a:t>
                      </a:r>
                      <a:r>
                        <a:rPr lang="en-US" sz="1200" b="0" i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 – </a:t>
                      </a:r>
                      <a:r>
                        <a:rPr lang="en-US" sz="1200" b="0" i="0" dirty="0" err="1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Letenye</a:t>
                      </a:r>
                      <a:r>
                        <a:rPr lang="en-US" sz="1200" b="0" i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 </a:t>
                      </a:r>
                      <a:endParaRPr lang="en-GB" sz="1200" i="0" dirty="0"/>
                    </a:p>
                  </a:txBody>
                  <a:tcPr marL="99051" marR="99051" marT="45726" marB="45726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Road cross-border – </a:t>
                      </a:r>
                      <a:r>
                        <a:rPr lang="en-US" sz="1200" i="0" dirty="0" smtClean="0">
                          <a:solidFill>
                            <a:srgbClr val="000000"/>
                          </a:solidFill>
                          <a:cs typeface="Arial Unicode MS" charset="0"/>
                        </a:rPr>
                        <a:t>upgrading </a:t>
                      </a:r>
                    </a:p>
                  </a:txBody>
                  <a:tcPr marL="99051" marR="99051" marT="45726" marB="45726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98726"/>
              </p:ext>
            </p:extLst>
          </p:nvPr>
        </p:nvGraphicFramePr>
        <p:xfrm>
          <a:off x="504767" y="5985008"/>
          <a:ext cx="9240440" cy="644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0440"/>
              </a:tblGrid>
              <a:tr h="22733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latin typeface="+mn-lt"/>
                          <a:cs typeface="Arial Unicode MS" charset="0"/>
                        </a:rPr>
                        <a:t>SESAR, ERTMS, other </a:t>
                      </a:r>
                      <a:r>
                        <a:rPr lang="en-GB" sz="1200" b="0" dirty="0" err="1" smtClean="0">
                          <a:solidFill>
                            <a:srgbClr val="000000"/>
                          </a:solidFill>
                          <a:latin typeface="+mn-lt"/>
                          <a:cs typeface="Arial Unicode MS" charset="0"/>
                        </a:rPr>
                        <a:t>telematic</a:t>
                      </a:r>
                      <a:r>
                        <a:rPr lang="en-GB" sz="1200" b="0" dirty="0" smtClean="0">
                          <a:solidFill>
                            <a:srgbClr val="000000"/>
                          </a:solidFill>
                          <a:latin typeface="+mn-lt"/>
                          <a:cs typeface="Arial Unicode MS" charset="0"/>
                        </a:rPr>
                        <a:t> application systems (ITS, e-Maritime)</a:t>
                      </a:r>
                    </a:p>
                  </a:txBody>
                  <a:tcPr marL="99052" marR="99052" marT="45700" marB="45700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</a:tr>
              <a:tr h="37068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latin typeface="+mn-lt"/>
                          <a:cs typeface="Arial Unicode MS" charset="0"/>
                        </a:rPr>
                        <a:t>New technologies and innovation: decarbonisation, safe and secure infrastructure, ports and airports</a:t>
                      </a:r>
                    </a:p>
                  </a:txBody>
                  <a:tcPr marL="99052" marR="99052" marT="45700" marB="45700">
                    <a:solidFill>
                      <a:schemeClr val="accent5">
                        <a:lumMod val="75000"/>
                        <a:alpha val="8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8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28625" y="1196975"/>
            <a:ext cx="9205913" cy="647700"/>
          </a:xfrm>
        </p:spPr>
        <p:txBody>
          <a:bodyPr/>
          <a:lstStyle/>
          <a:p>
            <a:pPr algn="ctr"/>
            <a:r>
              <a:rPr lang="fr-BE" altLang="en-US" sz="2800" smtClean="0">
                <a:solidFill>
                  <a:srgbClr val="FF0000"/>
                </a:solidFill>
              </a:rPr>
              <a:t>The CEF "</a:t>
            </a:r>
            <a:r>
              <a:rPr lang="en-GB" altLang="en-US" sz="2800" smtClean="0">
                <a:solidFill>
                  <a:srgbClr val="FF0000"/>
                </a:solidFill>
              </a:rPr>
              <a:t>Cohesion envelope"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115888" y="2060575"/>
            <a:ext cx="9788525" cy="46085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b="1" i="0" dirty="0" smtClean="0"/>
              <a:t>	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€11.3 </a:t>
            </a:r>
            <a:r>
              <a:rPr lang="en-GB" altLang="en-US" sz="2800" b="1" dirty="0" err="1" smtClean="0">
                <a:solidFill>
                  <a:srgbClr val="FF0000"/>
                </a:solidFill>
              </a:rPr>
              <a:t>bn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GB" altLang="en-US" sz="2800" b="1" dirty="0" smtClean="0"/>
              <a:t>transferred from the Cohesion Fund to the CEF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b="1" i="0" dirty="0" smtClean="0"/>
              <a:t>Exclusively for transport projects in Member States eligible for the Cohesion Fund on the </a:t>
            </a:r>
            <a:r>
              <a:rPr lang="en-GB" altLang="en-US" b="1" i="0" u="sng" dirty="0" smtClean="0"/>
              <a:t>core</a:t>
            </a:r>
            <a:r>
              <a:rPr lang="en-GB" altLang="en-US" b="1" i="0" dirty="0" smtClean="0"/>
              <a:t> network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b="1" i="0" dirty="0" smtClean="0"/>
              <a:t>Binding national allocations between 2014 – 2016 (exclusively grants) 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GB" altLang="en-US" b="1" i="0" dirty="0" smtClean="0"/>
              <a:t>Slovenia allocation: </a:t>
            </a:r>
            <a:r>
              <a:rPr lang="en-GB" altLang="en-US" b="1" dirty="0" smtClean="0">
                <a:solidFill>
                  <a:srgbClr val="FF0000"/>
                </a:solidFill>
              </a:rPr>
              <a:t>€159.78  </a:t>
            </a:r>
            <a:r>
              <a:rPr lang="en-GB" altLang="en-US" b="1" i="0" dirty="0" smtClean="0">
                <a:solidFill>
                  <a:srgbClr val="FF0000"/>
                </a:solidFill>
              </a:rPr>
              <a:t>million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b="1" i="0" dirty="0" smtClean="0"/>
              <a:t>CF co-funding rates (up to 85%)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altLang="en-US" dirty="0" err="1"/>
              <a:t>Technical</a:t>
            </a:r>
            <a:r>
              <a:rPr lang="fr-BE" altLang="en-US" dirty="0"/>
              <a:t> assistance for </a:t>
            </a:r>
            <a:r>
              <a:rPr lang="fr-BE" altLang="en-US" dirty="0" err="1"/>
              <a:t>capacity</a:t>
            </a:r>
            <a:r>
              <a:rPr lang="fr-BE" altLang="en-US" dirty="0"/>
              <a:t> building</a:t>
            </a:r>
            <a:endParaRPr lang="en-GB" altLang="en-US" dirty="0"/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altLang="en-US" sz="1800" dirty="0" smtClean="0"/>
              <a:t>Programme Support Actions (direct </a:t>
            </a:r>
            <a:r>
              <a:rPr lang="fr-BE" altLang="en-US" sz="1800" dirty="0" err="1" smtClean="0"/>
              <a:t>grants</a:t>
            </a:r>
            <a:r>
              <a:rPr lang="fr-BE" altLang="en-US" sz="1800" dirty="0" smtClean="0"/>
              <a:t> to MS </a:t>
            </a:r>
            <a:r>
              <a:rPr lang="fr-BE" altLang="en-US" sz="1800" dirty="0" err="1" smtClean="0"/>
              <a:t>authorities</a:t>
            </a:r>
            <a:r>
              <a:rPr lang="fr-BE" altLang="en-US" sz="1800" dirty="0" smtClean="0"/>
              <a:t>,</a:t>
            </a:r>
            <a:r>
              <a:rPr lang="fr-BE" altLang="en-US" sz="1800" i="1" dirty="0" smtClean="0"/>
              <a:t> </a:t>
            </a:r>
            <a:r>
              <a:rPr lang="fr-BE" altLang="en-US" sz="1800" dirty="0" smtClean="0"/>
              <a:t>JASPERS)</a:t>
            </a:r>
          </a:p>
        </p:txBody>
      </p:sp>
    </p:spTree>
    <p:extLst>
      <p:ext uri="{BB962C8B-B14F-4D97-AF65-F5344CB8AC3E}">
        <p14:creationId xmlns:p14="http://schemas.microsoft.com/office/powerpoint/2010/main" val="24102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141029 The Connecting Europe Facility &amp; its Financial instruments NL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9668</TotalTime>
  <Words>1862</Words>
  <Application>Microsoft Office PowerPoint</Application>
  <PresentationFormat>A4 Paper (210x297 mm)</PresentationFormat>
  <Paragraphs>440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Slide_Master</vt:lpstr>
      <vt:lpstr>1_Slide_Master</vt:lpstr>
      <vt:lpstr>20141029 The Connecting Europe Facility &amp; its Financial instruments NL</vt:lpstr>
      <vt:lpstr>  </vt:lpstr>
      <vt:lpstr>TEN-T framework</vt:lpstr>
      <vt:lpstr>TEN-T Guidelines</vt:lpstr>
      <vt:lpstr>PowerPoint Presentation</vt:lpstr>
      <vt:lpstr>The Connecting Europe Facility    </vt:lpstr>
      <vt:lpstr>The Connecting Europe Facility   (transport sector)</vt:lpstr>
      <vt:lpstr>PowerPoint Presentation</vt:lpstr>
      <vt:lpstr>CEF Annex I : pre-identified projects in Slovenia</vt:lpstr>
      <vt:lpstr>The CEF "Cohesion envelope"</vt:lpstr>
      <vt:lpstr>Complementarity CEF – ESI Funds</vt:lpstr>
      <vt:lpstr>CEF grants: direct management</vt:lpstr>
      <vt:lpstr>PowerPoint Presentation</vt:lpstr>
      <vt:lpstr>CEF Grants – 2014 Call for proposal</vt:lpstr>
      <vt:lpstr>2014 CEF Call (1/3)  €13 bn investment in 276 projects</vt:lpstr>
      <vt:lpstr>PowerPoint Presentation</vt:lpstr>
      <vt:lpstr>2014 CEF Call (3/3)  Funding per Corridors</vt:lpstr>
      <vt:lpstr>Projects in Slovenia</vt:lpstr>
      <vt:lpstr>CEF Grants – 2015 Call for proposal</vt:lpstr>
      <vt:lpstr>2015 CEF Multi-annual Work Programme</vt:lpstr>
      <vt:lpstr>PowerPoint Presentation</vt:lpstr>
      <vt:lpstr>Submitted proposals per type</vt:lpstr>
      <vt:lpstr>PowerPoint Presentation</vt:lpstr>
      <vt:lpstr>Projects in Slovenia</vt:lpstr>
      <vt:lpstr>PowerPoint Presentation</vt:lpstr>
      <vt:lpstr>CEF 2016 call under Cohesion envelope  The Commission reserves the possibility to launch a call in 2016 in case the total Cohesion envelope has not been fully used under the 2015 call</vt:lpstr>
      <vt:lpstr> The Investment Plan for Europe </vt:lpstr>
      <vt:lpstr>A focus on financial instruments….</vt:lpstr>
      <vt:lpstr>…. to magnify the impact of EU funding</vt:lpstr>
      <vt:lpstr>PowerPoint Presentation</vt:lpstr>
      <vt:lpstr>EFSI progress</vt:lpstr>
      <vt:lpstr>PowerPoint Presentation</vt:lpstr>
      <vt:lpstr>EFSI in combination with other EU funds (CEF)</vt:lpstr>
      <vt:lpstr>EFSI in combination with other EU funds (ESIF)</vt:lpstr>
      <vt:lpstr>European Investment Advisory Hub</vt:lpstr>
      <vt:lpstr>European Investment Project Portal www.ec.europa.eu/eipp</vt:lpstr>
      <vt:lpstr>  Thank you for your attention!  European Commission – Mobility and Transport http://ec.europa.eu/transport/themes/infrastructure/ten-t-guidelines/index_en.htm   INEA - Calls for proposals http://inea.ec.europa.eu/en/cef/cef_transport/apply_for_funding/cef_transport_call_for_proposals_2014.htm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</dc:creator>
  <cp:lastModifiedBy> Lia POTEC (MOVE)</cp:lastModifiedBy>
  <cp:revision>335</cp:revision>
  <cp:lastPrinted>2015-12-23T14:21:17Z</cp:lastPrinted>
  <dcterms:created xsi:type="dcterms:W3CDTF">2011-10-12T19:22:50Z</dcterms:created>
  <dcterms:modified xsi:type="dcterms:W3CDTF">2016-03-02T17:46:58Z</dcterms:modified>
</cp:coreProperties>
</file>